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4"/>
  </p:notesMasterIdLst>
  <p:sldIdLst>
    <p:sldId id="264" r:id="rId2"/>
    <p:sldId id="291" r:id="rId3"/>
    <p:sldId id="265" r:id="rId4"/>
    <p:sldId id="275" r:id="rId5"/>
    <p:sldId id="274" r:id="rId6"/>
    <p:sldId id="273" r:id="rId7"/>
    <p:sldId id="284" r:id="rId8"/>
    <p:sldId id="271" r:id="rId9"/>
    <p:sldId id="292" r:id="rId10"/>
    <p:sldId id="293" r:id="rId11"/>
    <p:sldId id="294" r:id="rId12"/>
    <p:sldId id="270" r:id="rId13"/>
    <p:sldId id="269" r:id="rId14"/>
    <p:sldId id="268" r:id="rId15"/>
    <p:sldId id="267" r:id="rId16"/>
    <p:sldId id="281" r:id="rId17"/>
    <p:sldId id="280" r:id="rId18"/>
    <p:sldId id="278" r:id="rId19"/>
    <p:sldId id="277" r:id="rId20"/>
    <p:sldId id="297" r:id="rId21"/>
    <p:sldId id="298"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8608" autoAdjust="0"/>
  </p:normalViewPr>
  <p:slideViewPr>
    <p:cSldViewPr snapToGrid="0">
      <p:cViewPr varScale="1">
        <p:scale>
          <a:sx n="48" d="100"/>
          <a:sy n="48" d="100"/>
        </p:scale>
        <p:origin x="36" y="888"/>
      </p:cViewPr>
      <p:guideLst/>
    </p:cSldViewPr>
  </p:slideViewPr>
  <p:notesTextViewPr>
    <p:cViewPr>
      <p:scale>
        <a:sx n="1" d="1"/>
        <a:sy n="1" d="1"/>
      </p:scale>
      <p:origin x="0" y="-7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85709-9BE4-4BFF-A74B-197511C2D779}" type="datetimeFigureOut">
              <a:rPr lang="en-US" smtClean="0"/>
              <a:t>6/29/2017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49519-5F6D-4E42-8197-862C8E4C2227}" type="slidenum">
              <a:rPr lang="en-US" smtClean="0"/>
              <a:t>‹#›</a:t>
            </a:fld>
            <a:endParaRPr lang="en-US" dirty="0"/>
          </a:p>
        </p:txBody>
      </p:sp>
    </p:spTree>
    <p:extLst>
      <p:ext uri="{BB962C8B-B14F-4D97-AF65-F5344CB8AC3E}">
        <p14:creationId xmlns:p14="http://schemas.microsoft.com/office/powerpoint/2010/main" val="177889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a:t>
            </a:r>
            <a:r>
              <a:rPr lang="en-US" dirty="0" smtClean="0"/>
              <a:t>this </a:t>
            </a:r>
            <a:r>
              <a:rPr lang="en-US" dirty="0" smtClean="0"/>
              <a:t>EDDMapS training. </a:t>
            </a:r>
            <a:r>
              <a:rPr lang="en-US" dirty="0" smtClean="0"/>
              <a:t>We will cover how </a:t>
            </a:r>
            <a:r>
              <a:rPr lang="en-US" dirty="0" smtClean="0"/>
              <a:t>to add revisits to </a:t>
            </a:r>
            <a:r>
              <a:rPr lang="en-US" dirty="0" smtClean="0"/>
              <a:t>existing reports </a:t>
            </a:r>
            <a:r>
              <a:rPr lang="en-US" dirty="0" smtClean="0"/>
              <a:t>and how to edit the data in your reports.</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a:t>
            </a:fld>
            <a:endParaRPr lang="en-US" dirty="0"/>
          </a:p>
        </p:txBody>
      </p:sp>
    </p:spTree>
    <p:extLst>
      <p:ext uri="{BB962C8B-B14F-4D97-AF65-F5344CB8AC3E}">
        <p14:creationId xmlns:p14="http://schemas.microsoft.com/office/powerpoint/2010/main" val="221696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also click on the top of the scientific name or common name to alphabetize the entries from A to Z or from Z to A. You easily find all of your reports on Wisteria.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10</a:t>
            </a:fld>
            <a:endParaRPr lang="en-US" dirty="0"/>
          </a:p>
        </p:txBody>
      </p:sp>
    </p:spTree>
    <p:extLst>
      <p:ext uri="{BB962C8B-B14F-4D97-AF65-F5344CB8AC3E}">
        <p14:creationId xmlns:p14="http://schemas.microsoft.com/office/powerpoint/2010/main" val="165711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also click on the top the location column to alphabetize the entries from A to Z or from Z to A. So you can easily find all the records you submitted in Appling County, Georgia.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11</a:t>
            </a:fld>
            <a:endParaRPr lang="en-US" dirty="0"/>
          </a:p>
        </p:txBody>
      </p:sp>
    </p:spTree>
    <p:extLst>
      <p:ext uri="{BB962C8B-B14F-4D97-AF65-F5344CB8AC3E}">
        <p14:creationId xmlns:p14="http://schemas.microsoft.com/office/powerpoint/2010/main" val="82046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a:t>
            </a:r>
            <a:r>
              <a:rPr lang="en-US" u="sng" dirty="0" smtClean="0"/>
              <a:t>Edit</a:t>
            </a:r>
            <a:r>
              <a:rPr lang="en-US" dirty="0" smtClean="0"/>
              <a:t> takes you to the editing page for a particular report.</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12</a:t>
            </a:fld>
            <a:endParaRPr lang="en-US" dirty="0"/>
          </a:p>
        </p:txBody>
      </p:sp>
    </p:spTree>
    <p:extLst>
      <p:ext uri="{BB962C8B-B14F-4D97-AF65-F5344CB8AC3E}">
        <p14:creationId xmlns:p14="http://schemas.microsoft.com/office/powerpoint/2010/main" val="404208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 will have the same fields as the original EDDMapS web form available to edit. You can edit reports you submitted through the EDDMapS website or through the smartphone app. Edits must be completed before </a:t>
            </a:r>
            <a:r>
              <a:rPr lang="en-US" sz="1200" baseline="0" dirty="0" smtClean="0"/>
              <a:t>the record is verified.</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13</a:t>
            </a:fld>
            <a:endParaRPr lang="en-US" dirty="0"/>
          </a:p>
        </p:txBody>
      </p:sp>
    </p:spTree>
    <p:extLst>
      <p:ext uri="{BB962C8B-B14F-4D97-AF65-F5344CB8AC3E}">
        <p14:creationId xmlns:p14="http://schemas.microsoft.com/office/powerpoint/2010/main" val="28281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scroll down </a:t>
            </a:r>
            <a:r>
              <a:rPr lang="en-US" u="none" dirty="0" smtClean="0"/>
              <a:t>to the </a:t>
            </a:r>
            <a:r>
              <a:rPr lang="en-US" u="sng" dirty="0" smtClean="0"/>
              <a:t>Location</a:t>
            </a:r>
            <a:r>
              <a:rPr lang="en-US" u="none" dirty="0" smtClean="0"/>
              <a:t> </a:t>
            </a:r>
            <a:r>
              <a:rPr lang="en-US" dirty="0" smtClean="0"/>
              <a:t>information.</a:t>
            </a:r>
            <a:r>
              <a:rPr lang="en-US" baseline="0" dirty="0" smtClean="0"/>
              <a:t> Additional description of the infested site or details on how to locate can be added easily here. You can change a report from a point to a polygon, by clicking on the polygon tool on the map. Now every click of your mouse drops a point on the map, so you can draw the outline of the infested site.</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14</a:t>
            </a:fld>
            <a:endParaRPr lang="en-US" dirty="0"/>
          </a:p>
        </p:txBody>
      </p:sp>
    </p:spTree>
    <p:extLst>
      <p:ext uri="{BB962C8B-B14F-4D97-AF65-F5344CB8AC3E}">
        <p14:creationId xmlns:p14="http://schemas.microsoft.com/office/powerpoint/2010/main" val="211394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 down to the </a:t>
            </a:r>
            <a:r>
              <a:rPr lang="en-US" u="sng" dirty="0" smtClean="0"/>
              <a:t>Images</a:t>
            </a:r>
            <a:r>
              <a:rPr lang="en-US" dirty="0" smtClean="0"/>
              <a:t> section. From here </a:t>
            </a:r>
            <a:r>
              <a:rPr lang="en-US" baseline="0" dirty="0" smtClean="0"/>
              <a:t>you have the ability to add or delete</a:t>
            </a:r>
            <a:r>
              <a:rPr lang="en-US" dirty="0" smtClean="0"/>
              <a:t> images in your report. Clicking on </a:t>
            </a:r>
            <a:r>
              <a:rPr lang="en-US" u="sng" dirty="0" smtClean="0"/>
              <a:t>Upload file</a:t>
            </a:r>
            <a:r>
              <a:rPr lang="en-US" u="none" dirty="0" smtClean="0"/>
              <a:t> </a:t>
            </a:r>
            <a:r>
              <a:rPr lang="en-US" dirty="0" smtClean="0"/>
              <a:t>allows you to choose and upload an image or images</a:t>
            </a:r>
            <a:r>
              <a:rPr lang="en-US" baseline="0" dirty="0" smtClean="0"/>
              <a:t> that you have already downloaded to your computer. You can use the caption field to label plant parts or add other information on the image. Use </a:t>
            </a:r>
            <a:r>
              <a:rPr lang="en-US" u="sng" baseline="0" dirty="0" smtClean="0"/>
              <a:t>Photo by</a:t>
            </a:r>
            <a:r>
              <a:rPr lang="en-US" u="none" baseline="0" dirty="0" smtClean="0"/>
              <a:t> to give credit if someone other than you took the pictures of the invasive organism or infestation. </a:t>
            </a:r>
            <a:endParaRPr lang="en-US"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15</a:t>
            </a:fld>
            <a:endParaRPr lang="en-US" dirty="0"/>
          </a:p>
        </p:txBody>
      </p:sp>
    </p:spTree>
    <p:extLst>
      <p:ext uri="{BB962C8B-B14F-4D97-AF65-F5344CB8AC3E}">
        <p14:creationId xmlns:p14="http://schemas.microsoft.com/office/powerpoint/2010/main" val="231009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 down to the end of the page to</a:t>
            </a:r>
            <a:r>
              <a:rPr lang="en-US" baseline="0" dirty="0" smtClean="0"/>
              <a:t> add any </a:t>
            </a:r>
            <a:r>
              <a:rPr lang="en-US" u="sng" baseline="0" dirty="0" smtClean="0"/>
              <a:t>Additional Information</a:t>
            </a:r>
            <a:r>
              <a:rPr lang="en-US" u="none" baseline="0" dirty="0" smtClean="0"/>
              <a:t> </a:t>
            </a:r>
            <a:r>
              <a:rPr lang="en-US" baseline="0" dirty="0" smtClean="0"/>
              <a:t>that might be needed. It is also the place to record herbarium information if you collect a specimen to submit. </a:t>
            </a:r>
            <a:r>
              <a:rPr lang="en-US" dirty="0" smtClean="0"/>
              <a:t>Remember to click on </a:t>
            </a:r>
            <a:r>
              <a:rPr lang="en-US" u="sng" dirty="0" smtClean="0"/>
              <a:t>Submit Report</a:t>
            </a:r>
            <a:r>
              <a:rPr lang="en-US" u="none" dirty="0" smtClean="0"/>
              <a:t> when you are finished. Some fields on the reporting form are used by specialty groups, so just leave it blank if</a:t>
            </a:r>
            <a:r>
              <a:rPr lang="en-US" u="none" baseline="0" dirty="0" smtClean="0"/>
              <a:t> you aren’t sure what it is asking for. And remember you can always email us with a question, anytime.</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16</a:t>
            </a:fld>
            <a:endParaRPr lang="en-US" dirty="0"/>
          </a:p>
        </p:txBody>
      </p:sp>
    </p:spTree>
    <p:extLst>
      <p:ext uri="{BB962C8B-B14F-4D97-AF65-F5344CB8AC3E}">
        <p14:creationId xmlns:p14="http://schemas.microsoft.com/office/powerpoint/2010/main" val="1823830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 Reports – Revisits. Revisits are used to record Changes in the infestation over time and to Document management plans, actions and outcomes. Click on revisit</a:t>
            </a:r>
            <a:r>
              <a:rPr lang="en-US" baseline="0" dirty="0" smtClean="0"/>
              <a:t> to begin.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17</a:t>
            </a:fld>
            <a:endParaRPr lang="en-US" dirty="0"/>
          </a:p>
        </p:txBody>
      </p:sp>
    </p:spTree>
    <p:extLst>
      <p:ext uri="{BB962C8B-B14F-4D97-AF65-F5344CB8AC3E}">
        <p14:creationId xmlns:p14="http://schemas.microsoft.com/office/powerpoint/2010/main" val="3679508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The original record and all of its revisits are permanently linked. You can add as many revisits as you need to document the treatment and eradication of an infestation.</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18</a:t>
            </a:fld>
            <a:endParaRPr lang="en-US" dirty="0"/>
          </a:p>
        </p:txBody>
      </p:sp>
    </p:spTree>
    <p:extLst>
      <p:ext uri="{BB962C8B-B14F-4D97-AF65-F5344CB8AC3E}">
        <p14:creationId xmlns:p14="http://schemas.microsoft.com/office/powerpoint/2010/main" val="97582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Treatment plans and/or the results can be added as a revisit. In this </a:t>
            </a:r>
            <a:r>
              <a:rPr lang="en-US" sz="1200" u="sng" dirty="0" smtClean="0"/>
              <a:t>Revisit</a:t>
            </a:r>
            <a:r>
              <a:rPr lang="en-US" sz="1200" dirty="0" smtClean="0"/>
              <a:t> we are documenting a treatment that was carried out on the infestation. </a:t>
            </a:r>
            <a:r>
              <a:rPr lang="en-US" sz="1200" baseline="0" dirty="0" smtClean="0"/>
              <a:t>In </a:t>
            </a:r>
            <a:r>
              <a:rPr lang="en-US" sz="1200" u="sng" baseline="0" dirty="0" smtClean="0"/>
              <a:t>Revisit Type </a:t>
            </a:r>
            <a:r>
              <a:rPr lang="en-US" sz="1200" baseline="0" dirty="0" smtClean="0"/>
              <a:t>we chose </a:t>
            </a:r>
            <a:r>
              <a:rPr lang="en-US" sz="1200" u="sng" baseline="0" dirty="0" smtClean="0"/>
              <a:t>Treatment</a:t>
            </a:r>
            <a:r>
              <a:rPr lang="en-US" sz="1200" baseline="0" dirty="0" smtClean="0"/>
              <a:t>; in </a:t>
            </a:r>
            <a:r>
              <a:rPr lang="en-US" sz="1200" u="sng" baseline="0" dirty="0" smtClean="0"/>
              <a:t>Abundance/Density</a:t>
            </a:r>
            <a:r>
              <a:rPr lang="en-US" sz="1200" baseline="0" dirty="0" smtClean="0"/>
              <a:t> we chose </a:t>
            </a:r>
            <a:r>
              <a:rPr lang="en-US" sz="1200" u="sng" baseline="0" dirty="0" smtClean="0"/>
              <a:t>Scattered Dense Patches</a:t>
            </a:r>
            <a:r>
              <a:rPr lang="en-US" sz="1200" baseline="0" dirty="0" smtClean="0"/>
              <a:t>; and we chose </a:t>
            </a:r>
            <a:r>
              <a:rPr lang="en-US" sz="1200" u="sng" baseline="0" dirty="0" smtClean="0"/>
              <a:t>High </a:t>
            </a:r>
            <a:r>
              <a:rPr lang="en-US" sz="1200" u="none" baseline="0" dirty="0" smtClean="0"/>
              <a:t>for</a:t>
            </a:r>
            <a:r>
              <a:rPr lang="en-US" sz="1200" baseline="0" dirty="0" smtClean="0"/>
              <a:t> </a:t>
            </a:r>
            <a:r>
              <a:rPr lang="en-US" sz="1200" u="sng" baseline="0" dirty="0" smtClean="0"/>
              <a:t>Canopy Closure</a:t>
            </a:r>
            <a:r>
              <a:rPr lang="en-US" sz="1200" baseline="0" dirty="0" smtClean="0"/>
              <a:t>. Dropdown menus help make documenting quicker and more consistent.</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19</a:t>
            </a:fld>
            <a:endParaRPr lang="en-US" dirty="0"/>
          </a:p>
        </p:txBody>
      </p:sp>
    </p:spTree>
    <p:extLst>
      <p:ext uri="{BB962C8B-B14F-4D97-AF65-F5344CB8AC3E}">
        <p14:creationId xmlns:p14="http://schemas.microsoft.com/office/powerpoint/2010/main" val="143718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EDDMapS allows you to add revisits to reports previously submitted. </a:t>
            </a:r>
            <a:r>
              <a:rPr lang="en-US" u="sng" dirty="0" smtClean="0"/>
              <a:t>Revisits</a:t>
            </a:r>
            <a:r>
              <a:rPr lang="en-US" dirty="0" smtClean="0"/>
              <a:t> allow you to add information on monitoring and management activities to the </a:t>
            </a:r>
            <a:r>
              <a:rPr lang="en-US" baseline="0" dirty="0" smtClean="0"/>
              <a:t>original report of an infestation.  The Revisit is a separate note that is permanently attached to the original report. The </a:t>
            </a:r>
            <a:r>
              <a:rPr lang="en-US" u="sng" baseline="0" dirty="0" smtClean="0"/>
              <a:t>Edit</a:t>
            </a:r>
            <a:r>
              <a:rPr lang="en-US" u="none" baseline="0" dirty="0" smtClean="0"/>
              <a:t> </a:t>
            </a:r>
            <a:r>
              <a:rPr lang="en-US" baseline="0" dirty="0" smtClean="0"/>
              <a:t>feature allows you to correct mistakes and/or add additional information and images to the original report. To get started the first step is to </a:t>
            </a:r>
            <a:r>
              <a:rPr lang="en-US" u="sng" baseline="0" dirty="0" smtClean="0"/>
              <a:t>Login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2</a:t>
            </a:fld>
            <a:endParaRPr lang="en-US" dirty="0"/>
          </a:p>
        </p:txBody>
      </p:sp>
    </p:spTree>
    <p:extLst>
      <p:ext uri="{BB962C8B-B14F-4D97-AF65-F5344CB8AC3E}">
        <p14:creationId xmlns:p14="http://schemas.microsoft.com/office/powerpoint/2010/main" val="406703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 this revisit we added additional images and we included details of the treatment, which was carried out.  Use the </a:t>
            </a:r>
            <a:r>
              <a:rPr lang="en-US" sz="1200" u="sng" baseline="0" dirty="0" smtClean="0"/>
              <a:t>Comments</a:t>
            </a:r>
            <a:r>
              <a:rPr lang="en-US" sz="1200" baseline="0" dirty="0" smtClean="0"/>
              <a:t> box to add the specific treatment information.</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20</a:t>
            </a:fld>
            <a:endParaRPr lang="en-US" dirty="0"/>
          </a:p>
        </p:txBody>
      </p:sp>
    </p:spTree>
    <p:extLst>
      <p:ext uri="{BB962C8B-B14F-4D97-AF65-F5344CB8AC3E}">
        <p14:creationId xmlns:p14="http://schemas.microsoft.com/office/powerpoint/2010/main" val="696319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Choose the </a:t>
            </a:r>
            <a:r>
              <a:rPr lang="en-US" sz="1200" u="sng" baseline="0" dirty="0" smtClean="0"/>
              <a:t>Status</a:t>
            </a:r>
            <a:r>
              <a:rPr lang="en-US" sz="1200" baseline="0" dirty="0" smtClean="0"/>
              <a:t>: </a:t>
            </a:r>
            <a:r>
              <a:rPr lang="en-US" sz="1200" u="sng" baseline="0" dirty="0" smtClean="0"/>
              <a:t>Positive</a:t>
            </a:r>
            <a:r>
              <a:rPr lang="en-US" sz="1200" baseline="0" dirty="0" smtClean="0"/>
              <a:t> – invasive present; </a:t>
            </a:r>
            <a:r>
              <a:rPr lang="en-US" sz="1200" u="sng" baseline="0" dirty="0" smtClean="0"/>
              <a:t>Treated</a:t>
            </a:r>
            <a:r>
              <a:rPr lang="en-US" sz="1200" baseline="0" dirty="0" smtClean="0"/>
              <a:t> – Invasive present but treated; </a:t>
            </a:r>
            <a:r>
              <a:rPr lang="en-US" sz="1200" u="sng" baseline="0" dirty="0" smtClean="0"/>
              <a:t>Eradicated</a:t>
            </a:r>
            <a:r>
              <a:rPr lang="en-US" sz="1200" baseline="0" dirty="0" smtClean="0"/>
              <a:t>. Change the </a:t>
            </a:r>
            <a:r>
              <a:rPr lang="en-US" sz="1200" u="sng" baseline="0" dirty="0" smtClean="0"/>
              <a:t>Location</a:t>
            </a:r>
            <a:r>
              <a:rPr lang="en-US" sz="1200" baseline="0" dirty="0" smtClean="0"/>
              <a:t> from a </a:t>
            </a:r>
            <a:r>
              <a:rPr lang="en-US" sz="1200" u="sng" baseline="0" dirty="0" smtClean="0"/>
              <a:t>Point</a:t>
            </a:r>
            <a:r>
              <a:rPr lang="en-US" sz="1200" baseline="0" dirty="0" smtClean="0"/>
              <a:t> to a </a:t>
            </a:r>
            <a:r>
              <a:rPr lang="en-US" sz="1200" u="sng" baseline="0" dirty="0" smtClean="0"/>
              <a:t>Polygon</a:t>
            </a:r>
            <a:r>
              <a:rPr lang="en-US" sz="1200" baseline="0" dirty="0" smtClean="0"/>
              <a:t> to more accurately show the dimensions of the site. Click on the polygon tool with your mouse to drop the points and draw the polygon. Every click of the mouse creates a point. Remember you can draw multiple polygons for the site. After you finish your first polygon, click on the polygon icon again to draw another polygon. If you need a do over, just click on </a:t>
            </a:r>
            <a:r>
              <a:rPr lang="en-US" sz="1200" u="sng" baseline="0" dirty="0" smtClean="0"/>
              <a:t>Clear Map</a:t>
            </a:r>
            <a:r>
              <a:rPr lang="en-US" sz="1200" baseline="0" dirty="0" smtClean="0"/>
              <a:t> at the bottom left hand corner of the map. We added additional images. We included details of the treatment, which was carried out, to the </a:t>
            </a:r>
            <a:r>
              <a:rPr lang="en-US" sz="1200" u="sng" baseline="0" dirty="0" smtClean="0"/>
              <a:t>Comments</a:t>
            </a:r>
            <a:r>
              <a:rPr lang="en-US" sz="1200" baseline="0" dirty="0" smtClean="0"/>
              <a:t> box and the last thing remember is to click </a:t>
            </a:r>
            <a:r>
              <a:rPr lang="en-US" sz="1200" u="sng" baseline="0" dirty="0" smtClean="0"/>
              <a:t>Save this Revisit</a:t>
            </a:r>
            <a:r>
              <a:rPr lang="en-US" sz="1200" baseline="0" dirty="0" smtClean="0"/>
              <a:t>. </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21</a:t>
            </a:fld>
            <a:endParaRPr lang="en-US" dirty="0"/>
          </a:p>
        </p:txBody>
      </p:sp>
    </p:spTree>
    <p:extLst>
      <p:ext uri="{BB962C8B-B14F-4D97-AF65-F5344CB8AC3E}">
        <p14:creationId xmlns:p14="http://schemas.microsoft.com/office/powerpoint/2010/main" val="223721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participating in this EDDMapS training. This and other trainings are available on the EDDMapS Website.</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22</a:t>
            </a:fld>
            <a:endParaRPr lang="en-US" dirty="0"/>
          </a:p>
        </p:txBody>
      </p:sp>
    </p:spTree>
    <p:extLst>
      <p:ext uri="{BB962C8B-B14F-4D97-AF65-F5344CB8AC3E}">
        <p14:creationId xmlns:p14="http://schemas.microsoft.com/office/powerpoint/2010/main" val="287934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signing in, click on My EDDMapS.</a:t>
            </a:r>
            <a:r>
              <a:rPr lang="en-US" baseline="0" dirty="0" smtClean="0"/>
              <a:t> This takes you to the dashboard for your EDDMapS </a:t>
            </a:r>
            <a:r>
              <a:rPr lang="en-US" dirty="0" smtClean="0"/>
              <a:t>page.  </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3</a:t>
            </a:fld>
            <a:endParaRPr lang="en-US" dirty="0"/>
          </a:p>
        </p:txBody>
      </p:sp>
    </p:spTree>
    <p:extLst>
      <p:ext uri="{BB962C8B-B14F-4D97-AF65-F5344CB8AC3E}">
        <p14:creationId xmlns:p14="http://schemas.microsoft.com/office/powerpoint/2010/main" val="157761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dirty="0" smtClean="0"/>
              <a:t>Dashboard Includes your: Reports which you can View, Edit, Revisit, or</a:t>
            </a:r>
            <a:r>
              <a:rPr lang="en-US" baseline="0" dirty="0" smtClean="0"/>
              <a:t> </a:t>
            </a:r>
            <a:r>
              <a:rPr lang="en-US" dirty="0" smtClean="0"/>
              <a:t>Delete. This is also where you can find your Downloaded data; manage your Alerts; View or Edit your profile; Upload data in</a:t>
            </a:r>
            <a:r>
              <a:rPr lang="en-US" baseline="0" dirty="0" smtClean="0"/>
              <a:t> bulk;</a:t>
            </a:r>
            <a:r>
              <a:rPr lang="en-US" dirty="0" smtClean="0"/>
              <a:t> and view Your uploads. The goal for this training will be to cover how to Edit</a:t>
            </a:r>
            <a:r>
              <a:rPr lang="en-US" baseline="0" dirty="0" smtClean="0"/>
              <a:t> and Revisit the data in the records you have submitted.</a:t>
            </a:r>
            <a:endParaRPr lang="en-US"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4</a:t>
            </a:fld>
            <a:endParaRPr lang="en-US" dirty="0"/>
          </a:p>
        </p:txBody>
      </p:sp>
    </p:spTree>
    <p:extLst>
      <p:ext uri="{BB962C8B-B14F-4D97-AF65-F5344CB8AC3E}">
        <p14:creationId xmlns:p14="http://schemas.microsoft.com/office/powerpoint/2010/main" val="113495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Statistics gives you a snapshot</a:t>
            </a:r>
            <a:r>
              <a:rPr lang="en-US" baseline="0" dirty="0" smtClean="0"/>
              <a:t> of the data you have submitted. Here you can quickly see how many reports you have submitted overall or this year or this month. It is also broken down into how many species, in how many states and counties. </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5</a:t>
            </a:fld>
            <a:endParaRPr lang="en-US" dirty="0"/>
          </a:p>
        </p:txBody>
      </p:sp>
    </p:spTree>
    <p:extLst>
      <p:ext uri="{BB962C8B-B14F-4D97-AF65-F5344CB8AC3E}">
        <p14:creationId xmlns:p14="http://schemas.microsoft.com/office/powerpoint/2010/main" val="270953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see when you fist enter your dashboard are your most </a:t>
            </a:r>
            <a:r>
              <a:rPr lang="en-US" u="sng" dirty="0" smtClean="0"/>
              <a:t>Recent Reports</a:t>
            </a:r>
            <a:r>
              <a:rPr lang="en-US" u="none" dirty="0" smtClean="0"/>
              <a:t>, but you can access all of your reports from here. Y</a:t>
            </a:r>
            <a:r>
              <a:rPr lang="en-US" u="none" baseline="0" dirty="0" smtClean="0"/>
              <a:t>ou can more q</a:t>
            </a:r>
            <a:r>
              <a:rPr lang="en-US" dirty="0" smtClean="0"/>
              <a:t>uickly and easily locate records</a:t>
            </a:r>
            <a:r>
              <a:rPr lang="en-US" baseline="0" dirty="0" smtClean="0"/>
              <a:t> to view, edit, revisit, delete or download them.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6</a:t>
            </a:fld>
            <a:endParaRPr lang="en-US" dirty="0"/>
          </a:p>
        </p:txBody>
      </p:sp>
    </p:spTree>
    <p:extLst>
      <p:ext uri="{BB962C8B-B14F-4D97-AF65-F5344CB8AC3E}">
        <p14:creationId xmlns:p14="http://schemas.microsoft.com/office/powerpoint/2010/main" val="103508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Click </a:t>
            </a:r>
            <a:r>
              <a:rPr lang="en-US" sz="1200" u="sng" dirty="0" smtClean="0"/>
              <a:t>Reports</a:t>
            </a:r>
            <a:r>
              <a:rPr lang="en-US" sz="1200" dirty="0" smtClean="0"/>
              <a:t> to access all of your reports.</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7</a:t>
            </a:fld>
            <a:endParaRPr lang="en-US" dirty="0"/>
          </a:p>
        </p:txBody>
      </p:sp>
    </p:spTree>
    <p:extLst>
      <p:ext uri="{BB962C8B-B14F-4D97-AF65-F5344CB8AC3E}">
        <p14:creationId xmlns:p14="http://schemas.microsoft.com/office/powerpoint/2010/main" val="259836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search by different criteria under </a:t>
            </a:r>
            <a:r>
              <a:rPr lang="en-US" sz="1200" u="sng" dirty="0" smtClean="0"/>
              <a:t>Manage Reports</a:t>
            </a:r>
            <a:r>
              <a:rPr lang="en-US" sz="1200" u="none" dirty="0" smtClean="0"/>
              <a:t>. You can search by record number, location, species (using</a:t>
            </a:r>
            <a:r>
              <a:rPr lang="en-US" sz="1200" u="none" baseline="0" dirty="0" smtClean="0"/>
              <a:t> scientific or common name)</a:t>
            </a:r>
            <a:r>
              <a:rPr lang="en-US" sz="1200" u="none" dirty="0" smtClean="0"/>
              <a:t>, or date. </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8</a:t>
            </a:fld>
            <a:endParaRPr lang="en-US" dirty="0"/>
          </a:p>
        </p:txBody>
      </p:sp>
    </p:spTree>
    <p:extLst>
      <p:ext uri="{BB962C8B-B14F-4D97-AF65-F5344CB8AC3E}">
        <p14:creationId xmlns:p14="http://schemas.microsoft.com/office/powerpoint/2010/main" val="30419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Clicking on the top of a numerical column sorts the records from lowest to highest record number</a:t>
            </a:r>
            <a:r>
              <a:rPr lang="en-US" sz="1200" baseline="0" dirty="0" smtClean="0"/>
              <a:t> or date, and click that column again to sort it from highest to lowest. You can easily find all of your records from 07/04/2009, for example.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t>9</a:t>
            </a:fld>
            <a:endParaRPr lang="en-US" dirty="0"/>
          </a:p>
        </p:txBody>
      </p:sp>
    </p:spTree>
    <p:extLst>
      <p:ext uri="{BB962C8B-B14F-4D97-AF65-F5344CB8AC3E}">
        <p14:creationId xmlns:p14="http://schemas.microsoft.com/office/powerpoint/2010/main" val="26546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A53FC69-417A-41E8-95AF-DF5D631B0C0A}" type="datetimeFigureOut">
              <a:rPr lang="en-US" smtClean="0"/>
              <a:t>6/29/2017</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133AF7-0556-4AAC-9774-B4B4AB41FAF2}"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04594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90832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51511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389191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213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125853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380877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170685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18315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36062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t>6/29/2017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197950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A53FC69-417A-41E8-95AF-DF5D631B0C0A}" type="datetimeFigureOut">
              <a:rPr lang="en-US" smtClean="0"/>
              <a:t>6/29/2017</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133AF7-0556-4AAC-9774-B4B4AB41FAF2}" type="slidenum">
              <a:rPr lang="en-US" smtClean="0"/>
              <a:t>‹#›</a:t>
            </a:fld>
            <a:endParaRPr lang="en-US" dirty="0"/>
          </a:p>
        </p:txBody>
      </p:sp>
    </p:spTree>
    <p:extLst>
      <p:ext uri="{BB962C8B-B14F-4D97-AF65-F5344CB8AC3E}">
        <p14:creationId xmlns:p14="http://schemas.microsoft.com/office/powerpoint/2010/main" val="24532172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6563" y="3946146"/>
            <a:ext cx="7551205" cy="707886"/>
          </a:xfrm>
          <a:prstGeom prst="rect">
            <a:avLst/>
          </a:prstGeom>
          <a:noFill/>
        </p:spPr>
        <p:txBody>
          <a:bodyPr wrap="square" rtlCol="0">
            <a:spAutoFit/>
          </a:bodyPr>
          <a:lstStyle/>
          <a:p>
            <a:r>
              <a:rPr lang="en-US" sz="4000" dirty="0" smtClean="0">
                <a:latin typeface="Copperplate Gothic Light" panose="020E0507020206020404" pitchFamily="34" charset="0"/>
              </a:rPr>
              <a:t>Edit and Revisit Your Data</a:t>
            </a:r>
            <a:endParaRPr lang="en-US" sz="4000" dirty="0">
              <a:latin typeface="Copperplate Gothic Light" panose="020E0507020206020404" pitchFamily="34" charset="0"/>
            </a:endParaRPr>
          </a:p>
        </p:txBody>
      </p:sp>
      <p:grpSp>
        <p:nvGrpSpPr>
          <p:cNvPr id="6" name="Group 5"/>
          <p:cNvGrpSpPr/>
          <p:nvPr/>
        </p:nvGrpSpPr>
        <p:grpSpPr>
          <a:xfrm>
            <a:off x="2296778" y="1025614"/>
            <a:ext cx="7804208" cy="2481574"/>
            <a:chOff x="2408117" y="-710857"/>
            <a:chExt cx="7670161" cy="2902829"/>
          </a:xfrm>
        </p:grpSpPr>
        <p:sp>
          <p:nvSpPr>
            <p:cNvPr id="7" name="TextBox 6"/>
            <p:cNvSpPr txBox="1"/>
            <p:nvPr/>
          </p:nvSpPr>
          <p:spPr>
            <a:xfrm>
              <a:off x="2410919" y="483813"/>
              <a:ext cx="7667359" cy="1708159"/>
            </a:xfrm>
            <a:prstGeom prst="rect">
              <a:avLst/>
            </a:prstGeom>
            <a:noFill/>
          </p:spPr>
          <p:txBody>
            <a:bodyPr wrap="square" rtlCol="0">
              <a:spAutoFit/>
            </a:bodyPr>
            <a:lstStyle/>
            <a:p>
              <a:r>
                <a:rPr lang="en-US" sz="10500" b="1" dirty="0" smtClean="0">
                  <a:solidFill>
                    <a:srgbClr val="92D050"/>
                  </a:solidFill>
                  <a:latin typeface="Copperplate Gothic Bold" panose="020E0705020206020404" pitchFamily="34" charset="0"/>
                  <a:cs typeface="Aharoni" panose="02010803020104030203" pitchFamily="2" charset="-79"/>
                </a:rPr>
                <a:t>Training</a:t>
              </a:r>
              <a:endParaRPr lang="en-US" sz="10500" b="1" dirty="0">
                <a:solidFill>
                  <a:srgbClr val="92D050"/>
                </a:solidFill>
                <a:latin typeface="Copperplate Gothic Bold" panose="020E0705020206020404" pitchFamily="34" charset="0"/>
                <a:cs typeface="Aharoni" panose="02010803020104030203" pitchFamily="2" charset="-79"/>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117" y="-710857"/>
              <a:ext cx="5341739" cy="1416527"/>
            </a:xfrm>
            <a:prstGeom prst="rect">
              <a:avLst/>
            </a:prstGeom>
          </p:spPr>
        </p:pic>
      </p:grpSp>
    </p:spTree>
    <p:extLst>
      <p:ext uri="{BB962C8B-B14F-4D97-AF65-F5344CB8AC3E}">
        <p14:creationId xmlns:p14="http://schemas.microsoft.com/office/powerpoint/2010/main" val="2298872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58380" t="8012" r="1" b="20818"/>
          <a:stretch/>
        </p:blipFill>
        <p:spPr>
          <a:xfrm>
            <a:off x="6162675" y="1514640"/>
            <a:ext cx="5826253" cy="28020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50044" t="7778"/>
          <a:stretch/>
        </p:blipFill>
        <p:spPr>
          <a:xfrm>
            <a:off x="190279" y="1456637"/>
            <a:ext cx="5823284" cy="30234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58662" t="51520"/>
          <a:stretch/>
        </p:blipFill>
        <p:spPr>
          <a:xfrm>
            <a:off x="90920" y="4480118"/>
            <a:ext cx="5990018" cy="197575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471626" y="102424"/>
            <a:ext cx="3285848" cy="584775"/>
          </a:xfrm>
          <a:prstGeom prst="rect">
            <a:avLst/>
          </a:prstGeom>
        </p:spPr>
        <p:txBody>
          <a:bodyPr wrap="square">
            <a:spAutoFit/>
          </a:bodyPr>
          <a:lstStyle/>
          <a:p>
            <a:r>
              <a:rPr lang="en-US" sz="3200" dirty="0" smtClean="0"/>
              <a:t>Manage Reports</a:t>
            </a:r>
            <a:endParaRPr lang="en-US" sz="3200" dirty="0"/>
          </a:p>
        </p:txBody>
      </p:sp>
      <p:sp>
        <p:nvSpPr>
          <p:cNvPr id="6" name="TextBox 5"/>
          <p:cNvSpPr txBox="1"/>
          <p:nvPr/>
        </p:nvSpPr>
        <p:spPr>
          <a:xfrm>
            <a:off x="1189625" y="722568"/>
            <a:ext cx="10098573" cy="461665"/>
          </a:xfrm>
          <a:prstGeom prst="rect">
            <a:avLst/>
          </a:prstGeom>
          <a:noFill/>
        </p:spPr>
        <p:txBody>
          <a:bodyPr wrap="square" rtlCol="0">
            <a:spAutoFit/>
          </a:bodyPr>
          <a:lstStyle/>
          <a:p>
            <a:r>
              <a:rPr lang="en-US" sz="2400" dirty="0" smtClean="0"/>
              <a:t>Click the top of a column to reorder records to according to your needs</a:t>
            </a:r>
            <a:endParaRPr lang="en-US" sz="2400" dirty="0"/>
          </a:p>
        </p:txBody>
      </p:sp>
      <p:sp>
        <p:nvSpPr>
          <p:cNvPr id="15" name="Oval 14"/>
          <p:cNvSpPr/>
          <p:nvPr/>
        </p:nvSpPr>
        <p:spPr>
          <a:xfrm rot="5400000">
            <a:off x="1079666" y="3097142"/>
            <a:ext cx="1541721" cy="909045"/>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rot="20315614" flipH="1">
            <a:off x="2341301" y="2772659"/>
            <a:ext cx="1438434"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 to Z</a:t>
            </a:r>
            <a:endParaRPr lang="en-US" dirty="0"/>
          </a:p>
        </p:txBody>
      </p:sp>
      <p:sp>
        <p:nvSpPr>
          <p:cNvPr id="20" name="Notched Right Arrow 19"/>
          <p:cNvSpPr/>
          <p:nvPr/>
        </p:nvSpPr>
        <p:spPr>
          <a:xfrm rot="20325688" flipH="1">
            <a:off x="1391383" y="4788731"/>
            <a:ext cx="1346702"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 to A</a:t>
            </a:r>
            <a:endParaRPr lang="en-US" dirty="0"/>
          </a:p>
        </p:txBody>
      </p:sp>
      <p:sp>
        <p:nvSpPr>
          <p:cNvPr id="23" name="Oval 22"/>
          <p:cNvSpPr/>
          <p:nvPr/>
        </p:nvSpPr>
        <p:spPr>
          <a:xfrm rot="5400000">
            <a:off x="-261351" y="4921312"/>
            <a:ext cx="2151822" cy="942629"/>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7"/>
          <a:srcRect l="58794" t="22749" b="24319"/>
          <a:stretch/>
        </p:blipFill>
        <p:spPr>
          <a:xfrm>
            <a:off x="6104914" y="4167682"/>
            <a:ext cx="6013993" cy="2172770"/>
          </a:xfrm>
          <a:prstGeom prst="rect">
            <a:avLst/>
          </a:prstGeom>
          <a:ln>
            <a:noFill/>
          </a:ln>
          <a:effectLst>
            <a:outerShdw blurRad="292100" dist="139700" dir="2700000" algn="tl" rotWithShape="0">
              <a:srgbClr val="333333">
                <a:alpha val="65000"/>
              </a:srgbClr>
            </a:outerShdw>
          </a:effectLst>
        </p:spPr>
      </p:pic>
      <p:sp>
        <p:nvSpPr>
          <p:cNvPr id="25" name="Notched Right Arrow 24"/>
          <p:cNvSpPr/>
          <p:nvPr/>
        </p:nvSpPr>
        <p:spPr>
          <a:xfrm rot="20315614">
            <a:off x="6117085" y="2771196"/>
            <a:ext cx="1430409"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 to Z</a:t>
            </a:r>
            <a:endParaRPr lang="en-US" dirty="0"/>
          </a:p>
        </p:txBody>
      </p:sp>
      <p:sp>
        <p:nvSpPr>
          <p:cNvPr id="26" name="Notched Right Arrow 25"/>
          <p:cNvSpPr/>
          <p:nvPr/>
        </p:nvSpPr>
        <p:spPr>
          <a:xfrm rot="20325688">
            <a:off x="6119508" y="4811438"/>
            <a:ext cx="1333842"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 to A</a:t>
            </a:r>
            <a:endParaRPr lang="en-US" dirty="0"/>
          </a:p>
        </p:txBody>
      </p:sp>
      <p:sp>
        <p:nvSpPr>
          <p:cNvPr id="27" name="Oval 26"/>
          <p:cNvSpPr/>
          <p:nvPr/>
        </p:nvSpPr>
        <p:spPr>
          <a:xfrm rot="5400000">
            <a:off x="7011767" y="2411193"/>
            <a:ext cx="1912134" cy="847379"/>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6885008" y="4566186"/>
            <a:ext cx="2209966" cy="1009306"/>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985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44" t="8245"/>
          <a:stretch/>
        </p:blipFill>
        <p:spPr>
          <a:xfrm>
            <a:off x="171381" y="1154493"/>
            <a:ext cx="7105181" cy="3670335"/>
          </a:xfrm>
          <a:prstGeom prst="rect">
            <a:avLst/>
          </a:prstGeom>
        </p:spPr>
      </p:pic>
      <p:pic>
        <p:nvPicPr>
          <p:cNvPr id="9" name="Picture 8"/>
          <p:cNvPicPr>
            <a:picLocks noChangeAspect="1"/>
          </p:cNvPicPr>
          <p:nvPr/>
        </p:nvPicPr>
        <p:blipFill rotWithShape="1">
          <a:blip r:embed="rId4"/>
          <a:srcRect l="58728" t="22514" r="1272" b="23216"/>
          <a:stretch/>
        </p:blipFill>
        <p:spPr>
          <a:xfrm>
            <a:off x="5173824" y="3797518"/>
            <a:ext cx="6855114" cy="26157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440122" y="134173"/>
            <a:ext cx="3298590" cy="584775"/>
          </a:xfrm>
          <a:prstGeom prst="rect">
            <a:avLst/>
          </a:prstGeom>
        </p:spPr>
        <p:txBody>
          <a:bodyPr wrap="square">
            <a:spAutoFit/>
          </a:bodyPr>
          <a:lstStyle/>
          <a:p>
            <a:r>
              <a:rPr lang="en-US" sz="3200" dirty="0" smtClean="0"/>
              <a:t>Manage Reports</a:t>
            </a:r>
            <a:endParaRPr lang="en-US" sz="3200" dirty="0"/>
          </a:p>
        </p:txBody>
      </p:sp>
      <p:sp>
        <p:nvSpPr>
          <p:cNvPr id="6" name="TextBox 5"/>
          <p:cNvSpPr txBox="1"/>
          <p:nvPr/>
        </p:nvSpPr>
        <p:spPr>
          <a:xfrm>
            <a:off x="1107479" y="705888"/>
            <a:ext cx="10079322" cy="461665"/>
          </a:xfrm>
          <a:prstGeom prst="rect">
            <a:avLst/>
          </a:prstGeom>
          <a:noFill/>
        </p:spPr>
        <p:txBody>
          <a:bodyPr wrap="square" rtlCol="0">
            <a:spAutoFit/>
          </a:bodyPr>
          <a:lstStyle/>
          <a:p>
            <a:r>
              <a:rPr lang="en-US" sz="2400" dirty="0" smtClean="0"/>
              <a:t>Click the top of a column to reorder records to according to your needs</a:t>
            </a:r>
            <a:endParaRPr lang="en-US" sz="2400" dirty="0"/>
          </a:p>
        </p:txBody>
      </p:sp>
      <p:sp>
        <p:nvSpPr>
          <p:cNvPr id="15" name="Oval 14"/>
          <p:cNvSpPr/>
          <p:nvPr/>
        </p:nvSpPr>
        <p:spPr>
          <a:xfrm rot="5400000">
            <a:off x="3119438" y="1938339"/>
            <a:ext cx="2638421" cy="1638301"/>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rot="20315614">
            <a:off x="2076063" y="2612427"/>
            <a:ext cx="1776012"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 to Z</a:t>
            </a:r>
            <a:endParaRPr lang="en-US" dirty="0"/>
          </a:p>
        </p:txBody>
      </p:sp>
      <p:sp>
        <p:nvSpPr>
          <p:cNvPr id="23" name="Oval 22"/>
          <p:cNvSpPr/>
          <p:nvPr/>
        </p:nvSpPr>
        <p:spPr>
          <a:xfrm rot="5400000">
            <a:off x="7196310" y="4138788"/>
            <a:ext cx="3028950" cy="1895129"/>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tched Right Arrow 19"/>
          <p:cNvSpPr/>
          <p:nvPr/>
        </p:nvSpPr>
        <p:spPr>
          <a:xfrm rot="20325688">
            <a:off x="6172122" y="5201509"/>
            <a:ext cx="1773916"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 to A</a:t>
            </a:r>
            <a:endParaRPr lang="en-US" dirty="0"/>
          </a:p>
        </p:txBody>
      </p:sp>
    </p:spTree>
    <p:extLst>
      <p:ext uri="{BB962C8B-B14F-4D97-AF65-F5344CB8AC3E}">
        <p14:creationId xmlns:p14="http://schemas.microsoft.com/office/powerpoint/2010/main" val="413950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9950" t="8243" r="396" b="1686"/>
          <a:stretch/>
        </p:blipFill>
        <p:spPr>
          <a:xfrm>
            <a:off x="1296313" y="1590518"/>
            <a:ext cx="9427494" cy="480977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73848" y="415890"/>
            <a:ext cx="5206875" cy="584775"/>
          </a:xfrm>
          <a:prstGeom prst="rect">
            <a:avLst/>
          </a:prstGeom>
        </p:spPr>
        <p:txBody>
          <a:bodyPr wrap="none">
            <a:spAutoFit/>
          </a:bodyPr>
          <a:lstStyle/>
          <a:p>
            <a:r>
              <a:rPr lang="en-US" sz="3200" dirty="0" smtClean="0"/>
              <a:t>Manage Reports - Editing</a:t>
            </a:r>
            <a:endParaRPr lang="en-US" sz="3200" dirty="0"/>
          </a:p>
        </p:txBody>
      </p:sp>
      <p:sp>
        <p:nvSpPr>
          <p:cNvPr id="7" name="TextBox 6"/>
          <p:cNvSpPr txBox="1"/>
          <p:nvPr/>
        </p:nvSpPr>
        <p:spPr>
          <a:xfrm>
            <a:off x="1790876" y="1064759"/>
            <a:ext cx="8630007" cy="461665"/>
          </a:xfrm>
          <a:prstGeom prst="rect">
            <a:avLst/>
          </a:prstGeom>
          <a:noFill/>
        </p:spPr>
        <p:txBody>
          <a:bodyPr wrap="square" rtlCol="0">
            <a:spAutoFit/>
          </a:bodyPr>
          <a:lstStyle/>
          <a:p>
            <a:r>
              <a:rPr lang="en-US" sz="2400" dirty="0" smtClean="0"/>
              <a:t>Clicking </a:t>
            </a:r>
            <a:r>
              <a:rPr lang="en-US" sz="2400" u="sng" dirty="0" smtClean="0"/>
              <a:t>Edit</a:t>
            </a:r>
            <a:r>
              <a:rPr lang="en-US" sz="2400" dirty="0" smtClean="0"/>
              <a:t> takes you to the editing page for that report</a:t>
            </a:r>
            <a:endParaRPr lang="en-US" sz="2400" dirty="0"/>
          </a:p>
        </p:txBody>
      </p:sp>
      <p:sp>
        <p:nvSpPr>
          <p:cNvPr id="8" name="Oval 7"/>
          <p:cNvSpPr/>
          <p:nvPr/>
        </p:nvSpPr>
        <p:spPr>
          <a:xfrm>
            <a:off x="9153524" y="3995406"/>
            <a:ext cx="619126" cy="2333560"/>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090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175" t="8947" b="19707"/>
          <a:stretch/>
        </p:blipFill>
        <p:spPr>
          <a:xfrm>
            <a:off x="1161047" y="2368958"/>
            <a:ext cx="9938085" cy="400235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647975" y="401575"/>
            <a:ext cx="5168766" cy="584775"/>
          </a:xfrm>
          <a:prstGeom prst="rect">
            <a:avLst/>
          </a:prstGeom>
        </p:spPr>
        <p:txBody>
          <a:bodyPr wrap="square">
            <a:spAutoFit/>
          </a:bodyPr>
          <a:lstStyle/>
          <a:p>
            <a:r>
              <a:rPr lang="en-US" sz="3200" dirty="0" smtClean="0"/>
              <a:t>Manage Reports - Editing</a:t>
            </a:r>
            <a:endParaRPr lang="en-US" sz="3200" dirty="0"/>
          </a:p>
        </p:txBody>
      </p:sp>
      <p:sp>
        <p:nvSpPr>
          <p:cNvPr id="8" name="TextBox 7"/>
          <p:cNvSpPr txBox="1"/>
          <p:nvPr/>
        </p:nvSpPr>
        <p:spPr>
          <a:xfrm>
            <a:off x="3284621" y="1086717"/>
            <a:ext cx="5895474"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You can edit reports you submitted</a:t>
            </a:r>
          </a:p>
          <a:p>
            <a:pPr marL="800100" lvl="1" indent="-342900">
              <a:buFont typeface="Wingdings" panose="05000000000000000000" pitchFamily="2" charset="2"/>
              <a:buChar char="ü"/>
            </a:pPr>
            <a:r>
              <a:rPr lang="en-US" sz="2400" dirty="0"/>
              <a:t>On </a:t>
            </a:r>
            <a:r>
              <a:rPr lang="en-US" sz="2400" dirty="0" smtClean="0"/>
              <a:t>EDDMapS website</a:t>
            </a:r>
          </a:p>
          <a:p>
            <a:pPr marL="800100" lvl="1" indent="-342900">
              <a:buFont typeface="Wingdings" panose="05000000000000000000" pitchFamily="2" charset="2"/>
              <a:buChar char="ü"/>
            </a:pPr>
            <a:r>
              <a:rPr lang="en-US" sz="2400" dirty="0" smtClean="0"/>
              <a:t>From the smartphone apps</a:t>
            </a:r>
            <a:endParaRPr lang="en-US" sz="2400" dirty="0"/>
          </a:p>
        </p:txBody>
      </p:sp>
      <p:sp>
        <p:nvSpPr>
          <p:cNvPr id="9" name="TextBox 8"/>
          <p:cNvSpPr txBox="1"/>
          <p:nvPr/>
        </p:nvSpPr>
        <p:spPr>
          <a:xfrm>
            <a:off x="6734175" y="2817711"/>
            <a:ext cx="4564982" cy="830997"/>
          </a:xfrm>
          <a:prstGeom prst="rect">
            <a:avLst/>
          </a:prstGeom>
          <a:solidFill>
            <a:schemeClr val="accent1"/>
          </a:solidFill>
        </p:spPr>
        <p:txBody>
          <a:bodyPr wrap="square" rtlCol="0">
            <a:spAutoFit/>
          </a:bodyPr>
          <a:lstStyle/>
          <a:p>
            <a:pPr algn="ctr"/>
            <a:r>
              <a:rPr lang="en-US" sz="2400" dirty="0" smtClean="0"/>
              <a:t>First section Information </a:t>
            </a:r>
            <a:br>
              <a:rPr lang="en-US" sz="2400" dirty="0" smtClean="0"/>
            </a:br>
            <a:r>
              <a:rPr lang="en-US" sz="2400" dirty="0" smtClean="0"/>
              <a:t>on the invasive pest</a:t>
            </a:r>
            <a:endParaRPr lang="en-US" sz="2400" dirty="0"/>
          </a:p>
        </p:txBody>
      </p:sp>
    </p:spTree>
    <p:extLst>
      <p:ext uri="{BB962C8B-B14F-4D97-AF65-F5344CB8AC3E}">
        <p14:creationId xmlns:p14="http://schemas.microsoft.com/office/powerpoint/2010/main" val="3135697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98440" y="276378"/>
            <a:ext cx="5206875" cy="584775"/>
          </a:xfrm>
          <a:prstGeom prst="rect">
            <a:avLst/>
          </a:prstGeom>
        </p:spPr>
        <p:txBody>
          <a:bodyPr wrap="none">
            <a:spAutoFit/>
          </a:bodyPr>
          <a:lstStyle/>
          <a:p>
            <a:pPr lvl="0"/>
            <a:r>
              <a:rPr lang="en-US" sz="3200" dirty="0">
                <a:solidFill>
                  <a:prstClr val="white"/>
                </a:solidFill>
              </a:rPr>
              <a:t>Manage Reports - Editing</a:t>
            </a:r>
          </a:p>
        </p:txBody>
      </p:sp>
      <p:sp>
        <p:nvSpPr>
          <p:cNvPr id="8" name="TextBox 7"/>
          <p:cNvSpPr txBox="1"/>
          <p:nvPr/>
        </p:nvSpPr>
        <p:spPr>
          <a:xfrm>
            <a:off x="3448852" y="731792"/>
            <a:ext cx="5356463" cy="461665"/>
          </a:xfrm>
          <a:prstGeom prst="rect">
            <a:avLst/>
          </a:prstGeom>
          <a:noFill/>
        </p:spPr>
        <p:txBody>
          <a:bodyPr wrap="square" rtlCol="0">
            <a:spAutoFit/>
          </a:bodyPr>
          <a:lstStyle/>
          <a:p>
            <a:pPr algn="ctr"/>
            <a:r>
              <a:rPr lang="en-US" sz="2400" dirty="0" smtClean="0"/>
              <a:t>Scroll down to </a:t>
            </a:r>
            <a:r>
              <a:rPr lang="en-US" sz="2400" u="sng" dirty="0" smtClean="0"/>
              <a:t>Location</a:t>
            </a:r>
            <a:r>
              <a:rPr lang="en-US" sz="2400" dirty="0" smtClean="0"/>
              <a:t> information</a:t>
            </a:r>
            <a:endParaRPr lang="en-US" sz="2400" dirty="0"/>
          </a:p>
        </p:txBody>
      </p:sp>
      <p:pic>
        <p:nvPicPr>
          <p:cNvPr id="3" name="Picture 2"/>
          <p:cNvPicPr>
            <a:picLocks noChangeAspect="1"/>
          </p:cNvPicPr>
          <p:nvPr/>
        </p:nvPicPr>
        <p:blipFill rotWithShape="1">
          <a:blip r:embed="rId4"/>
          <a:srcRect l="50209" t="8413" r="595" b="19524"/>
          <a:stretch/>
        </p:blipFill>
        <p:spPr>
          <a:xfrm>
            <a:off x="5192494" y="3544685"/>
            <a:ext cx="6858000" cy="2825347"/>
          </a:xfrm>
          <a:prstGeom prst="rect">
            <a:avLst/>
          </a:prstGeom>
        </p:spPr>
      </p:pic>
      <p:pic>
        <p:nvPicPr>
          <p:cNvPr id="4" name="Picture 3"/>
          <p:cNvPicPr>
            <a:picLocks noChangeAspect="1"/>
          </p:cNvPicPr>
          <p:nvPr/>
        </p:nvPicPr>
        <p:blipFill rotWithShape="1">
          <a:blip r:embed="rId5"/>
          <a:srcRect l="50119" t="8413" b="31587"/>
          <a:stretch/>
        </p:blipFill>
        <p:spPr>
          <a:xfrm>
            <a:off x="212681" y="1662519"/>
            <a:ext cx="7131094" cy="2412488"/>
          </a:xfrm>
          <a:prstGeom prst="rect">
            <a:avLst/>
          </a:prstGeom>
        </p:spPr>
      </p:pic>
      <p:sp>
        <p:nvSpPr>
          <p:cNvPr id="5" name="TextBox 4"/>
          <p:cNvSpPr txBox="1"/>
          <p:nvPr/>
        </p:nvSpPr>
        <p:spPr>
          <a:xfrm>
            <a:off x="3448852" y="1293187"/>
            <a:ext cx="1119116" cy="400110"/>
          </a:xfrm>
          <a:prstGeom prst="rect">
            <a:avLst/>
          </a:prstGeom>
          <a:noFill/>
        </p:spPr>
        <p:txBody>
          <a:bodyPr wrap="square" rtlCol="0">
            <a:spAutoFit/>
          </a:bodyPr>
          <a:lstStyle/>
          <a:p>
            <a:r>
              <a:rPr lang="en-US" sz="2000" dirty="0" smtClean="0"/>
              <a:t>Point</a:t>
            </a:r>
            <a:r>
              <a:rPr lang="en-US" dirty="0" smtClean="0"/>
              <a:t> </a:t>
            </a:r>
            <a:endParaRPr lang="en-US" dirty="0"/>
          </a:p>
        </p:txBody>
      </p:sp>
      <p:sp>
        <p:nvSpPr>
          <p:cNvPr id="9" name="TextBox 8"/>
          <p:cNvSpPr txBox="1"/>
          <p:nvPr/>
        </p:nvSpPr>
        <p:spPr>
          <a:xfrm>
            <a:off x="9437932" y="3152010"/>
            <a:ext cx="1562165" cy="400110"/>
          </a:xfrm>
          <a:prstGeom prst="rect">
            <a:avLst/>
          </a:prstGeom>
          <a:noFill/>
        </p:spPr>
        <p:txBody>
          <a:bodyPr wrap="square" rtlCol="0">
            <a:spAutoFit/>
          </a:bodyPr>
          <a:lstStyle/>
          <a:p>
            <a:r>
              <a:rPr lang="en-US" sz="2000" dirty="0" smtClean="0"/>
              <a:t>Polygon</a:t>
            </a:r>
            <a:endParaRPr lang="en-US" sz="2000" dirty="0"/>
          </a:p>
        </p:txBody>
      </p:sp>
      <p:sp>
        <p:nvSpPr>
          <p:cNvPr id="10" name="Oval 9"/>
          <p:cNvSpPr/>
          <p:nvPr/>
        </p:nvSpPr>
        <p:spPr>
          <a:xfrm>
            <a:off x="9544050" y="4332366"/>
            <a:ext cx="752475" cy="535508"/>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89031" y="1648871"/>
            <a:ext cx="4416207" cy="1200329"/>
          </a:xfrm>
          <a:prstGeom prst="rect">
            <a:avLst/>
          </a:prstGeom>
          <a:noFill/>
          <a:ln>
            <a:noFill/>
          </a:ln>
        </p:spPr>
        <p:txBody>
          <a:bodyPr wrap="square" rtlCol="0">
            <a:spAutoFit/>
          </a:bodyPr>
          <a:lstStyle/>
          <a:p>
            <a:r>
              <a:rPr lang="en-US" dirty="0" smtClean="0"/>
              <a:t>Click </a:t>
            </a:r>
            <a:r>
              <a:rPr lang="en-US" dirty="0"/>
              <a:t>on the polygon tool on the map. Now every click of your mouse drops a point on the map, so you can draw the outline of the infested site</a:t>
            </a:r>
            <a:r>
              <a:rPr lang="en-US" dirty="0" smtClean="0"/>
              <a:t>. </a:t>
            </a:r>
            <a:endParaRPr lang="en-US" dirty="0"/>
          </a:p>
        </p:txBody>
      </p:sp>
      <p:sp>
        <p:nvSpPr>
          <p:cNvPr id="7" name="TextBox 6"/>
          <p:cNvSpPr txBox="1"/>
          <p:nvPr/>
        </p:nvSpPr>
        <p:spPr>
          <a:xfrm>
            <a:off x="673045" y="4360911"/>
            <a:ext cx="4322467" cy="1200329"/>
          </a:xfrm>
          <a:prstGeom prst="rect">
            <a:avLst/>
          </a:prstGeom>
          <a:noFill/>
        </p:spPr>
        <p:txBody>
          <a:bodyPr wrap="square" rtlCol="0">
            <a:spAutoFit/>
          </a:bodyPr>
          <a:lstStyle/>
          <a:p>
            <a:r>
              <a:rPr lang="en-US" dirty="0"/>
              <a:t>You can draw multiple polygons for the site</a:t>
            </a:r>
            <a:r>
              <a:rPr lang="en-US" dirty="0" smtClean="0"/>
              <a:t>. After you finish your first polygon, click on the polygon icon again to draw another polygon.</a:t>
            </a:r>
            <a:endParaRPr lang="en-US" dirty="0"/>
          </a:p>
        </p:txBody>
      </p:sp>
    </p:spTree>
    <p:extLst>
      <p:ext uri="{BB962C8B-B14F-4D97-AF65-F5344CB8AC3E}">
        <p14:creationId xmlns:p14="http://schemas.microsoft.com/office/powerpoint/2010/main" val="2979699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549411" y="131155"/>
            <a:ext cx="5206875" cy="584775"/>
          </a:xfrm>
          <a:prstGeom prst="rect">
            <a:avLst/>
          </a:prstGeom>
        </p:spPr>
        <p:txBody>
          <a:bodyPr wrap="none">
            <a:spAutoFit/>
          </a:bodyPr>
          <a:lstStyle/>
          <a:p>
            <a:pPr lvl="0"/>
            <a:r>
              <a:rPr lang="en-US" sz="3200" dirty="0">
                <a:solidFill>
                  <a:prstClr val="white"/>
                </a:solidFill>
              </a:rPr>
              <a:t>Manage Reports - Editing</a:t>
            </a:r>
          </a:p>
        </p:txBody>
      </p:sp>
      <p:sp>
        <p:nvSpPr>
          <p:cNvPr id="6" name="TextBox 5"/>
          <p:cNvSpPr txBox="1"/>
          <p:nvPr/>
        </p:nvSpPr>
        <p:spPr>
          <a:xfrm>
            <a:off x="3549411" y="639785"/>
            <a:ext cx="5118773" cy="461665"/>
          </a:xfrm>
          <a:prstGeom prst="rect">
            <a:avLst/>
          </a:prstGeom>
          <a:noFill/>
        </p:spPr>
        <p:txBody>
          <a:bodyPr wrap="square" rtlCol="0">
            <a:spAutoFit/>
          </a:bodyPr>
          <a:lstStyle/>
          <a:p>
            <a:pPr algn="ctr"/>
            <a:r>
              <a:rPr lang="en-US" sz="2400" dirty="0" smtClean="0"/>
              <a:t>Scroll down to the </a:t>
            </a:r>
            <a:r>
              <a:rPr lang="en-US" sz="2400" u="sng" dirty="0" smtClean="0"/>
              <a:t>Images</a:t>
            </a:r>
            <a:r>
              <a:rPr lang="en-US" sz="2400" dirty="0" smtClean="0"/>
              <a:t> section</a:t>
            </a:r>
          </a:p>
        </p:txBody>
      </p:sp>
      <p:pic>
        <p:nvPicPr>
          <p:cNvPr id="8" name="Picture 7"/>
          <p:cNvPicPr>
            <a:picLocks noChangeAspect="1"/>
          </p:cNvPicPr>
          <p:nvPr/>
        </p:nvPicPr>
        <p:blipFill rotWithShape="1">
          <a:blip r:embed="rId4"/>
          <a:srcRect l="50175" t="8245" b="14328"/>
          <a:stretch/>
        </p:blipFill>
        <p:spPr>
          <a:xfrm>
            <a:off x="95079" y="1532038"/>
            <a:ext cx="6589665" cy="288007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58202" t="7778" b="10585"/>
          <a:stretch/>
        </p:blipFill>
        <p:spPr>
          <a:xfrm>
            <a:off x="5347051" y="4428301"/>
            <a:ext cx="4266766" cy="2343812"/>
          </a:xfrm>
          <a:prstGeom prst="rect">
            <a:avLst/>
          </a:prstGeom>
        </p:spPr>
      </p:pic>
      <p:sp>
        <p:nvSpPr>
          <p:cNvPr id="7" name="TextBox 6"/>
          <p:cNvSpPr txBox="1"/>
          <p:nvPr/>
        </p:nvSpPr>
        <p:spPr>
          <a:xfrm>
            <a:off x="4209749" y="1146516"/>
            <a:ext cx="3867452" cy="369332"/>
          </a:xfrm>
          <a:prstGeom prst="rect">
            <a:avLst/>
          </a:prstGeom>
          <a:noFill/>
        </p:spPr>
        <p:txBody>
          <a:bodyPr wrap="square" rtlCol="0">
            <a:spAutoFit/>
          </a:bodyPr>
          <a:lstStyle/>
          <a:p>
            <a:r>
              <a:rPr lang="en-US" dirty="0" smtClean="0"/>
              <a:t>You can Upload </a:t>
            </a:r>
            <a:r>
              <a:rPr lang="en-US" dirty="0"/>
              <a:t>additional images</a:t>
            </a:r>
          </a:p>
        </p:txBody>
      </p:sp>
      <p:sp>
        <p:nvSpPr>
          <p:cNvPr id="9" name="TextBox 8"/>
          <p:cNvSpPr txBox="1"/>
          <p:nvPr/>
        </p:nvSpPr>
        <p:spPr>
          <a:xfrm>
            <a:off x="762001" y="4913377"/>
            <a:ext cx="4724032" cy="1200329"/>
          </a:xfrm>
          <a:prstGeom prst="rect">
            <a:avLst/>
          </a:prstGeom>
          <a:noFill/>
        </p:spPr>
        <p:txBody>
          <a:bodyPr wrap="square" rtlCol="0">
            <a:spAutoFit/>
          </a:bodyPr>
          <a:lstStyle/>
          <a:p>
            <a:r>
              <a:rPr lang="en-US" dirty="0" smtClean="0"/>
              <a:t>Photos of identifying characteristics such as flowers, fruit, leaves, bark and stems are good to include to help make identification of the species easier</a:t>
            </a:r>
            <a:endParaRPr lang="en-US" dirty="0"/>
          </a:p>
        </p:txBody>
      </p:sp>
      <p:pic>
        <p:nvPicPr>
          <p:cNvPr id="11" name="Picture 10"/>
          <p:cNvPicPr>
            <a:picLocks noChangeAspect="1"/>
          </p:cNvPicPr>
          <p:nvPr/>
        </p:nvPicPr>
        <p:blipFill rotWithShape="1">
          <a:blip r:embed="rId6"/>
          <a:srcRect l="58158" t="7953" r="351" b="12690"/>
          <a:stretch/>
        </p:blipFill>
        <p:spPr>
          <a:xfrm>
            <a:off x="6769369" y="1532036"/>
            <a:ext cx="5354071" cy="2880077"/>
          </a:xfrm>
          <a:prstGeom prst="rect">
            <a:avLst/>
          </a:prstGeom>
        </p:spPr>
      </p:pic>
    </p:spTree>
    <p:extLst>
      <p:ext uri="{BB962C8B-B14F-4D97-AF65-F5344CB8AC3E}">
        <p14:creationId xmlns:p14="http://schemas.microsoft.com/office/powerpoint/2010/main" val="1621284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8268" t="8245"/>
          <a:stretch/>
        </p:blipFill>
        <p:spPr>
          <a:xfrm>
            <a:off x="4991297" y="2015835"/>
            <a:ext cx="6761749" cy="4181234"/>
          </a:xfrm>
          <a:prstGeom prst="rect">
            <a:avLst/>
          </a:prstGeom>
          <a:ln>
            <a:solidFill>
              <a:schemeClr val="accent1"/>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952448" y="843663"/>
            <a:ext cx="6096000" cy="830997"/>
          </a:xfrm>
          <a:prstGeom prst="rect">
            <a:avLst/>
          </a:prstGeom>
        </p:spPr>
        <p:txBody>
          <a:bodyPr>
            <a:spAutoFit/>
          </a:bodyPr>
          <a:lstStyle/>
          <a:p>
            <a:pPr algn="ctr"/>
            <a:r>
              <a:rPr lang="en-US" sz="2400" dirty="0" smtClean="0"/>
              <a:t>Scroll down to the end to</a:t>
            </a:r>
            <a:endParaRPr lang="en-US" sz="2400" dirty="0"/>
          </a:p>
          <a:p>
            <a:pPr algn="ctr"/>
            <a:r>
              <a:rPr lang="en-US" sz="2400" dirty="0" smtClean="0"/>
              <a:t>Edit </a:t>
            </a:r>
            <a:r>
              <a:rPr lang="en-US" sz="2400" u="sng" dirty="0" smtClean="0"/>
              <a:t>Additional Information</a:t>
            </a:r>
            <a:r>
              <a:rPr lang="en-US" sz="2400" dirty="0" smtClean="0"/>
              <a:t> as needed</a:t>
            </a:r>
            <a:endParaRPr lang="en-US" sz="2400" dirty="0"/>
          </a:p>
        </p:txBody>
      </p:sp>
      <p:sp>
        <p:nvSpPr>
          <p:cNvPr id="8" name="Rectangle 7"/>
          <p:cNvSpPr/>
          <p:nvPr/>
        </p:nvSpPr>
        <p:spPr>
          <a:xfrm>
            <a:off x="3492260" y="185262"/>
            <a:ext cx="5206875" cy="584775"/>
          </a:xfrm>
          <a:prstGeom prst="rect">
            <a:avLst/>
          </a:prstGeom>
        </p:spPr>
        <p:txBody>
          <a:bodyPr wrap="none">
            <a:spAutoFit/>
          </a:bodyPr>
          <a:lstStyle/>
          <a:p>
            <a:pPr lvl="0"/>
            <a:r>
              <a:rPr lang="en-US" sz="3200" dirty="0">
                <a:solidFill>
                  <a:prstClr val="white"/>
                </a:solidFill>
              </a:rPr>
              <a:t>Manage Reports - Editing</a:t>
            </a:r>
          </a:p>
        </p:txBody>
      </p:sp>
      <p:sp>
        <p:nvSpPr>
          <p:cNvPr id="12" name="Left Arrow 11"/>
          <p:cNvSpPr/>
          <p:nvPr/>
        </p:nvSpPr>
        <p:spPr>
          <a:xfrm rot="21093333" flipH="1">
            <a:off x="3672936" y="5625431"/>
            <a:ext cx="4385926" cy="593995"/>
          </a:xfrm>
          <a:prstGeom prst="leftArrow">
            <a:avLst/>
          </a:prstGeom>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prstClr val="white"/>
                </a:solidFill>
              </a:rPr>
              <a:t>Remember to </a:t>
            </a:r>
            <a:r>
              <a:rPr lang="en-US" sz="2400" u="sng" dirty="0" smtClean="0">
                <a:solidFill>
                  <a:prstClr val="white"/>
                </a:solidFill>
              </a:rPr>
              <a:t>Submit Report</a:t>
            </a:r>
            <a:endParaRPr lang="en-US" sz="2400" u="sng" dirty="0">
              <a:solidFill>
                <a:prstClr val="white"/>
              </a:solidFill>
            </a:endParaRPr>
          </a:p>
        </p:txBody>
      </p:sp>
      <p:sp>
        <p:nvSpPr>
          <p:cNvPr id="7" name="TextBox 6"/>
          <p:cNvSpPr txBox="1"/>
          <p:nvPr/>
        </p:nvSpPr>
        <p:spPr>
          <a:xfrm>
            <a:off x="609797" y="2454539"/>
            <a:ext cx="4381500" cy="923330"/>
          </a:xfrm>
          <a:prstGeom prst="rect">
            <a:avLst/>
          </a:prstGeom>
          <a:noFill/>
        </p:spPr>
        <p:txBody>
          <a:bodyPr wrap="square" rtlCol="0">
            <a:spAutoFit/>
          </a:bodyPr>
          <a:lstStyle/>
          <a:p>
            <a:r>
              <a:rPr lang="en-US" dirty="0" smtClean="0"/>
              <a:t>If you collect a specimen to submit to an herbarium, the information would go here.</a:t>
            </a:r>
            <a:endParaRPr lang="en-US" dirty="0"/>
          </a:p>
        </p:txBody>
      </p:sp>
      <p:sp>
        <p:nvSpPr>
          <p:cNvPr id="10" name="TextBox 9"/>
          <p:cNvSpPr txBox="1"/>
          <p:nvPr/>
        </p:nvSpPr>
        <p:spPr>
          <a:xfrm>
            <a:off x="886022" y="3488110"/>
            <a:ext cx="3829050" cy="1477328"/>
          </a:xfrm>
          <a:prstGeom prst="rect">
            <a:avLst/>
          </a:prstGeom>
          <a:noFill/>
        </p:spPr>
        <p:txBody>
          <a:bodyPr wrap="square" rtlCol="0">
            <a:spAutoFit/>
          </a:bodyPr>
          <a:lstStyle/>
          <a:p>
            <a:r>
              <a:rPr lang="en-US" dirty="0" smtClean="0"/>
              <a:t>Some fields have been added to allow bulk data records to be edited if necessary. So if you aren’t sure what a field on the form is asking for, leave it blank. </a:t>
            </a:r>
            <a:endParaRPr lang="en-US" dirty="0"/>
          </a:p>
        </p:txBody>
      </p:sp>
      <p:sp>
        <p:nvSpPr>
          <p:cNvPr id="9" name="TextBox 8"/>
          <p:cNvSpPr txBox="1"/>
          <p:nvPr/>
        </p:nvSpPr>
        <p:spPr>
          <a:xfrm>
            <a:off x="541599" y="5075679"/>
            <a:ext cx="4311586" cy="646331"/>
          </a:xfrm>
          <a:prstGeom prst="rect">
            <a:avLst/>
          </a:prstGeom>
          <a:noFill/>
        </p:spPr>
        <p:txBody>
          <a:bodyPr wrap="square" rtlCol="0">
            <a:spAutoFit/>
          </a:bodyPr>
          <a:lstStyle/>
          <a:p>
            <a:r>
              <a:rPr lang="en-US" dirty="0" smtClean="0"/>
              <a:t>Remember you can always contact us if you have a question.</a:t>
            </a:r>
            <a:endParaRPr lang="en-US" dirty="0"/>
          </a:p>
        </p:txBody>
      </p:sp>
    </p:spTree>
    <p:extLst>
      <p:ext uri="{BB962C8B-B14F-4D97-AF65-F5344CB8AC3E}">
        <p14:creationId xmlns:p14="http://schemas.microsoft.com/office/powerpoint/2010/main" val="4089443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67602" y="140866"/>
            <a:ext cx="5240537" cy="584775"/>
          </a:xfrm>
          <a:prstGeom prst="rect">
            <a:avLst/>
          </a:prstGeom>
        </p:spPr>
        <p:txBody>
          <a:bodyPr wrap="none">
            <a:spAutoFit/>
          </a:bodyPr>
          <a:lstStyle/>
          <a:p>
            <a:pPr lvl="0"/>
            <a:r>
              <a:rPr lang="en-US" sz="3200" dirty="0">
                <a:solidFill>
                  <a:prstClr val="white"/>
                </a:solidFill>
              </a:rPr>
              <a:t>Manage Reports - </a:t>
            </a:r>
            <a:r>
              <a:rPr lang="en-US" sz="3200" dirty="0" smtClean="0">
                <a:solidFill>
                  <a:prstClr val="white"/>
                </a:solidFill>
              </a:rPr>
              <a:t>Revisits</a:t>
            </a:r>
            <a:endParaRPr lang="en-US" sz="3200" dirty="0">
              <a:solidFill>
                <a:prstClr val="white"/>
              </a:solidFill>
            </a:endParaRPr>
          </a:p>
        </p:txBody>
      </p:sp>
      <p:sp>
        <p:nvSpPr>
          <p:cNvPr id="5" name="Rectangle 4"/>
          <p:cNvSpPr/>
          <p:nvPr/>
        </p:nvSpPr>
        <p:spPr>
          <a:xfrm>
            <a:off x="2193473" y="836360"/>
            <a:ext cx="8331607" cy="1200329"/>
          </a:xfrm>
          <a:prstGeom prst="rect">
            <a:avLst/>
          </a:prstGeom>
        </p:spPr>
        <p:txBody>
          <a:bodyPr wrap="square">
            <a:spAutoFit/>
          </a:bodyPr>
          <a:lstStyle/>
          <a:p>
            <a:r>
              <a:rPr lang="en-US" sz="2400" dirty="0" smtClean="0"/>
              <a:t>Revisits can be used to record </a:t>
            </a:r>
          </a:p>
          <a:p>
            <a:pPr marL="342900" indent="-342900">
              <a:buFont typeface="Wingdings" panose="05000000000000000000" pitchFamily="2" charset="2"/>
              <a:buChar char="ü"/>
            </a:pPr>
            <a:r>
              <a:rPr lang="en-US" sz="2400" dirty="0" smtClean="0"/>
              <a:t>Monitor site for changes in the infestation over time</a:t>
            </a:r>
          </a:p>
          <a:p>
            <a:pPr marL="342900" indent="-342900">
              <a:buFont typeface="Wingdings" panose="05000000000000000000" pitchFamily="2" charset="2"/>
              <a:buChar char="ü"/>
            </a:pPr>
            <a:r>
              <a:rPr lang="en-US" sz="2400" dirty="0" smtClean="0"/>
              <a:t>Document treatment plans, actions and outcomes</a:t>
            </a:r>
            <a:endParaRPr lang="en-US" sz="2400" dirty="0"/>
          </a:p>
        </p:txBody>
      </p:sp>
      <p:sp>
        <p:nvSpPr>
          <p:cNvPr id="10" name="Right Arrow 9"/>
          <p:cNvSpPr/>
          <p:nvPr/>
        </p:nvSpPr>
        <p:spPr>
          <a:xfrm>
            <a:off x="4887219" y="4280093"/>
            <a:ext cx="4097615" cy="81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prstClr val="white"/>
                </a:solidFill>
              </a:rPr>
              <a:t>Click on </a:t>
            </a:r>
            <a:r>
              <a:rPr lang="en-US" sz="2400" u="sng" dirty="0" smtClean="0">
                <a:solidFill>
                  <a:prstClr val="white"/>
                </a:solidFill>
              </a:rPr>
              <a:t>Revisit</a:t>
            </a:r>
            <a:endParaRPr lang="en-US" sz="2400" u="sng" dirty="0">
              <a:solidFill>
                <a:prstClr val="white"/>
              </a:solidFill>
            </a:endParaRPr>
          </a:p>
        </p:txBody>
      </p:sp>
      <p:sp>
        <p:nvSpPr>
          <p:cNvPr id="11" name="Oval 10"/>
          <p:cNvSpPr/>
          <p:nvPr/>
        </p:nvSpPr>
        <p:spPr>
          <a:xfrm>
            <a:off x="9061034" y="4396654"/>
            <a:ext cx="682254" cy="824338"/>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l="50175" t="8012"/>
          <a:stretch/>
        </p:blipFill>
        <p:spPr>
          <a:xfrm>
            <a:off x="1873833" y="2150547"/>
            <a:ext cx="8651247" cy="4492213"/>
          </a:xfrm>
          <a:prstGeom prst="rect">
            <a:avLst/>
          </a:prstGeom>
        </p:spPr>
      </p:pic>
    </p:spTree>
    <p:extLst>
      <p:ext uri="{BB962C8B-B14F-4D97-AF65-F5344CB8AC3E}">
        <p14:creationId xmlns:p14="http://schemas.microsoft.com/office/powerpoint/2010/main" val="940893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110" t="8714"/>
          <a:stretch/>
        </p:blipFill>
        <p:spPr>
          <a:xfrm>
            <a:off x="1009389" y="1358853"/>
            <a:ext cx="9831183" cy="505927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50313" y="323202"/>
            <a:ext cx="5240537" cy="584775"/>
          </a:xfrm>
          <a:prstGeom prst="rect">
            <a:avLst/>
          </a:prstGeom>
        </p:spPr>
        <p:txBody>
          <a:bodyPr wrap="none">
            <a:spAutoFit/>
          </a:bodyPr>
          <a:lstStyle/>
          <a:p>
            <a:pPr lvl="0"/>
            <a:r>
              <a:rPr lang="en-US" sz="3200" dirty="0">
                <a:solidFill>
                  <a:prstClr val="white"/>
                </a:solidFill>
              </a:rPr>
              <a:t>Manage Reports - </a:t>
            </a:r>
            <a:r>
              <a:rPr lang="en-US" sz="3200" dirty="0" smtClean="0">
                <a:solidFill>
                  <a:prstClr val="white"/>
                </a:solidFill>
              </a:rPr>
              <a:t>Revisits</a:t>
            </a:r>
            <a:endParaRPr lang="en-US" sz="3200" dirty="0">
              <a:solidFill>
                <a:prstClr val="white"/>
              </a:solidFill>
            </a:endParaRPr>
          </a:p>
        </p:txBody>
      </p:sp>
      <p:sp>
        <p:nvSpPr>
          <p:cNvPr id="7" name="Rectangle 6"/>
          <p:cNvSpPr/>
          <p:nvPr/>
        </p:nvSpPr>
        <p:spPr>
          <a:xfrm>
            <a:off x="1309036" y="907977"/>
            <a:ext cx="9231891" cy="461665"/>
          </a:xfrm>
          <a:prstGeom prst="rect">
            <a:avLst/>
          </a:prstGeom>
        </p:spPr>
        <p:txBody>
          <a:bodyPr wrap="square">
            <a:spAutoFit/>
          </a:bodyPr>
          <a:lstStyle/>
          <a:p>
            <a:r>
              <a:rPr lang="en-US" sz="2400" dirty="0" smtClean="0"/>
              <a:t>The original record and its revisits are permanently linked</a:t>
            </a:r>
          </a:p>
        </p:txBody>
      </p:sp>
      <p:sp>
        <p:nvSpPr>
          <p:cNvPr id="10" name="Right Arrow 9"/>
          <p:cNvSpPr/>
          <p:nvPr/>
        </p:nvSpPr>
        <p:spPr>
          <a:xfrm>
            <a:off x="309112" y="1396952"/>
            <a:ext cx="2274028" cy="76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prstClr val="white"/>
                </a:solidFill>
              </a:rPr>
              <a:t>         </a:t>
            </a:r>
            <a:r>
              <a:rPr lang="en-US" sz="2400" u="sng" dirty="0" smtClean="0">
                <a:solidFill>
                  <a:prstClr val="white"/>
                </a:solidFill>
              </a:rPr>
              <a:t>Revisit</a:t>
            </a:r>
            <a:endParaRPr lang="en-US" sz="2400" u="sng" dirty="0">
              <a:solidFill>
                <a:prstClr val="white"/>
              </a:solidFill>
            </a:endParaRPr>
          </a:p>
        </p:txBody>
      </p:sp>
      <p:sp>
        <p:nvSpPr>
          <p:cNvPr id="12" name="Left Arrow 11"/>
          <p:cNvSpPr/>
          <p:nvPr/>
        </p:nvSpPr>
        <p:spPr>
          <a:xfrm>
            <a:off x="5207654" y="4305300"/>
            <a:ext cx="2707622" cy="7882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white"/>
                </a:solidFill>
              </a:rPr>
              <a:t>Original record</a:t>
            </a:r>
            <a:endParaRPr lang="en-US" sz="2400" u="sng" dirty="0">
              <a:solidFill>
                <a:prstClr val="white"/>
              </a:solidFill>
            </a:endParaRPr>
          </a:p>
        </p:txBody>
      </p:sp>
    </p:spTree>
    <p:extLst>
      <p:ext uri="{BB962C8B-B14F-4D97-AF65-F5344CB8AC3E}">
        <p14:creationId xmlns:p14="http://schemas.microsoft.com/office/powerpoint/2010/main" val="10804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44306" y="255495"/>
            <a:ext cx="5208676" cy="584775"/>
          </a:xfrm>
          <a:prstGeom prst="rect">
            <a:avLst/>
          </a:prstGeom>
        </p:spPr>
        <p:txBody>
          <a:bodyPr wrap="square">
            <a:spAutoFit/>
          </a:bodyPr>
          <a:lstStyle/>
          <a:p>
            <a:pPr lvl="0"/>
            <a:r>
              <a:rPr lang="en-US" sz="3200" dirty="0">
                <a:solidFill>
                  <a:prstClr val="white"/>
                </a:solidFill>
              </a:rPr>
              <a:t>Manage Reports - </a:t>
            </a:r>
            <a:r>
              <a:rPr lang="en-US" sz="3200" dirty="0" smtClean="0">
                <a:solidFill>
                  <a:prstClr val="white"/>
                </a:solidFill>
              </a:rPr>
              <a:t>Revisits</a:t>
            </a:r>
            <a:endParaRPr lang="en-US" sz="3200" dirty="0">
              <a:solidFill>
                <a:prstClr val="white"/>
              </a:solidFill>
            </a:endParaRPr>
          </a:p>
        </p:txBody>
      </p:sp>
      <p:sp>
        <p:nvSpPr>
          <p:cNvPr id="7" name="Rectangle 6"/>
          <p:cNvSpPr/>
          <p:nvPr/>
        </p:nvSpPr>
        <p:spPr>
          <a:xfrm>
            <a:off x="866279" y="977944"/>
            <a:ext cx="10734674" cy="461665"/>
          </a:xfrm>
          <a:prstGeom prst="rect">
            <a:avLst/>
          </a:prstGeom>
        </p:spPr>
        <p:txBody>
          <a:bodyPr wrap="square">
            <a:spAutoFit/>
          </a:bodyPr>
          <a:lstStyle/>
          <a:p>
            <a:r>
              <a:rPr lang="en-US" sz="2400" dirty="0" smtClean="0"/>
              <a:t>Drop down menus make documenting the site quicker and more consistent </a:t>
            </a:r>
          </a:p>
        </p:txBody>
      </p:sp>
      <p:pic>
        <p:nvPicPr>
          <p:cNvPr id="3" name="Picture 2"/>
          <p:cNvPicPr>
            <a:picLocks noChangeAspect="1"/>
          </p:cNvPicPr>
          <p:nvPr/>
        </p:nvPicPr>
        <p:blipFill rotWithShape="1">
          <a:blip r:embed="rId4"/>
          <a:srcRect l="58202" t="8012"/>
          <a:stretch/>
        </p:blipFill>
        <p:spPr>
          <a:xfrm>
            <a:off x="2650061" y="1933998"/>
            <a:ext cx="7741713" cy="479186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15" r="3532" b="9460"/>
          <a:stretch/>
        </p:blipFill>
        <p:spPr>
          <a:xfrm>
            <a:off x="206892" y="2772958"/>
            <a:ext cx="2520917" cy="95966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6"/>
          <a:srcRect l="59258" t="41696" r="31410" b="43746"/>
          <a:stretch/>
        </p:blipFill>
        <p:spPr>
          <a:xfrm>
            <a:off x="216417" y="3901351"/>
            <a:ext cx="2493690" cy="109416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7"/>
          <a:srcRect l="69249" t="41838" r="21420" b="44002"/>
          <a:stretch/>
        </p:blipFill>
        <p:spPr>
          <a:xfrm>
            <a:off x="6141292" y="3800476"/>
            <a:ext cx="2564219" cy="1094386"/>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866279" y="1439609"/>
            <a:ext cx="10549287" cy="400110"/>
          </a:xfrm>
          <a:prstGeom prst="rect">
            <a:avLst/>
          </a:prstGeom>
          <a:noFill/>
        </p:spPr>
        <p:txBody>
          <a:bodyPr wrap="square" rtlCol="0">
            <a:spAutoFit/>
          </a:bodyPr>
          <a:lstStyle/>
          <a:p>
            <a:r>
              <a:rPr lang="en-US" sz="2000" dirty="0" smtClean="0"/>
              <a:t>Treating an infestation - Has the infestation changed? Choose the one that fits best now</a:t>
            </a:r>
            <a:endParaRPr lang="en-US" sz="2000" dirty="0"/>
          </a:p>
        </p:txBody>
      </p:sp>
    </p:spTree>
    <p:extLst>
      <p:ext uri="{BB962C8B-B14F-4D97-AF65-F5344CB8AC3E}">
        <p14:creationId xmlns:p14="http://schemas.microsoft.com/office/powerpoint/2010/main" val="38999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540804" y="732290"/>
            <a:ext cx="3955108" cy="584775"/>
          </a:xfrm>
          <a:prstGeom prst="rect">
            <a:avLst/>
          </a:prstGeom>
          <a:noFill/>
        </p:spPr>
        <p:txBody>
          <a:bodyPr wrap="square" rtlCol="0">
            <a:spAutoFit/>
          </a:bodyPr>
          <a:lstStyle/>
          <a:p>
            <a:r>
              <a:rPr lang="en-US" sz="3200" dirty="0" smtClean="0"/>
              <a:t>First Step – </a:t>
            </a:r>
            <a:r>
              <a:rPr lang="en-US" sz="3200" u="sng" dirty="0" smtClean="0"/>
              <a:t>Login</a:t>
            </a:r>
            <a:endParaRPr lang="en-US" sz="3200" u="sng" dirty="0"/>
          </a:p>
        </p:txBody>
      </p:sp>
      <p:pic>
        <p:nvPicPr>
          <p:cNvPr id="9" name="Picture 8"/>
          <p:cNvPicPr>
            <a:picLocks noChangeAspect="1"/>
          </p:cNvPicPr>
          <p:nvPr/>
        </p:nvPicPr>
        <p:blipFill rotWithShape="1">
          <a:blip r:embed="rId4"/>
          <a:srcRect l="64453" t="8245" r="14232"/>
          <a:stretch/>
        </p:blipFill>
        <p:spPr>
          <a:xfrm>
            <a:off x="265182" y="145047"/>
            <a:ext cx="5486400" cy="66421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l="60111" t="8480" r="10679" b="40058"/>
          <a:stretch/>
        </p:blipFill>
        <p:spPr>
          <a:xfrm>
            <a:off x="5125453" y="2489083"/>
            <a:ext cx="6785810" cy="3362339"/>
          </a:xfrm>
          <a:prstGeom prst="rect">
            <a:avLst/>
          </a:prstGeom>
          <a:ln>
            <a:noFill/>
          </a:ln>
          <a:effectLst>
            <a:outerShdw blurRad="292100" dist="139700" dir="2700000" algn="tl" rotWithShape="0">
              <a:srgbClr val="333333">
                <a:alpha val="65000"/>
              </a:srgbClr>
            </a:outerShdw>
          </a:effectLst>
        </p:spPr>
      </p:pic>
      <p:sp>
        <p:nvSpPr>
          <p:cNvPr id="10" name="Notched Right Arrow 9"/>
          <p:cNvSpPr/>
          <p:nvPr/>
        </p:nvSpPr>
        <p:spPr>
          <a:xfrm rot="2410984">
            <a:off x="8609860" y="2131702"/>
            <a:ext cx="243117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0234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58268" t="8245" r="1293" b="4269"/>
          <a:stretch/>
        </p:blipFill>
        <p:spPr>
          <a:xfrm>
            <a:off x="2724449" y="1149599"/>
            <a:ext cx="8705745" cy="529695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53423" y="124620"/>
            <a:ext cx="5208676" cy="584775"/>
          </a:xfrm>
          <a:prstGeom prst="rect">
            <a:avLst/>
          </a:prstGeom>
        </p:spPr>
        <p:txBody>
          <a:bodyPr wrap="square">
            <a:spAutoFit/>
          </a:bodyPr>
          <a:lstStyle/>
          <a:p>
            <a:pPr lvl="0"/>
            <a:r>
              <a:rPr lang="en-US" sz="3200" dirty="0">
                <a:solidFill>
                  <a:prstClr val="white"/>
                </a:solidFill>
              </a:rPr>
              <a:t>Manage Reports - </a:t>
            </a:r>
            <a:r>
              <a:rPr lang="en-US" sz="3200" dirty="0" smtClean="0">
                <a:solidFill>
                  <a:prstClr val="white"/>
                </a:solidFill>
              </a:rPr>
              <a:t>Revisits</a:t>
            </a:r>
            <a:endParaRPr lang="en-US" sz="3200" dirty="0">
              <a:solidFill>
                <a:prstClr val="white"/>
              </a:solidFill>
            </a:endParaRPr>
          </a:p>
        </p:txBody>
      </p:sp>
      <p:sp>
        <p:nvSpPr>
          <p:cNvPr id="7" name="Rectangle 6"/>
          <p:cNvSpPr/>
          <p:nvPr/>
        </p:nvSpPr>
        <p:spPr>
          <a:xfrm>
            <a:off x="1930189" y="690003"/>
            <a:ext cx="8793618" cy="461665"/>
          </a:xfrm>
          <a:prstGeom prst="rect">
            <a:avLst/>
          </a:prstGeom>
        </p:spPr>
        <p:txBody>
          <a:bodyPr wrap="square">
            <a:spAutoFit/>
          </a:bodyPr>
          <a:lstStyle/>
          <a:p>
            <a:r>
              <a:rPr lang="en-US" sz="2400" dirty="0" smtClean="0"/>
              <a:t>Treatment plans and/or the results can be added as a revisit</a:t>
            </a:r>
          </a:p>
        </p:txBody>
      </p:sp>
      <p:sp>
        <p:nvSpPr>
          <p:cNvPr id="23" name="Oval 22"/>
          <p:cNvSpPr/>
          <p:nvPr/>
        </p:nvSpPr>
        <p:spPr>
          <a:xfrm>
            <a:off x="2476500" y="3381376"/>
            <a:ext cx="4857750" cy="1748060"/>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15759" y="5273120"/>
            <a:ext cx="5049577" cy="1001081"/>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20351" y="3722192"/>
            <a:ext cx="1995408" cy="584775"/>
          </a:xfrm>
          <a:prstGeom prst="rect">
            <a:avLst/>
          </a:prstGeom>
          <a:solidFill>
            <a:schemeClr val="accent1"/>
          </a:solidFill>
          <a:ln>
            <a:solidFill>
              <a:schemeClr val="accent1">
                <a:lumMod val="50000"/>
              </a:schemeClr>
            </a:solidFill>
          </a:ln>
        </p:spPr>
        <p:txBody>
          <a:bodyPr wrap="square" rtlCol="0">
            <a:spAutoFit/>
          </a:bodyPr>
          <a:lstStyle/>
          <a:p>
            <a:r>
              <a:rPr lang="en-US" sz="1600" dirty="0" smtClean="0"/>
              <a:t>Add more images when needed</a:t>
            </a:r>
            <a:endParaRPr lang="en-US" sz="1600" dirty="0"/>
          </a:p>
        </p:txBody>
      </p:sp>
      <p:sp>
        <p:nvSpPr>
          <p:cNvPr id="22" name="TextBox 21"/>
          <p:cNvSpPr txBox="1"/>
          <p:nvPr/>
        </p:nvSpPr>
        <p:spPr>
          <a:xfrm>
            <a:off x="740672" y="5111940"/>
            <a:ext cx="1775087" cy="1323439"/>
          </a:xfrm>
          <a:prstGeom prst="rect">
            <a:avLst/>
          </a:prstGeom>
          <a:solidFill>
            <a:schemeClr val="accent1"/>
          </a:solidFill>
          <a:ln>
            <a:solidFill>
              <a:schemeClr val="accent1">
                <a:lumMod val="50000"/>
              </a:schemeClr>
            </a:solidFill>
          </a:ln>
        </p:spPr>
        <p:txBody>
          <a:bodyPr wrap="square" rtlCol="0">
            <a:spAutoFit/>
          </a:bodyPr>
          <a:lstStyle/>
          <a:p>
            <a:r>
              <a:rPr lang="en-US" sz="1600" dirty="0" smtClean="0"/>
              <a:t>You can include the necessary </a:t>
            </a:r>
            <a:r>
              <a:rPr lang="en-US" sz="1600" dirty="0"/>
              <a:t>details of the </a:t>
            </a:r>
            <a:r>
              <a:rPr lang="en-US" sz="1600" dirty="0" smtClean="0"/>
              <a:t>treatment </a:t>
            </a:r>
            <a:r>
              <a:rPr lang="en-US" sz="1600" dirty="0"/>
              <a:t>to the </a:t>
            </a:r>
            <a:r>
              <a:rPr lang="en-US" sz="1600" u="sng" dirty="0"/>
              <a:t>Comments</a:t>
            </a:r>
            <a:r>
              <a:rPr lang="en-US" sz="1600" dirty="0"/>
              <a:t> box </a:t>
            </a:r>
            <a:r>
              <a:rPr lang="en-US" sz="1600" dirty="0" smtClean="0"/>
              <a:t>.</a:t>
            </a:r>
            <a:endParaRPr lang="en-US" sz="1600" dirty="0"/>
          </a:p>
        </p:txBody>
      </p:sp>
    </p:spTree>
    <p:extLst>
      <p:ext uri="{BB962C8B-B14F-4D97-AF65-F5344CB8AC3E}">
        <p14:creationId xmlns:p14="http://schemas.microsoft.com/office/powerpoint/2010/main" val="3973883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58268" t="8245" r="1293" b="4269"/>
          <a:stretch/>
        </p:blipFill>
        <p:spPr>
          <a:xfrm>
            <a:off x="2808570" y="1285137"/>
            <a:ext cx="7871299" cy="478923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53423" y="124620"/>
            <a:ext cx="5208676" cy="584775"/>
          </a:xfrm>
          <a:prstGeom prst="rect">
            <a:avLst/>
          </a:prstGeom>
        </p:spPr>
        <p:txBody>
          <a:bodyPr wrap="square">
            <a:spAutoFit/>
          </a:bodyPr>
          <a:lstStyle/>
          <a:p>
            <a:pPr lvl="0"/>
            <a:r>
              <a:rPr lang="en-US" sz="3200" dirty="0">
                <a:solidFill>
                  <a:prstClr val="white"/>
                </a:solidFill>
              </a:rPr>
              <a:t>Manage Reports - </a:t>
            </a:r>
            <a:r>
              <a:rPr lang="en-US" sz="3200" dirty="0" smtClean="0">
                <a:solidFill>
                  <a:prstClr val="white"/>
                </a:solidFill>
              </a:rPr>
              <a:t>Revisits</a:t>
            </a:r>
            <a:endParaRPr lang="en-US" sz="3200" dirty="0">
              <a:solidFill>
                <a:prstClr val="white"/>
              </a:solidFill>
            </a:endParaRPr>
          </a:p>
        </p:txBody>
      </p:sp>
      <p:sp>
        <p:nvSpPr>
          <p:cNvPr id="7" name="Rectangle 6"/>
          <p:cNvSpPr/>
          <p:nvPr/>
        </p:nvSpPr>
        <p:spPr>
          <a:xfrm>
            <a:off x="1930189" y="690003"/>
            <a:ext cx="8793618" cy="461665"/>
          </a:xfrm>
          <a:prstGeom prst="rect">
            <a:avLst/>
          </a:prstGeom>
        </p:spPr>
        <p:txBody>
          <a:bodyPr wrap="square">
            <a:spAutoFit/>
          </a:bodyPr>
          <a:lstStyle/>
          <a:p>
            <a:r>
              <a:rPr lang="en-US" sz="2400" dirty="0" smtClean="0"/>
              <a:t>Treatment plans and/or the results can be added as a revisit</a:t>
            </a:r>
          </a:p>
        </p:txBody>
      </p:sp>
      <p:sp>
        <p:nvSpPr>
          <p:cNvPr id="15" name="TextBox 14"/>
          <p:cNvSpPr txBox="1"/>
          <p:nvPr/>
        </p:nvSpPr>
        <p:spPr>
          <a:xfrm>
            <a:off x="8412480" y="1474763"/>
            <a:ext cx="3642350" cy="1323439"/>
          </a:xfrm>
          <a:prstGeom prst="rect">
            <a:avLst/>
          </a:prstGeom>
          <a:solidFill>
            <a:schemeClr val="accent1"/>
          </a:solidFill>
          <a:ln>
            <a:solidFill>
              <a:schemeClr val="accent1">
                <a:lumMod val="50000"/>
              </a:schemeClr>
            </a:solidFill>
          </a:ln>
        </p:spPr>
        <p:txBody>
          <a:bodyPr wrap="square" rtlCol="0">
            <a:spAutoFit/>
          </a:bodyPr>
          <a:lstStyle/>
          <a:p>
            <a:r>
              <a:rPr lang="en-US" sz="1600" dirty="0" smtClean="0"/>
              <a:t>Change the </a:t>
            </a:r>
            <a:r>
              <a:rPr lang="en-US" sz="1600" u="sng" dirty="0" smtClean="0"/>
              <a:t>Location</a:t>
            </a:r>
            <a:r>
              <a:rPr lang="en-US" sz="1600" dirty="0" smtClean="0"/>
              <a:t> from a </a:t>
            </a:r>
            <a:r>
              <a:rPr lang="en-US" sz="1600" u="sng" dirty="0" smtClean="0"/>
              <a:t>Point</a:t>
            </a:r>
            <a:r>
              <a:rPr lang="en-US" sz="1600" dirty="0" smtClean="0"/>
              <a:t> to a </a:t>
            </a:r>
            <a:r>
              <a:rPr lang="en-US" sz="1600" u="sng" dirty="0" smtClean="0"/>
              <a:t>Polygon</a:t>
            </a:r>
            <a:r>
              <a:rPr lang="en-US" sz="1600" dirty="0" smtClean="0"/>
              <a:t> to more accurately show the dimensions of the site. Click on the polygon tool to drop the points and draw the polygon.</a:t>
            </a:r>
            <a:endParaRPr lang="en-US" sz="1600" dirty="0"/>
          </a:p>
        </p:txBody>
      </p:sp>
      <p:sp>
        <p:nvSpPr>
          <p:cNvPr id="19" name="Notched Right Arrow 18"/>
          <p:cNvSpPr/>
          <p:nvPr/>
        </p:nvSpPr>
        <p:spPr>
          <a:xfrm rot="308284" flipH="1">
            <a:off x="3571197" y="5863206"/>
            <a:ext cx="3153310" cy="538427"/>
          </a:xfrm>
          <a:prstGeom prst="notched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Save this Revisit</a:t>
            </a:r>
            <a:endParaRPr lang="en-US" u="sng" dirty="0"/>
          </a:p>
        </p:txBody>
      </p:sp>
      <p:sp>
        <p:nvSpPr>
          <p:cNvPr id="10" name="Oval 9"/>
          <p:cNvSpPr/>
          <p:nvPr/>
        </p:nvSpPr>
        <p:spPr>
          <a:xfrm>
            <a:off x="6396705" y="1486899"/>
            <a:ext cx="1996962" cy="1388099"/>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56798" y="4754404"/>
            <a:ext cx="753377" cy="684893"/>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759152" y="5307590"/>
            <a:ext cx="4247709" cy="830997"/>
          </a:xfrm>
          <a:prstGeom prst="rect">
            <a:avLst/>
          </a:prstGeom>
          <a:solidFill>
            <a:schemeClr val="accent1"/>
          </a:solidFill>
          <a:ln w="12700">
            <a:solidFill>
              <a:schemeClr val="accent1">
                <a:lumMod val="50000"/>
              </a:schemeClr>
            </a:solidFill>
          </a:ln>
        </p:spPr>
        <p:txBody>
          <a:bodyPr wrap="square" rtlCol="0">
            <a:spAutoFit/>
          </a:bodyPr>
          <a:lstStyle/>
          <a:p>
            <a:r>
              <a:rPr lang="en-US" sz="1600" dirty="0" smtClean="0"/>
              <a:t>Every </a:t>
            </a:r>
            <a:r>
              <a:rPr lang="en-US" sz="1600" dirty="0"/>
              <a:t>click of the mouse creates a point. If you need a do over, just click on </a:t>
            </a:r>
            <a:r>
              <a:rPr lang="en-US" sz="1600" u="sng" dirty="0"/>
              <a:t>Clear Map </a:t>
            </a:r>
            <a:r>
              <a:rPr lang="en-US" sz="1600" dirty="0"/>
              <a:t>at the bottom left hand corner of the map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231" y="1719061"/>
            <a:ext cx="1347159" cy="355985"/>
          </a:xfrm>
          <a:prstGeom prst="rect">
            <a:avLst/>
          </a:prstGeom>
          <a:ln>
            <a:solidFill>
              <a:schemeClr val="bg1"/>
            </a:solidFill>
          </a:ln>
        </p:spPr>
      </p:pic>
      <p:cxnSp>
        <p:nvCxnSpPr>
          <p:cNvPr id="11" name="Straight Arrow Connector 10"/>
          <p:cNvCxnSpPr/>
          <p:nvPr/>
        </p:nvCxnSpPr>
        <p:spPr>
          <a:xfrm flipV="1">
            <a:off x="7510175" y="2095443"/>
            <a:ext cx="0" cy="42243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750817" y="2095443"/>
            <a:ext cx="1996962" cy="551506"/>
          </a:xfrm>
          <a:prstGeom prst="ellipse">
            <a:avLst/>
          </a:prstGeom>
          <a:noFill/>
          <a:ln w="38100">
            <a:solidFill>
              <a:srgbClr val="FFFF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4829" y="1709436"/>
            <a:ext cx="2393741" cy="2308324"/>
          </a:xfrm>
          <a:prstGeom prst="rect">
            <a:avLst/>
          </a:prstGeom>
          <a:noFill/>
        </p:spPr>
        <p:txBody>
          <a:bodyPr wrap="square" rtlCol="0">
            <a:spAutoFit/>
          </a:bodyPr>
          <a:lstStyle/>
          <a:p>
            <a:r>
              <a:rPr lang="en-US" u="sng" dirty="0" smtClean="0"/>
              <a:t>Status</a:t>
            </a:r>
          </a:p>
          <a:p>
            <a:pPr marL="285750" indent="-285750">
              <a:buFont typeface="Wingdings" panose="05000000000000000000" pitchFamily="2" charset="2"/>
              <a:buChar char="ü"/>
            </a:pPr>
            <a:r>
              <a:rPr lang="en-US" u="sng" dirty="0" smtClean="0"/>
              <a:t>Positive</a:t>
            </a:r>
            <a:r>
              <a:rPr lang="en-US" dirty="0" smtClean="0"/>
              <a:t> – invasive present</a:t>
            </a:r>
          </a:p>
          <a:p>
            <a:pPr marL="285750" indent="-285750">
              <a:buFont typeface="Wingdings" panose="05000000000000000000" pitchFamily="2" charset="2"/>
              <a:buChar char="ü"/>
            </a:pPr>
            <a:r>
              <a:rPr lang="en-US" u="sng" dirty="0" smtClean="0"/>
              <a:t>Treated</a:t>
            </a:r>
            <a:r>
              <a:rPr lang="en-US" dirty="0" smtClean="0"/>
              <a:t> – Invasive present but treated</a:t>
            </a:r>
          </a:p>
          <a:p>
            <a:pPr marL="285750" indent="-285750">
              <a:buFont typeface="Wingdings" panose="05000000000000000000" pitchFamily="2" charset="2"/>
              <a:buChar char="ü"/>
            </a:pPr>
            <a:r>
              <a:rPr lang="en-US" u="sng" dirty="0" smtClean="0"/>
              <a:t>Eradicated</a:t>
            </a:r>
            <a:r>
              <a:rPr lang="en-US" dirty="0" smtClean="0"/>
              <a:t>!</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251413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009775" y="442461"/>
            <a:ext cx="9582150" cy="5509200"/>
          </a:xfrm>
          <a:prstGeom prst="rect">
            <a:avLst/>
          </a:prstGeom>
          <a:noFill/>
        </p:spPr>
        <p:txBody>
          <a:bodyPr wrap="square" rtlCol="0">
            <a:spAutoFit/>
          </a:bodyPr>
          <a:lstStyle/>
          <a:p>
            <a:r>
              <a:rPr lang="en-US" sz="3200" dirty="0" smtClean="0"/>
              <a:t>Thank you for participating</a:t>
            </a:r>
            <a:br>
              <a:rPr lang="en-US" sz="3200" dirty="0" smtClean="0"/>
            </a:br>
            <a:r>
              <a:rPr lang="en-US" sz="3200" dirty="0" smtClean="0"/>
              <a:t> in this EDDMapS training.</a:t>
            </a:r>
          </a:p>
          <a:p>
            <a:endParaRPr lang="en-US" sz="3200" dirty="0" smtClean="0"/>
          </a:p>
          <a:p>
            <a:r>
              <a:rPr lang="en-US" sz="3200" dirty="0" smtClean="0"/>
              <a:t>This and other trainings are </a:t>
            </a:r>
            <a:br>
              <a:rPr lang="en-US" sz="3200" dirty="0" smtClean="0"/>
            </a:br>
            <a:r>
              <a:rPr lang="en-US" sz="3200" dirty="0" smtClean="0"/>
              <a:t>available on the EDDMapS Website.</a:t>
            </a:r>
          </a:p>
          <a:p>
            <a:endParaRPr lang="en-US" sz="3200" dirty="0"/>
          </a:p>
          <a:p>
            <a:r>
              <a:rPr lang="en-US" sz="3200" u="sng" dirty="0" smtClean="0">
                <a:solidFill>
                  <a:schemeClr val="accent6">
                    <a:lumMod val="50000"/>
                  </a:schemeClr>
                </a:solidFill>
              </a:rPr>
              <a:t>EDDMapS.org</a:t>
            </a:r>
          </a:p>
          <a:p>
            <a:endParaRPr lang="en-US" sz="3200" u="sng" dirty="0">
              <a:solidFill>
                <a:schemeClr val="accent6">
                  <a:lumMod val="50000"/>
                </a:schemeClr>
              </a:solidFill>
            </a:endParaRPr>
          </a:p>
          <a:p>
            <a:r>
              <a:rPr lang="en-US" sz="3200" smtClean="0"/>
              <a:t>For Questions Contact </a:t>
            </a:r>
            <a:br>
              <a:rPr lang="en-US" sz="3200" smtClean="0"/>
            </a:br>
            <a:r>
              <a:rPr lang="en-US" sz="3200" smtClean="0"/>
              <a:t>Rebekah </a:t>
            </a:r>
            <a:r>
              <a:rPr lang="en-US" sz="3200" dirty="0"/>
              <a:t>Wallace at </a:t>
            </a:r>
            <a:r>
              <a:rPr lang="en-US" sz="3200" dirty="0" smtClean="0"/>
              <a:t>bekahwal@uga.edu</a:t>
            </a:r>
          </a:p>
          <a:p>
            <a:r>
              <a:rPr lang="en-US" sz="3200" dirty="0" smtClean="0"/>
              <a:t>Or Karan Rawlins at krawlins@uga.edu</a:t>
            </a:r>
            <a:endParaRPr lang="en-US" sz="3200" dirty="0"/>
          </a:p>
        </p:txBody>
      </p:sp>
    </p:spTree>
    <p:extLst>
      <p:ext uri="{BB962C8B-B14F-4D97-AF65-F5344CB8AC3E}">
        <p14:creationId xmlns:p14="http://schemas.microsoft.com/office/powerpoint/2010/main" val="3507291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481203" y="2032453"/>
            <a:ext cx="3184324" cy="1077218"/>
          </a:xfrm>
          <a:prstGeom prst="rect">
            <a:avLst/>
          </a:prstGeom>
          <a:noFill/>
        </p:spPr>
        <p:txBody>
          <a:bodyPr wrap="square" rtlCol="0">
            <a:spAutoFit/>
          </a:bodyPr>
          <a:lstStyle/>
          <a:p>
            <a:r>
              <a:rPr lang="en-US" sz="3200" dirty="0" smtClean="0"/>
              <a:t>Click on </a:t>
            </a:r>
            <a:br>
              <a:rPr lang="en-US" sz="3200" dirty="0" smtClean="0"/>
            </a:br>
            <a:r>
              <a:rPr lang="en-US" sz="3200" u="sng" dirty="0" smtClean="0"/>
              <a:t>My EDDMapS </a:t>
            </a:r>
            <a:endParaRPr lang="en-US" sz="3200" u="sng" dirty="0"/>
          </a:p>
        </p:txBody>
      </p:sp>
      <p:pic>
        <p:nvPicPr>
          <p:cNvPr id="7" name="Picture 6"/>
          <p:cNvPicPr>
            <a:picLocks noChangeAspect="1"/>
          </p:cNvPicPr>
          <p:nvPr/>
        </p:nvPicPr>
        <p:blipFill rotWithShape="1">
          <a:blip r:embed="rId4"/>
          <a:srcRect l="64782" t="8012" r="14692"/>
          <a:stretch/>
        </p:blipFill>
        <p:spPr>
          <a:xfrm>
            <a:off x="1691733" y="403938"/>
            <a:ext cx="4932949" cy="6217570"/>
          </a:xfrm>
          <a:prstGeom prst="rect">
            <a:avLst/>
          </a:prstGeom>
          <a:ln>
            <a:noFill/>
          </a:ln>
          <a:effectLst>
            <a:outerShdw blurRad="292100" dist="139700" dir="2700000" algn="tl" rotWithShape="0">
              <a:srgbClr val="333333">
                <a:alpha val="65000"/>
              </a:srgbClr>
            </a:outerShdw>
          </a:effectLst>
        </p:spPr>
      </p:pic>
      <p:sp>
        <p:nvSpPr>
          <p:cNvPr id="5" name="Notched Right Arrow 4"/>
          <p:cNvSpPr/>
          <p:nvPr/>
        </p:nvSpPr>
        <p:spPr>
          <a:xfrm rot="12129484">
            <a:off x="4662178" y="1478605"/>
            <a:ext cx="3753130"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9059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442017" y="452984"/>
            <a:ext cx="6064030" cy="584775"/>
          </a:xfrm>
          <a:prstGeom prst="rect">
            <a:avLst/>
          </a:prstGeom>
          <a:noFill/>
        </p:spPr>
        <p:txBody>
          <a:bodyPr wrap="square" rtlCol="0">
            <a:spAutoFit/>
          </a:bodyPr>
          <a:lstStyle/>
          <a:p>
            <a:r>
              <a:rPr lang="en-US" sz="3200" dirty="0" smtClean="0"/>
              <a:t>The Dashboard Includes Your:</a:t>
            </a:r>
            <a:endParaRPr lang="en-US" sz="3200" dirty="0"/>
          </a:p>
        </p:txBody>
      </p:sp>
      <p:sp>
        <p:nvSpPr>
          <p:cNvPr id="6" name="TextBox 5"/>
          <p:cNvSpPr txBox="1"/>
          <p:nvPr/>
        </p:nvSpPr>
        <p:spPr>
          <a:xfrm>
            <a:off x="9121513" y="1444359"/>
            <a:ext cx="2849640" cy="4154984"/>
          </a:xfrm>
          <a:prstGeom prst="rect">
            <a:avLst/>
          </a:prstGeom>
          <a:noFill/>
        </p:spPr>
        <p:txBody>
          <a:bodyPr wrap="square" rtlCol="0">
            <a:spAutoFit/>
          </a:bodyPr>
          <a:lstStyle/>
          <a:p>
            <a:pPr marL="342900" indent="-342900">
              <a:buFont typeface="Wingdings" panose="05000000000000000000" pitchFamily="2" charset="2"/>
              <a:buChar char="ü"/>
            </a:pPr>
            <a:r>
              <a:rPr lang="en-US" sz="2200" dirty="0" smtClean="0"/>
              <a:t>Statistics</a:t>
            </a:r>
          </a:p>
          <a:p>
            <a:pPr marL="342900" indent="-342900">
              <a:buFont typeface="Wingdings" panose="05000000000000000000" pitchFamily="2" charset="2"/>
              <a:buChar char="ü"/>
            </a:pPr>
            <a:r>
              <a:rPr lang="en-US" sz="2200" dirty="0" smtClean="0"/>
              <a:t>Recent Reports</a:t>
            </a:r>
          </a:p>
          <a:p>
            <a:pPr marL="342900" indent="-342900">
              <a:buFont typeface="Wingdings" panose="05000000000000000000" pitchFamily="2" charset="2"/>
              <a:buChar char="ü"/>
            </a:pPr>
            <a:r>
              <a:rPr lang="en-US" sz="2200" dirty="0" smtClean="0"/>
              <a:t>Reports</a:t>
            </a:r>
          </a:p>
          <a:p>
            <a:pPr marL="800100" lvl="1" indent="-342900">
              <a:buFont typeface="Wingdings" panose="05000000000000000000" pitchFamily="2" charset="2"/>
              <a:buChar char="Ø"/>
            </a:pPr>
            <a:r>
              <a:rPr lang="en-US" sz="2200" dirty="0" smtClean="0"/>
              <a:t>View</a:t>
            </a:r>
          </a:p>
          <a:p>
            <a:pPr marL="800100" lvl="1" indent="-342900">
              <a:buFont typeface="Wingdings" panose="05000000000000000000" pitchFamily="2" charset="2"/>
              <a:buChar char="Ø"/>
            </a:pPr>
            <a:r>
              <a:rPr lang="en-US" sz="2200" dirty="0" smtClean="0"/>
              <a:t>Edit</a:t>
            </a:r>
          </a:p>
          <a:p>
            <a:pPr marL="800100" lvl="1" indent="-342900">
              <a:buFont typeface="Wingdings" panose="05000000000000000000" pitchFamily="2" charset="2"/>
              <a:buChar char="Ø"/>
            </a:pPr>
            <a:r>
              <a:rPr lang="en-US" sz="2200" dirty="0" smtClean="0"/>
              <a:t>Revisit</a:t>
            </a:r>
          </a:p>
          <a:p>
            <a:pPr marL="800100" lvl="1" indent="-342900">
              <a:buFont typeface="Wingdings" panose="05000000000000000000" pitchFamily="2" charset="2"/>
              <a:buChar char="Ø"/>
            </a:pPr>
            <a:r>
              <a:rPr lang="en-US" sz="2200" dirty="0" smtClean="0"/>
              <a:t>Delete</a:t>
            </a:r>
          </a:p>
          <a:p>
            <a:pPr marL="342900" indent="-342900">
              <a:buFont typeface="Wingdings" panose="05000000000000000000" pitchFamily="2" charset="2"/>
              <a:buChar char="ü"/>
            </a:pPr>
            <a:r>
              <a:rPr lang="en-US" sz="2200" dirty="0" smtClean="0"/>
              <a:t>Download data</a:t>
            </a:r>
          </a:p>
          <a:p>
            <a:pPr marL="342900" indent="-342900">
              <a:buFont typeface="Wingdings" panose="05000000000000000000" pitchFamily="2" charset="2"/>
              <a:buChar char="ü"/>
            </a:pPr>
            <a:r>
              <a:rPr lang="en-US" sz="2200" dirty="0" smtClean="0"/>
              <a:t>Alerts</a:t>
            </a:r>
          </a:p>
          <a:p>
            <a:pPr marL="342900" indent="-342900">
              <a:buFont typeface="Wingdings" panose="05000000000000000000" pitchFamily="2" charset="2"/>
              <a:buChar char="ü"/>
            </a:pPr>
            <a:r>
              <a:rPr lang="en-US" sz="2200" dirty="0" smtClean="0"/>
              <a:t>Edit your profile</a:t>
            </a:r>
          </a:p>
          <a:p>
            <a:pPr marL="342900" indent="-342900">
              <a:buFont typeface="Wingdings" panose="05000000000000000000" pitchFamily="2" charset="2"/>
              <a:buChar char="ü"/>
            </a:pPr>
            <a:r>
              <a:rPr lang="en-US" sz="2200" dirty="0" smtClean="0"/>
              <a:t>View your profile</a:t>
            </a:r>
          </a:p>
          <a:p>
            <a:pPr marL="342900" indent="-342900">
              <a:buFont typeface="Wingdings" panose="05000000000000000000" pitchFamily="2" charset="2"/>
              <a:buChar char="ü"/>
            </a:pPr>
            <a:r>
              <a:rPr lang="en-US" sz="2200" dirty="0" smtClean="0"/>
              <a:t>Your uploads</a:t>
            </a:r>
          </a:p>
        </p:txBody>
      </p:sp>
      <p:pic>
        <p:nvPicPr>
          <p:cNvPr id="3" name="Picture 2"/>
          <p:cNvPicPr>
            <a:picLocks noChangeAspect="1"/>
          </p:cNvPicPr>
          <p:nvPr/>
        </p:nvPicPr>
        <p:blipFill rotWithShape="1">
          <a:blip r:embed="rId4"/>
          <a:srcRect l="49950" t="8243" r="396" b="1686"/>
          <a:stretch/>
        </p:blipFill>
        <p:spPr>
          <a:xfrm>
            <a:off x="247650" y="1307267"/>
            <a:ext cx="8750039" cy="4464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8876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372745" y="365331"/>
            <a:ext cx="2990080" cy="584775"/>
          </a:xfrm>
          <a:prstGeom prst="rect">
            <a:avLst/>
          </a:prstGeom>
        </p:spPr>
        <p:txBody>
          <a:bodyPr wrap="square">
            <a:spAutoFit/>
          </a:bodyPr>
          <a:lstStyle/>
          <a:p>
            <a:r>
              <a:rPr lang="en-US" sz="3200" dirty="0"/>
              <a:t>Your Statistics</a:t>
            </a:r>
          </a:p>
        </p:txBody>
      </p:sp>
      <p:sp>
        <p:nvSpPr>
          <p:cNvPr id="7" name="TextBox 6"/>
          <p:cNvSpPr txBox="1"/>
          <p:nvPr/>
        </p:nvSpPr>
        <p:spPr>
          <a:xfrm>
            <a:off x="1329969" y="1260911"/>
            <a:ext cx="5322771" cy="1569660"/>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Number of Reports</a:t>
            </a:r>
          </a:p>
          <a:p>
            <a:pPr marL="285750" indent="-285750">
              <a:buFont typeface="Wingdings" panose="05000000000000000000" pitchFamily="2" charset="2"/>
              <a:buChar char="ü"/>
            </a:pPr>
            <a:r>
              <a:rPr lang="en-US" sz="2400" dirty="0" smtClean="0"/>
              <a:t>Number of different Species</a:t>
            </a:r>
          </a:p>
          <a:p>
            <a:pPr marL="285750" indent="-285750">
              <a:buFont typeface="Wingdings" panose="05000000000000000000" pitchFamily="2" charset="2"/>
              <a:buChar char="ü"/>
            </a:pPr>
            <a:r>
              <a:rPr lang="en-US" sz="2400" dirty="0" smtClean="0"/>
              <a:t>Number of different States</a:t>
            </a:r>
          </a:p>
          <a:p>
            <a:pPr marL="285750" indent="-285750">
              <a:buFont typeface="Wingdings" panose="05000000000000000000" pitchFamily="2" charset="2"/>
              <a:buChar char="ü"/>
            </a:pPr>
            <a:r>
              <a:rPr lang="en-US" sz="2400" dirty="0" smtClean="0"/>
              <a:t>Number of different Counties</a:t>
            </a:r>
            <a:endParaRPr lang="en-US" sz="2400" dirty="0"/>
          </a:p>
        </p:txBody>
      </p:sp>
      <p:sp>
        <p:nvSpPr>
          <p:cNvPr id="8" name="TextBox 7"/>
          <p:cNvSpPr txBox="1"/>
          <p:nvPr/>
        </p:nvSpPr>
        <p:spPr>
          <a:xfrm>
            <a:off x="6715595" y="1321874"/>
            <a:ext cx="4171386" cy="1200329"/>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Overall Total Reports</a:t>
            </a:r>
          </a:p>
          <a:p>
            <a:pPr marL="285750" indent="-285750">
              <a:buFont typeface="Wingdings" panose="05000000000000000000" pitchFamily="2" charset="2"/>
              <a:buChar char="ü"/>
            </a:pPr>
            <a:r>
              <a:rPr lang="en-US" sz="2400" dirty="0" smtClean="0"/>
              <a:t>Reports This Year</a:t>
            </a:r>
          </a:p>
          <a:p>
            <a:pPr marL="285750" indent="-285750">
              <a:buFont typeface="Wingdings" panose="05000000000000000000" pitchFamily="2" charset="2"/>
              <a:buChar char="ü"/>
            </a:pPr>
            <a:r>
              <a:rPr lang="en-US" sz="2400" dirty="0" smtClean="0"/>
              <a:t>Reports This Month</a:t>
            </a:r>
            <a:endParaRPr lang="en-US" sz="2400" dirty="0"/>
          </a:p>
        </p:txBody>
      </p:sp>
      <p:pic>
        <p:nvPicPr>
          <p:cNvPr id="3" name="Picture 2"/>
          <p:cNvPicPr>
            <a:picLocks noChangeAspect="1"/>
          </p:cNvPicPr>
          <p:nvPr/>
        </p:nvPicPr>
        <p:blipFill rotWithShape="1">
          <a:blip r:embed="rId4"/>
          <a:srcRect l="50074" t="8501" r="17188" b="55051"/>
          <a:stretch/>
        </p:blipFill>
        <p:spPr>
          <a:xfrm>
            <a:off x="1236617" y="2987039"/>
            <a:ext cx="9779727" cy="3062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5991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092966" y="313232"/>
            <a:ext cx="4221027" cy="584775"/>
          </a:xfrm>
          <a:prstGeom prst="rect">
            <a:avLst/>
          </a:prstGeom>
        </p:spPr>
        <p:txBody>
          <a:bodyPr wrap="none">
            <a:spAutoFit/>
          </a:bodyPr>
          <a:lstStyle/>
          <a:p>
            <a:r>
              <a:rPr lang="en-US" sz="3200" dirty="0"/>
              <a:t>Your </a:t>
            </a:r>
            <a:r>
              <a:rPr lang="en-US" sz="3200" dirty="0" smtClean="0"/>
              <a:t>Recent Reports</a:t>
            </a:r>
            <a:endParaRPr lang="en-US" sz="32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746" t="35057"/>
          <a:stretch/>
        </p:blipFill>
        <p:spPr>
          <a:xfrm>
            <a:off x="151829" y="1876928"/>
            <a:ext cx="11892838" cy="383085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128209" y="898007"/>
            <a:ext cx="6150543" cy="461665"/>
          </a:xfrm>
          <a:prstGeom prst="rect">
            <a:avLst/>
          </a:prstGeom>
          <a:noFill/>
        </p:spPr>
        <p:txBody>
          <a:bodyPr wrap="square" rtlCol="0">
            <a:spAutoFit/>
          </a:bodyPr>
          <a:lstStyle/>
          <a:p>
            <a:r>
              <a:rPr lang="en-US" sz="2400" dirty="0" smtClean="0"/>
              <a:t>Listed conveniently on your dashboard</a:t>
            </a:r>
            <a:endParaRPr lang="en-US" sz="2400" dirty="0"/>
          </a:p>
        </p:txBody>
      </p:sp>
    </p:spTree>
    <p:extLst>
      <p:ext uri="{BB962C8B-B14F-4D97-AF65-F5344CB8AC3E}">
        <p14:creationId xmlns:p14="http://schemas.microsoft.com/office/powerpoint/2010/main" val="1682632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9950" t="8243" r="396" b="1686"/>
          <a:stretch/>
        </p:blipFill>
        <p:spPr>
          <a:xfrm>
            <a:off x="247650" y="1307267"/>
            <a:ext cx="8750039" cy="446414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786631" y="230425"/>
            <a:ext cx="3294492" cy="584775"/>
          </a:xfrm>
          <a:prstGeom prst="rect">
            <a:avLst/>
          </a:prstGeom>
        </p:spPr>
        <p:txBody>
          <a:bodyPr wrap="none">
            <a:spAutoFit/>
          </a:bodyPr>
          <a:lstStyle/>
          <a:p>
            <a:r>
              <a:rPr lang="en-US" sz="3200" dirty="0" smtClean="0"/>
              <a:t>Manage Reports</a:t>
            </a:r>
            <a:endParaRPr lang="en-US" sz="3200" dirty="0"/>
          </a:p>
        </p:txBody>
      </p:sp>
      <p:sp>
        <p:nvSpPr>
          <p:cNvPr id="7" name="TextBox 6"/>
          <p:cNvSpPr txBox="1"/>
          <p:nvPr/>
        </p:nvSpPr>
        <p:spPr>
          <a:xfrm>
            <a:off x="9392962" y="2470547"/>
            <a:ext cx="2362807" cy="1200329"/>
          </a:xfrm>
          <a:prstGeom prst="rect">
            <a:avLst/>
          </a:prstGeom>
          <a:noFill/>
        </p:spPr>
        <p:txBody>
          <a:bodyPr wrap="square" rtlCol="0">
            <a:spAutoFit/>
          </a:bodyPr>
          <a:lstStyle/>
          <a:p>
            <a:r>
              <a:rPr lang="en-US" sz="2400" dirty="0" smtClean="0"/>
              <a:t>Click </a:t>
            </a:r>
            <a:r>
              <a:rPr lang="en-US" sz="2400" u="sng" dirty="0" smtClean="0"/>
              <a:t>Reports</a:t>
            </a:r>
            <a:r>
              <a:rPr lang="en-US" sz="2400" dirty="0" smtClean="0"/>
              <a:t> to access all of your reports</a:t>
            </a:r>
            <a:endParaRPr lang="en-US" sz="2400" dirty="0"/>
          </a:p>
        </p:txBody>
      </p:sp>
      <p:sp>
        <p:nvSpPr>
          <p:cNvPr id="8" name="Notched Right Arrow 7"/>
          <p:cNvSpPr/>
          <p:nvPr/>
        </p:nvSpPr>
        <p:spPr>
          <a:xfrm rot="11218640">
            <a:off x="755593" y="2235286"/>
            <a:ext cx="8541874"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0562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881" b="52854"/>
          <a:stretch/>
        </p:blipFill>
        <p:spPr>
          <a:xfrm>
            <a:off x="592424" y="1334122"/>
            <a:ext cx="11387075" cy="1908368"/>
          </a:xfrm>
          <a:prstGeom prst="rect">
            <a:avLst/>
          </a:prstGeom>
          <a:ln w="57150">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4199490" y="134173"/>
            <a:ext cx="3514104" cy="584775"/>
          </a:xfrm>
          <a:prstGeom prst="rect">
            <a:avLst/>
          </a:prstGeom>
        </p:spPr>
        <p:txBody>
          <a:bodyPr wrap="none">
            <a:spAutoFit/>
          </a:bodyPr>
          <a:lstStyle/>
          <a:p>
            <a:r>
              <a:rPr lang="en-US" sz="3200" dirty="0" smtClean="0"/>
              <a:t>Manage Reports</a:t>
            </a:r>
            <a:endParaRPr lang="en-US" sz="3200" dirty="0"/>
          </a:p>
        </p:txBody>
      </p:sp>
      <p:sp>
        <p:nvSpPr>
          <p:cNvPr id="6" name="TextBox 5"/>
          <p:cNvSpPr txBox="1"/>
          <p:nvPr/>
        </p:nvSpPr>
        <p:spPr>
          <a:xfrm>
            <a:off x="2668410" y="718948"/>
            <a:ext cx="7324825" cy="461665"/>
          </a:xfrm>
          <a:prstGeom prst="rect">
            <a:avLst/>
          </a:prstGeom>
          <a:noFill/>
        </p:spPr>
        <p:txBody>
          <a:bodyPr wrap="square" rtlCol="0">
            <a:spAutoFit/>
          </a:bodyPr>
          <a:lstStyle/>
          <a:p>
            <a:r>
              <a:rPr lang="en-US" sz="2400" dirty="0" smtClean="0"/>
              <a:t>Search by location, species, or record number</a:t>
            </a:r>
            <a:endParaRPr lang="en-US" sz="24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651" r="190" b="38848"/>
          <a:stretch/>
        </p:blipFill>
        <p:spPr>
          <a:xfrm>
            <a:off x="405364" y="2873733"/>
            <a:ext cx="10975884" cy="247444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6800"/>
          <a:stretch/>
        </p:blipFill>
        <p:spPr>
          <a:xfrm>
            <a:off x="124809" y="5214829"/>
            <a:ext cx="10092444" cy="135904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729121" y="1552340"/>
            <a:ext cx="1968946" cy="461665"/>
          </a:xfrm>
          <a:prstGeom prst="rect">
            <a:avLst/>
          </a:prstGeom>
          <a:solidFill>
            <a:schemeClr val="accent1"/>
          </a:solidFill>
        </p:spPr>
        <p:txBody>
          <a:bodyPr wrap="square" lIns="91440" tIns="45720" rIns="91440" bIns="45720">
            <a:spAutoFit/>
          </a:bodyPr>
          <a:lstStyle/>
          <a:p>
            <a:pPr algn="ctr"/>
            <a:r>
              <a:rPr lang="en-US" sz="2400" cap="none" spc="0" dirty="0" smtClean="0">
                <a:ln w="22225">
                  <a:solidFill>
                    <a:schemeClr val="tx1"/>
                  </a:solidFill>
                  <a:prstDash val="solid"/>
                </a:ln>
                <a:effectLst/>
              </a:rPr>
              <a:t>Location</a:t>
            </a:r>
            <a:endParaRPr lang="en-US" sz="2400" cap="none" spc="0" dirty="0">
              <a:ln w="22225">
                <a:solidFill>
                  <a:schemeClr val="tx1"/>
                </a:solidFill>
                <a:prstDash val="solid"/>
              </a:ln>
              <a:effectLst/>
            </a:endParaRPr>
          </a:p>
        </p:txBody>
      </p:sp>
      <p:sp>
        <p:nvSpPr>
          <p:cNvPr id="10" name="Rectangle 9"/>
          <p:cNvSpPr/>
          <p:nvPr/>
        </p:nvSpPr>
        <p:spPr>
          <a:xfrm>
            <a:off x="5499196" y="3112666"/>
            <a:ext cx="2631195" cy="461665"/>
          </a:xfrm>
          <a:prstGeom prst="rect">
            <a:avLst/>
          </a:prstGeom>
          <a:solidFill>
            <a:schemeClr val="accent1"/>
          </a:solidFill>
        </p:spPr>
        <p:txBody>
          <a:bodyPr wrap="square" lIns="91440" tIns="45720" rIns="91440" bIns="45720">
            <a:spAutoFit/>
          </a:bodyPr>
          <a:lstStyle/>
          <a:p>
            <a:pPr algn="ctr"/>
            <a:r>
              <a:rPr lang="en-US" sz="2400" cap="none" spc="0" dirty="0" smtClean="0">
                <a:ln w="22225">
                  <a:solidFill>
                    <a:schemeClr val="tx1"/>
                  </a:solidFill>
                  <a:prstDash val="solid"/>
                </a:ln>
                <a:effectLst/>
              </a:rPr>
              <a:t>Species name</a:t>
            </a:r>
            <a:endParaRPr lang="en-US" sz="2400" cap="none" spc="0" dirty="0">
              <a:ln w="22225">
                <a:solidFill>
                  <a:schemeClr val="tx1"/>
                </a:solidFill>
                <a:prstDash val="solid"/>
              </a:ln>
              <a:effectLst/>
            </a:endParaRPr>
          </a:p>
        </p:txBody>
      </p:sp>
      <p:sp>
        <p:nvSpPr>
          <p:cNvPr id="11" name="Rectangle 10"/>
          <p:cNvSpPr/>
          <p:nvPr/>
        </p:nvSpPr>
        <p:spPr>
          <a:xfrm>
            <a:off x="4058953" y="5315837"/>
            <a:ext cx="2880485" cy="461665"/>
          </a:xfrm>
          <a:prstGeom prst="rect">
            <a:avLst/>
          </a:prstGeom>
          <a:solidFill>
            <a:schemeClr val="accent1"/>
          </a:solidFill>
          <a:ln>
            <a:solidFill>
              <a:schemeClr val="accent1"/>
            </a:solidFill>
          </a:ln>
        </p:spPr>
        <p:txBody>
          <a:bodyPr wrap="square" lIns="91440" tIns="45720" rIns="91440" bIns="45720">
            <a:spAutoFit/>
          </a:bodyPr>
          <a:lstStyle/>
          <a:p>
            <a:pPr algn="ctr"/>
            <a:r>
              <a:rPr lang="en-US" sz="2400" cap="none" spc="0" dirty="0" smtClean="0">
                <a:ln w="22225">
                  <a:solidFill>
                    <a:schemeClr val="tx1"/>
                  </a:solidFill>
                  <a:prstDash val="solid"/>
                </a:ln>
                <a:effectLst/>
              </a:rPr>
              <a:t>Record number</a:t>
            </a:r>
            <a:endParaRPr lang="en-US" sz="2400" cap="none" spc="0" dirty="0">
              <a:ln w="22225">
                <a:solidFill>
                  <a:schemeClr val="tx1"/>
                </a:solidFill>
                <a:prstDash val="solid"/>
              </a:ln>
              <a:effectLst/>
            </a:endParaRPr>
          </a:p>
        </p:txBody>
      </p:sp>
      <p:sp>
        <p:nvSpPr>
          <p:cNvPr id="12" name="Notched Right Arrow 11"/>
          <p:cNvSpPr/>
          <p:nvPr/>
        </p:nvSpPr>
        <p:spPr>
          <a:xfrm rot="283313">
            <a:off x="8887818" y="1706939"/>
            <a:ext cx="1572910"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tift</a:t>
            </a:r>
            <a:endParaRPr lang="en-US" dirty="0"/>
          </a:p>
        </p:txBody>
      </p:sp>
      <p:sp>
        <p:nvSpPr>
          <p:cNvPr id="13" name="Notched Right Arrow 12"/>
          <p:cNvSpPr/>
          <p:nvPr/>
        </p:nvSpPr>
        <p:spPr>
          <a:xfrm rot="316305">
            <a:off x="8241816" y="3199978"/>
            <a:ext cx="1759310"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tallo</a:t>
            </a:r>
            <a:endParaRPr lang="en-US" dirty="0"/>
          </a:p>
        </p:txBody>
      </p:sp>
      <p:sp>
        <p:nvSpPr>
          <p:cNvPr id="14" name="Notched Right Arrow 13"/>
          <p:cNvSpPr/>
          <p:nvPr/>
        </p:nvSpPr>
        <p:spPr>
          <a:xfrm rot="348583">
            <a:off x="7091490" y="5470601"/>
            <a:ext cx="1669377"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4493651</a:t>
            </a:r>
            <a:endParaRPr lang="en-US" dirty="0"/>
          </a:p>
        </p:txBody>
      </p:sp>
      <p:sp>
        <p:nvSpPr>
          <p:cNvPr id="15" name="Oval 14"/>
          <p:cNvSpPr/>
          <p:nvPr/>
        </p:nvSpPr>
        <p:spPr>
          <a:xfrm>
            <a:off x="5316279" y="2353613"/>
            <a:ext cx="1541721" cy="607869"/>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45523" y="3762610"/>
            <a:ext cx="1634567" cy="1520911"/>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164" y="5919074"/>
            <a:ext cx="1219213" cy="607869"/>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75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49950" t="8243" r="396" b="1686"/>
          <a:stretch/>
        </p:blipFill>
        <p:spPr>
          <a:xfrm>
            <a:off x="119530" y="1601416"/>
            <a:ext cx="5720714" cy="291862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199490" y="134173"/>
            <a:ext cx="3514104" cy="584775"/>
          </a:xfrm>
          <a:prstGeom prst="rect">
            <a:avLst/>
          </a:prstGeom>
        </p:spPr>
        <p:txBody>
          <a:bodyPr wrap="none">
            <a:spAutoFit/>
          </a:bodyPr>
          <a:lstStyle/>
          <a:p>
            <a:r>
              <a:rPr lang="en-US" sz="3200" dirty="0" smtClean="0"/>
              <a:t>Manage Reports</a:t>
            </a:r>
            <a:endParaRPr lang="en-US" sz="3200" dirty="0"/>
          </a:p>
        </p:txBody>
      </p:sp>
      <p:sp>
        <p:nvSpPr>
          <p:cNvPr id="6" name="TextBox 5"/>
          <p:cNvSpPr txBox="1"/>
          <p:nvPr/>
        </p:nvSpPr>
        <p:spPr>
          <a:xfrm>
            <a:off x="924501" y="579261"/>
            <a:ext cx="10064082" cy="461665"/>
          </a:xfrm>
          <a:prstGeom prst="rect">
            <a:avLst/>
          </a:prstGeom>
          <a:noFill/>
        </p:spPr>
        <p:txBody>
          <a:bodyPr wrap="square" rtlCol="0">
            <a:spAutoFit/>
          </a:bodyPr>
          <a:lstStyle/>
          <a:p>
            <a:r>
              <a:rPr lang="en-US" sz="2400" dirty="0" smtClean="0"/>
              <a:t>Click the top of a column to reorder records to according to your needs</a:t>
            </a:r>
            <a:endParaRPr lang="en-US" sz="2400" dirty="0"/>
          </a:p>
        </p:txBody>
      </p:sp>
      <p:sp>
        <p:nvSpPr>
          <p:cNvPr id="15" name="Oval 14"/>
          <p:cNvSpPr/>
          <p:nvPr/>
        </p:nvSpPr>
        <p:spPr>
          <a:xfrm rot="5400000">
            <a:off x="3847102" y="3367182"/>
            <a:ext cx="1541721" cy="649706"/>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l="58245" t="51270" r="1130" b="2381"/>
          <a:stretch/>
        </p:blipFill>
        <p:spPr>
          <a:xfrm>
            <a:off x="41490" y="4447498"/>
            <a:ext cx="5958720" cy="1912029"/>
          </a:xfrm>
          <a:prstGeom prst="rect">
            <a:avLst/>
          </a:prstGeom>
          <a:ln>
            <a:noFill/>
          </a:ln>
          <a:effectLst>
            <a:outerShdw blurRad="292100" dist="139700" dir="2700000" algn="tl" rotWithShape="0">
              <a:srgbClr val="333333">
                <a:alpha val="65000"/>
              </a:srgbClr>
            </a:outerShdw>
          </a:effectLst>
        </p:spPr>
      </p:pic>
      <p:sp>
        <p:nvSpPr>
          <p:cNvPr id="20" name="Notched Right Arrow 19"/>
          <p:cNvSpPr/>
          <p:nvPr/>
        </p:nvSpPr>
        <p:spPr>
          <a:xfrm rot="20325688">
            <a:off x="2825722" y="5671855"/>
            <a:ext cx="1333842"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Oldest</a:t>
            </a:r>
            <a:endParaRPr lang="en-US" dirty="0"/>
          </a:p>
        </p:txBody>
      </p:sp>
      <p:sp>
        <p:nvSpPr>
          <p:cNvPr id="23" name="Oval 22"/>
          <p:cNvSpPr/>
          <p:nvPr/>
        </p:nvSpPr>
        <p:spPr>
          <a:xfrm rot="5400000">
            <a:off x="3750021" y="4777091"/>
            <a:ext cx="1541721" cy="724242"/>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3"/>
          <a:srcRect l="49950" t="8243" r="396" b="1686"/>
          <a:stretch/>
        </p:blipFill>
        <p:spPr>
          <a:xfrm>
            <a:off x="6040776" y="1570519"/>
            <a:ext cx="6028472" cy="3075643"/>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2401223" y="1218982"/>
            <a:ext cx="1239253" cy="369332"/>
          </a:xfrm>
          <a:prstGeom prst="rect">
            <a:avLst/>
          </a:prstGeom>
          <a:noFill/>
        </p:spPr>
        <p:txBody>
          <a:bodyPr wrap="square" rtlCol="0">
            <a:spAutoFit/>
          </a:bodyPr>
          <a:lstStyle/>
          <a:p>
            <a:r>
              <a:rPr lang="en-US" dirty="0" smtClean="0"/>
              <a:t>By Date</a:t>
            </a:r>
            <a:endParaRPr lang="en-US" dirty="0"/>
          </a:p>
        </p:txBody>
      </p:sp>
      <p:sp>
        <p:nvSpPr>
          <p:cNvPr id="27" name="TextBox 26"/>
          <p:cNvSpPr txBox="1"/>
          <p:nvPr/>
        </p:nvSpPr>
        <p:spPr>
          <a:xfrm>
            <a:off x="8240544" y="1217457"/>
            <a:ext cx="2826069" cy="369332"/>
          </a:xfrm>
          <a:prstGeom prst="rect">
            <a:avLst/>
          </a:prstGeom>
          <a:noFill/>
        </p:spPr>
        <p:txBody>
          <a:bodyPr wrap="square" rtlCol="0">
            <a:spAutoFit/>
          </a:bodyPr>
          <a:lstStyle/>
          <a:p>
            <a:r>
              <a:rPr lang="en-US" dirty="0" smtClean="0"/>
              <a:t>By Record Number</a:t>
            </a:r>
            <a:endParaRPr lang="en-US" dirty="0"/>
          </a:p>
        </p:txBody>
      </p:sp>
      <p:pic>
        <p:nvPicPr>
          <p:cNvPr id="28" name="Picture 27"/>
          <p:cNvPicPr>
            <a:picLocks noChangeAspect="1"/>
          </p:cNvPicPr>
          <p:nvPr/>
        </p:nvPicPr>
        <p:blipFill rotWithShape="1">
          <a:blip r:embed="rId6"/>
          <a:srcRect l="58244" t="51270"/>
          <a:stretch/>
        </p:blipFill>
        <p:spPr>
          <a:xfrm>
            <a:off x="6171975" y="4402275"/>
            <a:ext cx="5964608" cy="1957735"/>
          </a:xfrm>
          <a:prstGeom prst="rect">
            <a:avLst/>
          </a:prstGeom>
          <a:ln>
            <a:noFill/>
          </a:ln>
          <a:effectLst>
            <a:outerShdw blurRad="292100" dist="139700" dir="2700000" algn="tl" rotWithShape="0">
              <a:srgbClr val="333333">
                <a:alpha val="65000"/>
              </a:srgbClr>
            </a:outerShdw>
          </a:effectLst>
        </p:spPr>
      </p:pic>
      <p:sp>
        <p:nvSpPr>
          <p:cNvPr id="29" name="Oval 28"/>
          <p:cNvSpPr/>
          <p:nvPr/>
        </p:nvSpPr>
        <p:spPr>
          <a:xfrm rot="5400000">
            <a:off x="6485527" y="3405281"/>
            <a:ext cx="1541721" cy="649706"/>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5656852" y="4738781"/>
            <a:ext cx="1541721" cy="649706"/>
          </a:xfrm>
          <a:prstGeom prst="ellipse">
            <a:avLst/>
          </a:prstGeom>
          <a:noFill/>
          <a:ln w="28575">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rot="20315614">
            <a:off x="2819309" y="3930833"/>
            <a:ext cx="1430409"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Earliest</a:t>
            </a:r>
            <a:endParaRPr lang="en-US" dirty="0"/>
          </a:p>
        </p:txBody>
      </p:sp>
      <p:sp>
        <p:nvSpPr>
          <p:cNvPr id="32" name="Notched Right Arrow 31"/>
          <p:cNvSpPr/>
          <p:nvPr/>
        </p:nvSpPr>
        <p:spPr>
          <a:xfrm rot="20315614" flipH="1">
            <a:off x="7648358" y="2769115"/>
            <a:ext cx="1934784"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Most recent</a:t>
            </a:r>
            <a:endParaRPr lang="en-US" dirty="0"/>
          </a:p>
        </p:txBody>
      </p:sp>
      <p:sp>
        <p:nvSpPr>
          <p:cNvPr id="33" name="Notched Right Arrow 32"/>
          <p:cNvSpPr/>
          <p:nvPr/>
        </p:nvSpPr>
        <p:spPr>
          <a:xfrm rot="20315614" flipH="1">
            <a:off x="6805689" y="4440162"/>
            <a:ext cx="1934784"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First record</a:t>
            </a:r>
            <a:endParaRPr lang="en-US" dirty="0"/>
          </a:p>
        </p:txBody>
      </p:sp>
    </p:spTree>
    <p:extLst>
      <p:ext uri="{BB962C8B-B14F-4D97-AF65-F5344CB8AC3E}">
        <p14:creationId xmlns:p14="http://schemas.microsoft.com/office/powerpoint/2010/main" val="315860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6102</TotalTime>
  <Words>1707</Words>
  <Application>Microsoft Office PowerPoint</Application>
  <PresentationFormat>Widescreen</PresentationFormat>
  <Paragraphs>156</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Aharoni</vt:lpstr>
      <vt:lpstr>Arial</vt:lpstr>
      <vt:lpstr>Calibri</vt:lpstr>
      <vt:lpstr>Century Gothic</vt:lpstr>
      <vt:lpstr>Century Schoolbook</vt:lpstr>
      <vt:lpstr>Copperplate Gothic Bold</vt:lpstr>
      <vt:lpstr>Copperplate Gothic Light</vt:lpstr>
      <vt:lpstr>Wingdings</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Karan Rawlins</dc:creator>
  <cp:lastModifiedBy>Karan Rawlins</cp:lastModifiedBy>
  <cp:revision>133</cp:revision>
  <dcterms:created xsi:type="dcterms:W3CDTF">2016-03-02T21:46:11Z</dcterms:created>
  <dcterms:modified xsi:type="dcterms:W3CDTF">2017-06-29T21:53:10Z</dcterms:modified>
</cp:coreProperties>
</file>