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9" r:id="rId1"/>
  </p:sldMasterIdLst>
  <p:notesMasterIdLst>
    <p:notesMasterId r:id="rId18"/>
  </p:notesMasterIdLst>
  <p:sldIdLst>
    <p:sldId id="256" r:id="rId2"/>
    <p:sldId id="257" r:id="rId3"/>
    <p:sldId id="258" r:id="rId4"/>
    <p:sldId id="259" r:id="rId5"/>
    <p:sldId id="260" r:id="rId6"/>
    <p:sldId id="261" r:id="rId7"/>
    <p:sldId id="264" r:id="rId8"/>
    <p:sldId id="272" r:id="rId9"/>
    <p:sldId id="263" r:id="rId10"/>
    <p:sldId id="265" r:id="rId11"/>
    <p:sldId id="271" r:id="rId12"/>
    <p:sldId id="266" r:id="rId13"/>
    <p:sldId id="267" r:id="rId14"/>
    <p:sldId id="268" r:id="rId15"/>
    <p:sldId id="270"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032" autoAdjust="0"/>
  </p:normalViewPr>
  <p:slideViewPr>
    <p:cSldViewPr snapToGrid="0">
      <p:cViewPr varScale="1">
        <p:scale>
          <a:sx n="99" d="100"/>
          <a:sy n="99" d="100"/>
        </p:scale>
        <p:origin x="8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C9DE3-A90D-4EB3-8ABB-1E40EFE3DD39}" type="datetimeFigureOut">
              <a:rPr lang="en-US" smtClean="0"/>
              <a:t>6/27/2017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A7344-DB3C-4661-A095-A747D8A53E48}" type="slidenum">
              <a:rPr lang="en-US" smtClean="0"/>
              <a:t>‹#›</a:t>
            </a:fld>
            <a:endParaRPr lang="en-US" dirty="0"/>
          </a:p>
        </p:txBody>
      </p:sp>
    </p:spTree>
    <p:extLst>
      <p:ext uri="{BB962C8B-B14F-4D97-AF65-F5344CB8AC3E}">
        <p14:creationId xmlns:p14="http://schemas.microsoft.com/office/powerpoint/2010/main" val="350328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EDDMapS training on how to upload multiple records as bulk data to EDDMapS. This is what to do when you have hundreds to many thousands of records on infestations already collected in another database.</a:t>
            </a:r>
            <a:r>
              <a:rPr lang="en-US" baseline="0" dirty="0" smtClean="0"/>
              <a:t> T</a:t>
            </a:r>
            <a:r>
              <a:rPr lang="en-US" dirty="0" smtClean="0"/>
              <a:t>he quickest, easiest way to get that data into EDDMapS is via the bulk uploading tool.</a:t>
            </a:r>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1</a:t>
            </a:fld>
            <a:endParaRPr lang="en-US" dirty="0"/>
          </a:p>
        </p:txBody>
      </p:sp>
    </p:spTree>
    <p:extLst>
      <p:ext uri="{BB962C8B-B14F-4D97-AF65-F5344CB8AC3E}">
        <p14:creationId xmlns:p14="http://schemas.microsoft.com/office/powerpoint/2010/main" val="388511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Helpful Resources for uploading bulk data are conveniently located right here on your dashboard. </a:t>
            </a:r>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10</a:t>
            </a:fld>
            <a:endParaRPr lang="en-US" dirty="0"/>
          </a:p>
        </p:txBody>
      </p:sp>
    </p:spTree>
    <p:extLst>
      <p:ext uri="{BB962C8B-B14F-4D97-AF65-F5344CB8AC3E}">
        <p14:creationId xmlns:p14="http://schemas.microsoft.com/office/powerpoint/2010/main" val="406533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 Data Upload Procedure in an Adobe Acrobat – pdf gives you step by step guidelines with pictures and notes to walk you through the process of uploading bulk data.</a:t>
            </a:r>
          </a:p>
          <a:p>
            <a:endParaRPr lang="en-US" dirty="0" smtClean="0"/>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4603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Headings in the excel file show you the types of information to upload as part of your bulk data reports. Marked columns show the minimum information required, but remember the more information you include the more valuable your data becomes.</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12</a:t>
            </a:fld>
            <a:endParaRPr lang="en-US" dirty="0"/>
          </a:p>
        </p:txBody>
      </p:sp>
    </p:spTree>
    <p:extLst>
      <p:ext uri="{BB962C8B-B14F-4D97-AF65-F5344CB8AC3E}">
        <p14:creationId xmlns:p14="http://schemas.microsoft.com/office/powerpoint/2010/main" val="418485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chemeClr val="tx1"/>
                </a:solidFill>
              </a:rPr>
              <a:t>Bulk Data Entry Collection Instructions are available both in </a:t>
            </a:r>
            <a:r>
              <a:rPr lang="en-US" sz="1200" dirty="0" smtClean="0">
                <a:solidFill>
                  <a:schemeClr val="tx1"/>
                </a:solidFill>
              </a:rPr>
              <a:t>Microsoft Word and Adobe Acrobat. The Data collection worksheet shown here can also be used to help when you are entering bulk data,</a:t>
            </a:r>
            <a:r>
              <a:rPr lang="en-US" sz="1200" baseline="0" dirty="0" smtClean="0">
                <a:solidFill>
                  <a:schemeClr val="tx1"/>
                </a:solidFill>
              </a:rPr>
              <a:t> by giving you a list of the available choices. For example listed here are 22 choices to choose from when describing the </a:t>
            </a:r>
            <a:r>
              <a:rPr lang="en-US" sz="1200" u="sng" baseline="0" dirty="0" smtClean="0">
                <a:solidFill>
                  <a:schemeClr val="tx1"/>
                </a:solidFill>
              </a:rPr>
              <a:t>Habitat</a:t>
            </a:r>
            <a:r>
              <a:rPr lang="en-US" sz="1200" baseline="0" dirty="0" smtClean="0">
                <a:solidFill>
                  <a:schemeClr val="tx1"/>
                </a:solidFill>
              </a:rPr>
              <a:t> type in Bulk Data Entry Template - Microsoft Excel seen on the previous slide.  </a:t>
            </a:r>
            <a:endParaRPr lang="en-US" u="sng" dirty="0"/>
          </a:p>
        </p:txBody>
      </p:sp>
      <p:sp>
        <p:nvSpPr>
          <p:cNvPr id="4" name="Slide Number Placeholder 3"/>
          <p:cNvSpPr>
            <a:spLocks noGrp="1"/>
          </p:cNvSpPr>
          <p:nvPr>
            <p:ph type="sldNum" sz="quarter" idx="10"/>
          </p:nvPr>
        </p:nvSpPr>
        <p:spPr/>
        <p:txBody>
          <a:bodyPr/>
          <a:lstStyle/>
          <a:p>
            <a:fld id="{0B7A7344-DB3C-4661-A095-A747D8A53E48}" type="slidenum">
              <a:rPr lang="en-US" smtClean="0"/>
              <a:t>13</a:t>
            </a:fld>
            <a:endParaRPr lang="en-US" dirty="0"/>
          </a:p>
        </p:txBody>
      </p:sp>
    </p:spTree>
    <p:extLst>
      <p:ext uri="{BB962C8B-B14F-4D97-AF65-F5344CB8AC3E}">
        <p14:creationId xmlns:p14="http://schemas.microsoft.com/office/powerpoint/2010/main" val="345161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dictionary</a:t>
            </a:r>
            <a:r>
              <a:rPr lang="en-US" baseline="0" dirty="0" smtClean="0"/>
              <a:t> </a:t>
            </a:r>
            <a:r>
              <a:rPr lang="en-US" dirty="0" smtClean="0"/>
              <a:t>gives you a lot more detail on the information requested in EDDMapS. In example</a:t>
            </a:r>
            <a:r>
              <a:rPr lang="en-US" baseline="0" dirty="0" smtClean="0"/>
              <a:t> 1, The first column heading is  </a:t>
            </a:r>
            <a:r>
              <a:rPr lang="en-US" u="sng" baseline="0" dirty="0" smtClean="0"/>
              <a:t>Category</a:t>
            </a:r>
            <a:r>
              <a:rPr lang="en-US" u="none" baseline="0" dirty="0" smtClean="0"/>
              <a:t>, which groups similar information together. Examples are </a:t>
            </a:r>
            <a:r>
              <a:rPr lang="en-US" u="sng" baseline="0" dirty="0" smtClean="0"/>
              <a:t>Location Information</a:t>
            </a:r>
            <a:r>
              <a:rPr lang="en-US" u="none" baseline="0" dirty="0" smtClean="0"/>
              <a:t>, </a:t>
            </a:r>
            <a:r>
              <a:rPr lang="en-US" u="sng" baseline="0" dirty="0" smtClean="0"/>
              <a:t>Species Information</a:t>
            </a:r>
            <a:r>
              <a:rPr lang="en-US" u="none" baseline="0" dirty="0" smtClean="0"/>
              <a:t>, etc. </a:t>
            </a:r>
            <a:r>
              <a:rPr lang="en-US" baseline="0" dirty="0" smtClean="0"/>
              <a:t>; the </a:t>
            </a:r>
            <a:r>
              <a:rPr lang="en-US" u="sng" baseline="0" dirty="0" smtClean="0"/>
              <a:t>Field</a:t>
            </a:r>
            <a:r>
              <a:rPr lang="en-US" u="none" baseline="0" dirty="0" smtClean="0"/>
              <a:t> column includes </a:t>
            </a:r>
            <a:r>
              <a:rPr lang="en-US" u="sng" baseline="0" dirty="0" smtClean="0"/>
              <a:t>Habitat</a:t>
            </a:r>
            <a:r>
              <a:rPr lang="en-US" u="none" baseline="0" dirty="0" smtClean="0"/>
              <a:t>, </a:t>
            </a:r>
            <a:r>
              <a:rPr lang="en-US" u="sng" baseline="0" dirty="0" smtClean="0"/>
              <a:t>Locality</a:t>
            </a:r>
            <a:r>
              <a:rPr lang="en-US" u="none" baseline="0" dirty="0" smtClean="0"/>
              <a:t>, </a:t>
            </a:r>
            <a:r>
              <a:rPr lang="en-US" u="sng" baseline="0" dirty="0" smtClean="0"/>
              <a:t>Latitude</a:t>
            </a:r>
            <a:r>
              <a:rPr lang="en-US" u="none" baseline="0" dirty="0" smtClean="0"/>
              <a:t>, </a:t>
            </a:r>
            <a:r>
              <a:rPr lang="en-US" u="sng" baseline="0" dirty="0" smtClean="0"/>
              <a:t>Longitude</a:t>
            </a:r>
            <a:r>
              <a:rPr lang="en-US" u="none" baseline="0" dirty="0" smtClean="0"/>
              <a:t>, etc.; </a:t>
            </a:r>
            <a:r>
              <a:rPr lang="en-US" u="sng" baseline="0" dirty="0" smtClean="0"/>
              <a:t>Data type </a:t>
            </a:r>
            <a:r>
              <a:rPr lang="en-US" u="none" baseline="0" dirty="0" smtClean="0"/>
              <a:t>refers to what kind of data can be used for that type of information in the SQL server database and how many characters can be used (nvarchar(255) = national varying character), so characters can vary – numbers, letters, etc. and the maximum number that can be used for this field is 255 characters; </a:t>
            </a:r>
            <a:r>
              <a:rPr lang="en-US" u="sng" baseline="0" dirty="0" smtClean="0"/>
              <a:t>Description</a:t>
            </a:r>
            <a:r>
              <a:rPr lang="en-US" u="none" baseline="0" dirty="0" smtClean="0"/>
              <a:t> basically gives you a definition of what is in the </a:t>
            </a:r>
            <a:r>
              <a:rPr lang="en-US" u="sng" baseline="0" dirty="0" smtClean="0"/>
              <a:t>Field</a:t>
            </a:r>
            <a:r>
              <a:rPr lang="en-US" u="none" baseline="0" dirty="0" smtClean="0"/>
              <a:t> column. In </a:t>
            </a:r>
            <a:r>
              <a:rPr lang="en-US" u="sng" baseline="0" dirty="0" smtClean="0"/>
              <a:t>Example 1</a:t>
            </a:r>
            <a:r>
              <a:rPr lang="en-US" u="none" baseline="0" dirty="0" smtClean="0"/>
              <a:t>, it is </a:t>
            </a:r>
            <a:r>
              <a:rPr lang="en-US" u="sng" baseline="0" dirty="0" smtClean="0"/>
              <a:t>Habitat,</a:t>
            </a:r>
            <a:r>
              <a:rPr lang="en-US" u="none" baseline="0" dirty="0" smtClean="0"/>
              <a:t> which is defined here as - </a:t>
            </a:r>
            <a:r>
              <a:rPr lang="en-US" u="sng" baseline="0" dirty="0" smtClean="0"/>
              <a:t>Area where the subject was located</a:t>
            </a:r>
            <a:r>
              <a:rPr lang="en-US" u="none" baseline="0" dirty="0" smtClean="0"/>
              <a:t>. This means the natural environment or ecosystem of the area; The </a:t>
            </a:r>
            <a:r>
              <a:rPr lang="en-US" u="sng" baseline="0" dirty="0" smtClean="0"/>
              <a:t>Habitat</a:t>
            </a:r>
            <a:r>
              <a:rPr lang="en-US" u="none" baseline="0" dirty="0" smtClean="0"/>
              <a:t> type in </a:t>
            </a:r>
            <a:r>
              <a:rPr lang="en-US" u="sng" baseline="0" dirty="0" smtClean="0"/>
              <a:t>Example 1</a:t>
            </a:r>
            <a:r>
              <a:rPr lang="en-US" u="none" baseline="0" dirty="0" smtClean="0"/>
              <a:t> is </a:t>
            </a:r>
            <a:r>
              <a:rPr lang="en-US" u="sng" baseline="0" dirty="0" smtClean="0"/>
              <a:t>Forest</a:t>
            </a:r>
            <a:r>
              <a:rPr lang="en-US" u="none" baseline="0" dirty="0" smtClean="0"/>
              <a:t>; The last Column is Required?, which asks if EDDMapS requires this information, and the three choices are Required, Recommended, or Optional. Please remember the more information you can include, the more valuable your data becomes.</a:t>
            </a:r>
            <a:endParaRPr lang="en-US" u="none" dirty="0"/>
          </a:p>
        </p:txBody>
      </p:sp>
      <p:sp>
        <p:nvSpPr>
          <p:cNvPr id="4" name="Slide Number Placeholder 3"/>
          <p:cNvSpPr>
            <a:spLocks noGrp="1"/>
          </p:cNvSpPr>
          <p:nvPr>
            <p:ph type="sldNum" sz="quarter" idx="10"/>
          </p:nvPr>
        </p:nvSpPr>
        <p:spPr/>
        <p:txBody>
          <a:bodyPr/>
          <a:lstStyle/>
          <a:p>
            <a:fld id="{0B7A7344-DB3C-4661-A095-A747D8A53E48}" type="slidenum">
              <a:rPr lang="en-US" smtClean="0"/>
              <a:t>14</a:t>
            </a:fld>
            <a:endParaRPr lang="en-US" dirty="0"/>
          </a:p>
        </p:txBody>
      </p:sp>
    </p:spTree>
    <p:extLst>
      <p:ext uri="{BB962C8B-B14F-4D97-AF65-F5344CB8AC3E}">
        <p14:creationId xmlns:p14="http://schemas.microsoft.com/office/powerpoint/2010/main" val="128586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The resources we have been learning about in this Power Point are also available on the Tools and Training page.</a:t>
            </a:r>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15</a:t>
            </a:fld>
            <a:endParaRPr lang="en-US" dirty="0"/>
          </a:p>
        </p:txBody>
      </p:sp>
    </p:spTree>
    <p:extLst>
      <p:ext uri="{BB962C8B-B14F-4D97-AF65-F5344CB8AC3E}">
        <p14:creationId xmlns:p14="http://schemas.microsoft.com/office/powerpoint/2010/main" val="4287787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watching this EDDMapS Training Video. For questions on uploading bulk data to EDDMapS contact Rebekah Wallace at bekahwal@uga.edu </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16</a:t>
            </a:fld>
            <a:endParaRPr lang="en-US" dirty="0"/>
          </a:p>
        </p:txBody>
      </p:sp>
    </p:spTree>
    <p:extLst>
      <p:ext uri="{BB962C8B-B14F-4D97-AF65-F5344CB8AC3E}">
        <p14:creationId xmlns:p14="http://schemas.microsoft.com/office/powerpoint/2010/main" val="287878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is to Login to your EDDMapS account. Notice, this</a:t>
            </a:r>
            <a:r>
              <a:rPr lang="en-US" baseline="0" dirty="0" smtClean="0"/>
              <a:t> is also page you can use if you forget your user name or password.</a:t>
            </a:r>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2</a:t>
            </a:fld>
            <a:endParaRPr lang="en-US" dirty="0"/>
          </a:p>
        </p:txBody>
      </p:sp>
    </p:spTree>
    <p:extLst>
      <p:ext uri="{BB962C8B-B14F-4D97-AF65-F5344CB8AC3E}">
        <p14:creationId xmlns:p14="http://schemas.microsoft.com/office/powerpoint/2010/main" val="80067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are signed in, Click on </a:t>
            </a:r>
            <a:r>
              <a:rPr lang="en-US" u="sng" dirty="0" smtClean="0"/>
              <a:t>My EDDMapS</a:t>
            </a:r>
            <a:r>
              <a:rPr lang="en-US" u="none" dirty="0" smtClean="0"/>
              <a:t> </a:t>
            </a:r>
            <a:r>
              <a:rPr lang="en-US" dirty="0" smtClean="0"/>
              <a:t>to get to your dashboard.</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3</a:t>
            </a:fld>
            <a:endParaRPr lang="en-US" dirty="0"/>
          </a:p>
        </p:txBody>
      </p:sp>
    </p:spTree>
    <p:extLst>
      <p:ext uri="{BB962C8B-B14F-4D97-AF65-F5344CB8AC3E}">
        <p14:creationId xmlns:p14="http://schemas.microsoft.com/office/powerpoint/2010/main" val="37908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your EDDMapS dashboard click on </a:t>
            </a:r>
            <a:r>
              <a:rPr lang="en-US" u="sng" dirty="0" smtClean="0"/>
              <a:t>My Uploads</a:t>
            </a:r>
            <a:r>
              <a:rPr lang="en-US" u="none" dirty="0" smtClean="0"/>
              <a:t>. This will take you to the upload page where you can upload new bulk data and view your previous bulk data uploads.</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4</a:t>
            </a:fld>
            <a:endParaRPr lang="en-US" dirty="0"/>
          </a:p>
        </p:txBody>
      </p:sp>
    </p:spTree>
    <p:extLst>
      <p:ext uri="{BB962C8B-B14F-4D97-AF65-F5344CB8AC3E}">
        <p14:creationId xmlns:p14="http://schemas.microsoft.com/office/powerpoint/2010/main" val="232564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upload data files, which contain multiple records, begin by Clicking on </a:t>
            </a:r>
            <a:r>
              <a:rPr lang="en-US" u="sng" dirty="0" smtClean="0"/>
              <a:t>Upload Data.</a:t>
            </a:r>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5</a:t>
            </a:fld>
            <a:endParaRPr lang="en-US" dirty="0"/>
          </a:p>
        </p:txBody>
      </p:sp>
    </p:spTree>
    <p:extLst>
      <p:ext uri="{BB962C8B-B14F-4D97-AF65-F5344CB8AC3E}">
        <p14:creationId xmlns:p14="http://schemas.microsoft.com/office/powerpoint/2010/main" val="208464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add a batch name to make it easier for you to identify the file at a later date. For example the name might reflect where and/or when the data was collected, as in “ReedBinghamStatePark.2016”</a:t>
            </a:r>
            <a:r>
              <a:rPr lang="en-US" baseline="0" dirty="0" smtClean="0"/>
              <a:t>.  Click </a:t>
            </a:r>
            <a:r>
              <a:rPr lang="en-US" u="sng" baseline="0" dirty="0" smtClean="0"/>
              <a:t>Add Files</a:t>
            </a:r>
            <a:r>
              <a:rPr lang="en-US" u="none" baseline="0" dirty="0" smtClean="0"/>
              <a:t> </a:t>
            </a:r>
            <a:r>
              <a:rPr lang="en-US" baseline="0" dirty="0" smtClean="0"/>
              <a:t>to find the files you want to upload from your computer, for example Excel files, images, metadata, etc. . You will be able to see the name of the files in the queue. When you have finished uploading everything to the queue click on </a:t>
            </a:r>
            <a:r>
              <a:rPr lang="en-US" u="sng" baseline="0" dirty="0" smtClean="0"/>
              <a:t>Upload</a:t>
            </a:r>
            <a:r>
              <a:rPr lang="en-US" baseline="0" dirty="0" smtClean="0"/>
              <a:t>. If you receive a </a:t>
            </a:r>
            <a:r>
              <a:rPr lang="en-US" u="sng" baseline="0" dirty="0" smtClean="0"/>
              <a:t>File Extension </a:t>
            </a:r>
            <a:r>
              <a:rPr lang="en-US" baseline="0" dirty="0" smtClean="0"/>
              <a:t>error or you are having trouble uploading a file, please email </a:t>
            </a:r>
            <a:r>
              <a:rPr lang="en-US" u="sng" baseline="0" dirty="0" smtClean="0"/>
              <a:t>bugwood@uga.edu</a:t>
            </a:r>
            <a:r>
              <a:rPr lang="en-US" baseline="0" dirty="0" smtClean="0"/>
              <a:t> and we will add your file extension to our accepted list.</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6</a:t>
            </a:fld>
            <a:endParaRPr lang="en-US" dirty="0"/>
          </a:p>
        </p:txBody>
      </p:sp>
    </p:spTree>
    <p:extLst>
      <p:ext uri="{BB962C8B-B14F-4D97-AF65-F5344CB8AC3E}">
        <p14:creationId xmlns:p14="http://schemas.microsoft.com/office/powerpoint/2010/main" val="366780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receive an email confirming that someone at Bugwood was notified of your data upload. Someone will review the bulk data records you just uploaded and let you know if additional data is needed. You have contact information for the EDDMapS Database Coordinator in case you have questions about the bulk uploading process</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7</a:t>
            </a:fld>
            <a:endParaRPr lang="en-US" dirty="0"/>
          </a:p>
        </p:txBody>
      </p:sp>
    </p:spTree>
    <p:extLst>
      <p:ext uri="{BB962C8B-B14F-4D97-AF65-F5344CB8AC3E}">
        <p14:creationId xmlns:p14="http://schemas.microsoft.com/office/powerpoint/2010/main" val="398672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and check the status of the files you uploaded, which contain bulk data, click on View Uploads</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8</a:t>
            </a:fld>
            <a:endParaRPr lang="en-US" dirty="0"/>
          </a:p>
        </p:txBody>
      </p:sp>
    </p:spTree>
    <p:extLst>
      <p:ext uri="{BB962C8B-B14F-4D97-AF65-F5344CB8AC3E}">
        <p14:creationId xmlns:p14="http://schemas.microsoft.com/office/powerpoint/2010/main" val="368013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search your uploads by clicking on the heading of the column you want: Upload ID, Title, Date, or Status. The Status will show you whether the data is New, Processing, Needs Information, Uploaded, or has been Removed. If your data needs additional information you will receive an email notification.</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0B7A7344-DB3C-4661-A095-A747D8A53E48}" type="slidenum">
              <a:rPr lang="en-US" smtClean="0"/>
              <a:t>9</a:t>
            </a:fld>
            <a:endParaRPr lang="en-US" dirty="0"/>
          </a:p>
        </p:txBody>
      </p:sp>
    </p:spTree>
    <p:extLst>
      <p:ext uri="{BB962C8B-B14F-4D97-AF65-F5344CB8AC3E}">
        <p14:creationId xmlns:p14="http://schemas.microsoft.com/office/powerpoint/2010/main" val="137034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A53FC69-417A-41E8-95AF-DF5D631B0C0A}" type="datetimeFigureOut">
              <a:rPr lang="en-US" smtClean="0"/>
              <a:t>6/27/2017</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133AF7-0556-4AAC-9774-B4B4AB41FAF2}"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30073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1039269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119628561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42474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133AF7-0556-4AAC-9774-B4B4AB41FAF2}"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41147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7812715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55267876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416603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297257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8224527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t>6/27/2017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133AF7-0556-4AAC-9774-B4B4AB41FAF2}" type="slidenum">
              <a:rPr lang="en-US" smtClean="0"/>
              <a:t>‹#›</a:t>
            </a:fld>
            <a:endParaRPr lang="en-US" dirty="0"/>
          </a:p>
        </p:txBody>
      </p:sp>
    </p:spTree>
    <p:extLst>
      <p:ext uri="{BB962C8B-B14F-4D97-AF65-F5344CB8AC3E}">
        <p14:creationId xmlns:p14="http://schemas.microsoft.com/office/powerpoint/2010/main" val="4367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A53FC69-417A-41E8-95AF-DF5D631B0C0A}" type="datetimeFigureOut">
              <a:rPr lang="en-US" smtClean="0"/>
              <a:t>6/27/2017</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133AF7-0556-4AAC-9774-B4B4AB41FAF2}" type="slidenum">
              <a:rPr lang="en-US" smtClean="0"/>
              <a:t>‹#›</a:t>
            </a:fld>
            <a:endParaRPr lang="en-US" dirty="0"/>
          </a:p>
        </p:txBody>
      </p:sp>
    </p:spTree>
    <p:extLst>
      <p:ext uri="{BB962C8B-B14F-4D97-AF65-F5344CB8AC3E}">
        <p14:creationId xmlns:p14="http://schemas.microsoft.com/office/powerpoint/2010/main" val="1741272779"/>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029" y="1033041"/>
            <a:ext cx="5778346" cy="12374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074029" y="2240600"/>
            <a:ext cx="7667359" cy="1708160"/>
          </a:xfrm>
          <a:prstGeom prst="rect">
            <a:avLst/>
          </a:prstGeom>
          <a:noFill/>
        </p:spPr>
        <p:txBody>
          <a:bodyPr wrap="square" rtlCol="0">
            <a:spAutoFit/>
          </a:bodyPr>
          <a:lstStyle/>
          <a:p>
            <a:r>
              <a:rPr lang="en-US" sz="10500" b="1" dirty="0" smtClean="0">
                <a:solidFill>
                  <a:srgbClr val="92D050"/>
                </a:solidFill>
                <a:latin typeface="Copperplate Gothic Bold" panose="020E0705020206020404" pitchFamily="34" charset="0"/>
                <a:cs typeface="Aharoni" panose="02010803020104030203" pitchFamily="2" charset="-79"/>
              </a:rPr>
              <a:t>Training</a:t>
            </a:r>
            <a:endParaRPr lang="en-US" sz="10500" b="1" dirty="0">
              <a:solidFill>
                <a:srgbClr val="92D050"/>
              </a:solidFill>
              <a:latin typeface="Copperplate Gothic Bold" panose="020E0705020206020404" pitchFamily="34" charset="0"/>
              <a:cs typeface="Aharoni" panose="02010803020104030203" pitchFamily="2" charset="-79"/>
            </a:endParaRPr>
          </a:p>
        </p:txBody>
      </p:sp>
      <p:sp>
        <p:nvSpPr>
          <p:cNvPr id="9" name="TextBox 8"/>
          <p:cNvSpPr txBox="1"/>
          <p:nvPr/>
        </p:nvSpPr>
        <p:spPr>
          <a:xfrm>
            <a:off x="2160654" y="4138865"/>
            <a:ext cx="6194072" cy="707886"/>
          </a:xfrm>
          <a:prstGeom prst="rect">
            <a:avLst/>
          </a:prstGeom>
          <a:noFill/>
        </p:spPr>
        <p:txBody>
          <a:bodyPr wrap="square" rtlCol="0">
            <a:spAutoFit/>
          </a:bodyPr>
          <a:lstStyle/>
          <a:p>
            <a:r>
              <a:rPr lang="en-US" sz="4000" dirty="0" smtClean="0">
                <a:latin typeface="Copperplate Gothic Light" panose="020E0507020206020404" pitchFamily="34" charset="0"/>
              </a:rPr>
              <a:t>Uploading Bulk Data </a:t>
            </a:r>
            <a:endParaRPr lang="en-US" sz="4000" dirty="0">
              <a:latin typeface="Copperplate Gothic Light" panose="020E0507020206020404" pitchFamily="34" charset="0"/>
            </a:endParaRPr>
          </a:p>
        </p:txBody>
      </p:sp>
    </p:spTree>
    <p:extLst>
      <p:ext uri="{BB962C8B-B14F-4D97-AF65-F5344CB8AC3E}">
        <p14:creationId xmlns:p14="http://schemas.microsoft.com/office/powerpoint/2010/main" val="505535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0044" t="8714"/>
          <a:stretch/>
        </p:blipFill>
        <p:spPr>
          <a:xfrm>
            <a:off x="1163691" y="1107694"/>
            <a:ext cx="10199392" cy="524185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799436" y="329357"/>
            <a:ext cx="8080744" cy="581025"/>
          </a:xfrm>
        </p:spPr>
        <p:txBody>
          <a:bodyPr>
            <a:normAutofit/>
          </a:bodyPr>
          <a:lstStyle/>
          <a:p>
            <a:r>
              <a:rPr lang="en-US" sz="3200" dirty="0">
                <a:solidFill>
                  <a:schemeClr val="tx1"/>
                </a:solidFill>
              </a:rPr>
              <a:t>Helpful </a:t>
            </a:r>
            <a:r>
              <a:rPr lang="en-US" sz="3200" dirty="0" smtClean="0">
                <a:solidFill>
                  <a:schemeClr val="tx1"/>
                </a:solidFill>
              </a:rPr>
              <a:t>Resources for uploading bulk data</a:t>
            </a:r>
            <a:endParaRPr lang="en-US" sz="3200" dirty="0">
              <a:solidFill>
                <a:schemeClr val="tx1"/>
              </a:solidFill>
            </a:endParaRPr>
          </a:p>
        </p:txBody>
      </p:sp>
      <p:sp>
        <p:nvSpPr>
          <p:cNvPr id="3" name="Content Placeholder 2"/>
          <p:cNvSpPr>
            <a:spLocks noGrp="1"/>
          </p:cNvSpPr>
          <p:nvPr>
            <p:ph idx="1"/>
          </p:nvPr>
        </p:nvSpPr>
        <p:spPr>
          <a:xfrm>
            <a:off x="3681429" y="3014721"/>
            <a:ext cx="7269163" cy="2682711"/>
          </a:xfrm>
        </p:spPr>
        <p:txBody>
          <a:bodyPr>
            <a:normAutofit/>
          </a:bodyPr>
          <a:lstStyle/>
          <a:p>
            <a:pPr>
              <a:buClr>
                <a:schemeClr val="tx1"/>
              </a:buClr>
              <a:buFont typeface="Wingdings" panose="05000000000000000000" pitchFamily="2" charset="2"/>
              <a:buChar char="Ø"/>
            </a:pPr>
            <a:r>
              <a:rPr lang="en-US" sz="2200" dirty="0"/>
              <a:t>Bulk Data Upload Procedure - Adobe Acrobat - </a:t>
            </a:r>
            <a:r>
              <a:rPr lang="en-US" sz="2200" dirty="0">
                <a:solidFill>
                  <a:srgbClr val="FF0000"/>
                </a:solidFill>
              </a:rPr>
              <a:t>NEW</a:t>
            </a:r>
          </a:p>
          <a:p>
            <a:pPr>
              <a:buClr>
                <a:schemeClr val="tx1"/>
              </a:buClr>
              <a:buFont typeface="Wingdings" panose="05000000000000000000" pitchFamily="2" charset="2"/>
              <a:buChar char="Ø"/>
            </a:pPr>
            <a:r>
              <a:rPr lang="en-US" sz="2200" dirty="0"/>
              <a:t>Bulk Data Entry Template - Microsoft Excel</a:t>
            </a:r>
          </a:p>
          <a:p>
            <a:pPr>
              <a:buClr>
                <a:schemeClr val="tx1"/>
              </a:buClr>
              <a:buFont typeface="Wingdings" panose="05000000000000000000" pitchFamily="2" charset="2"/>
              <a:buChar char="Ø"/>
            </a:pPr>
            <a:r>
              <a:rPr lang="en-US" sz="2200" dirty="0"/>
              <a:t>Bulk Data Entry Instructions - Microsoft Word</a:t>
            </a:r>
          </a:p>
          <a:p>
            <a:pPr>
              <a:buClr>
                <a:schemeClr val="tx1"/>
              </a:buClr>
              <a:buFont typeface="Wingdings" panose="05000000000000000000" pitchFamily="2" charset="2"/>
              <a:buChar char="Ø"/>
            </a:pPr>
            <a:r>
              <a:rPr lang="en-US" sz="2200" dirty="0"/>
              <a:t>Bulk Data Entry Instructions - Adobe Acrobat</a:t>
            </a:r>
          </a:p>
          <a:p>
            <a:pPr>
              <a:buClr>
                <a:schemeClr val="tx1"/>
              </a:buClr>
              <a:buFont typeface="Wingdings" panose="05000000000000000000" pitchFamily="2" charset="2"/>
              <a:buChar char="Ø"/>
            </a:pPr>
            <a:r>
              <a:rPr lang="en-US" sz="2200" dirty="0"/>
              <a:t>Data Dictionary - Adobe Acrobat - </a:t>
            </a:r>
            <a:r>
              <a:rPr lang="en-US" sz="2200" dirty="0">
                <a:solidFill>
                  <a:srgbClr val="FF0000"/>
                </a:solidFill>
              </a:rPr>
              <a:t>NEW</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7" name="Down Arrow 6"/>
          <p:cNvSpPr/>
          <p:nvPr/>
        </p:nvSpPr>
        <p:spPr>
          <a:xfrm rot="14381102">
            <a:off x="6191792" y="1662257"/>
            <a:ext cx="447040" cy="139980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2931780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254103" y="176703"/>
            <a:ext cx="7538482" cy="461665"/>
          </a:xfrm>
          <a:prstGeom prst="rect">
            <a:avLst/>
          </a:prstGeom>
          <a:noFill/>
        </p:spPr>
        <p:txBody>
          <a:bodyPr wrap="square" rtlCol="0">
            <a:spAutoFit/>
          </a:bodyPr>
          <a:lstStyle/>
          <a:p>
            <a:r>
              <a:rPr lang="en-US" sz="2400" dirty="0"/>
              <a:t>Bulk Data </a:t>
            </a:r>
            <a:r>
              <a:rPr lang="en-US" sz="2400" dirty="0" smtClean="0"/>
              <a:t>Upload Procedure - Adobe Acrobat - pdf</a:t>
            </a:r>
            <a:endParaRPr lang="en-US" sz="2400" dirty="0"/>
          </a:p>
        </p:txBody>
      </p:sp>
      <p:pic>
        <p:nvPicPr>
          <p:cNvPr id="6" name="Picture 5"/>
          <p:cNvPicPr>
            <a:picLocks noChangeAspect="1"/>
          </p:cNvPicPr>
          <p:nvPr/>
        </p:nvPicPr>
        <p:blipFill rotWithShape="1">
          <a:blip r:embed="rId4"/>
          <a:srcRect l="61031" t="14562" r="11666"/>
          <a:stretch/>
        </p:blipFill>
        <p:spPr>
          <a:xfrm>
            <a:off x="127688" y="1261975"/>
            <a:ext cx="4102319" cy="361053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61596" t="10736" r="11535" b="-409"/>
          <a:stretch/>
        </p:blipFill>
        <p:spPr>
          <a:xfrm>
            <a:off x="8201973" y="1272085"/>
            <a:ext cx="3835744" cy="3600424"/>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244008" y="581672"/>
            <a:ext cx="9835117" cy="400110"/>
          </a:xfrm>
          <a:prstGeom prst="rect">
            <a:avLst/>
          </a:prstGeom>
          <a:noFill/>
        </p:spPr>
        <p:txBody>
          <a:bodyPr wrap="square" rtlCol="0">
            <a:spAutoFit/>
          </a:bodyPr>
          <a:lstStyle/>
          <a:p>
            <a:r>
              <a:rPr lang="en-US" sz="2000" dirty="0" smtClean="0"/>
              <a:t>Step by step guidelines with pictures and notes to walk you through the process</a:t>
            </a:r>
            <a:endParaRPr lang="en-US" sz="2000" dirty="0"/>
          </a:p>
        </p:txBody>
      </p:sp>
      <p:pic>
        <p:nvPicPr>
          <p:cNvPr id="19" name="Picture 18"/>
          <p:cNvPicPr>
            <a:picLocks noChangeAspect="1"/>
          </p:cNvPicPr>
          <p:nvPr/>
        </p:nvPicPr>
        <p:blipFill rotWithShape="1">
          <a:blip r:embed="rId6"/>
          <a:srcRect l="61012" t="19066" r="11425" b="1144"/>
          <a:stretch/>
        </p:blipFill>
        <p:spPr>
          <a:xfrm>
            <a:off x="4310575" y="3690776"/>
            <a:ext cx="3803150" cy="3096371"/>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4520583" y="1516483"/>
            <a:ext cx="3267634" cy="1938992"/>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Scroll through the pdf on your desktop</a:t>
            </a:r>
          </a:p>
          <a:p>
            <a:endParaRPr lang="en-US" sz="2400" dirty="0" smtClean="0"/>
          </a:p>
          <a:p>
            <a:pPr marL="285750" indent="-285750">
              <a:buFont typeface="Wingdings" panose="05000000000000000000" pitchFamily="2" charset="2"/>
              <a:buChar char="Ø"/>
            </a:pPr>
            <a:r>
              <a:rPr lang="en-US" sz="2400" dirty="0" smtClean="0"/>
              <a:t>Download the pdf and print it</a:t>
            </a:r>
            <a:endParaRPr lang="en-US" sz="2400" dirty="0"/>
          </a:p>
        </p:txBody>
      </p:sp>
    </p:spTree>
    <p:extLst>
      <p:ext uri="{BB962C8B-B14F-4D97-AF65-F5344CB8AC3E}">
        <p14:creationId xmlns:p14="http://schemas.microsoft.com/office/powerpoint/2010/main" val="3985227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Bulk Data Entry Template - Microsoft </a:t>
            </a:r>
            <a:r>
              <a:rPr lang="en-US" sz="3200" dirty="0" smtClean="0">
                <a:solidFill>
                  <a:schemeClr val="tx1"/>
                </a:solidFill>
              </a:rPr>
              <a:t>Excel</a:t>
            </a:r>
            <a:endParaRPr lang="en-US" sz="3200"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051" y="946298"/>
            <a:ext cx="11382719" cy="541197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10" name="Up Arrow 9"/>
          <p:cNvSpPr/>
          <p:nvPr/>
        </p:nvSpPr>
        <p:spPr>
          <a:xfrm>
            <a:off x="552304" y="2482334"/>
            <a:ext cx="334160" cy="895150"/>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Date</a:t>
            </a:r>
            <a:endParaRPr lang="en-US" sz="900" dirty="0">
              <a:solidFill>
                <a:schemeClr val="tx1"/>
              </a:solidFill>
              <a:latin typeface="Arial" panose="020B0604020202020204" pitchFamily="34" charset="0"/>
              <a:cs typeface="Arial" panose="020B0604020202020204" pitchFamily="34" charset="0"/>
            </a:endParaRPr>
          </a:p>
        </p:txBody>
      </p:sp>
      <p:sp>
        <p:nvSpPr>
          <p:cNvPr id="11" name="Up Arrow 10"/>
          <p:cNvSpPr/>
          <p:nvPr/>
        </p:nvSpPr>
        <p:spPr>
          <a:xfrm>
            <a:off x="952570" y="2482334"/>
            <a:ext cx="375386" cy="2245279"/>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Scientific name</a:t>
            </a:r>
            <a:endParaRPr lang="en-US" sz="900" dirty="0">
              <a:solidFill>
                <a:schemeClr val="tx1"/>
              </a:solidFill>
              <a:latin typeface="Arial" panose="020B0604020202020204" pitchFamily="34" charset="0"/>
              <a:cs typeface="Arial" panose="020B0604020202020204" pitchFamily="34" charset="0"/>
            </a:endParaRPr>
          </a:p>
        </p:txBody>
      </p:sp>
      <p:sp>
        <p:nvSpPr>
          <p:cNvPr id="12" name="Up Arrow 11"/>
          <p:cNvSpPr/>
          <p:nvPr/>
        </p:nvSpPr>
        <p:spPr>
          <a:xfrm>
            <a:off x="2329314" y="2482334"/>
            <a:ext cx="477731" cy="3023317"/>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Rep.Name &amp; affiliation</a:t>
            </a:r>
          </a:p>
        </p:txBody>
      </p:sp>
      <p:sp>
        <p:nvSpPr>
          <p:cNvPr id="13" name="Up Arrow 12"/>
          <p:cNvSpPr/>
          <p:nvPr/>
        </p:nvSpPr>
        <p:spPr>
          <a:xfrm>
            <a:off x="2979080" y="2482334"/>
            <a:ext cx="375386" cy="895150"/>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State</a:t>
            </a:r>
            <a:endParaRPr lang="en-US" sz="900" dirty="0">
              <a:solidFill>
                <a:schemeClr val="tx1"/>
              </a:solidFill>
              <a:latin typeface="Arial" panose="020B0604020202020204" pitchFamily="34" charset="0"/>
              <a:cs typeface="Arial" panose="020B0604020202020204" pitchFamily="34" charset="0"/>
            </a:endParaRPr>
          </a:p>
        </p:txBody>
      </p:sp>
      <p:sp>
        <p:nvSpPr>
          <p:cNvPr id="14" name="Up Arrow 13"/>
          <p:cNvSpPr/>
          <p:nvPr/>
        </p:nvSpPr>
        <p:spPr>
          <a:xfrm>
            <a:off x="3955041" y="2984235"/>
            <a:ext cx="375386" cy="1439960"/>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Longitude</a:t>
            </a:r>
            <a:endParaRPr lang="en-US" sz="900" dirty="0">
              <a:solidFill>
                <a:schemeClr val="tx1"/>
              </a:solidFill>
              <a:latin typeface="Arial" panose="020B0604020202020204" pitchFamily="34" charset="0"/>
              <a:cs typeface="Arial" panose="020B0604020202020204" pitchFamily="34" charset="0"/>
            </a:endParaRPr>
          </a:p>
        </p:txBody>
      </p:sp>
      <p:sp>
        <p:nvSpPr>
          <p:cNvPr id="15" name="Up Arrow 14"/>
          <p:cNvSpPr/>
          <p:nvPr/>
        </p:nvSpPr>
        <p:spPr>
          <a:xfrm>
            <a:off x="3595313" y="2835003"/>
            <a:ext cx="342802" cy="1391547"/>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La</a:t>
            </a:r>
            <a:r>
              <a:rPr lang="en-US" sz="900" b="1" dirty="0" smtClean="0">
                <a:solidFill>
                  <a:schemeClr val="tx1"/>
                </a:solidFill>
                <a:latin typeface="Arial" panose="020B0604020202020204" pitchFamily="34" charset="0"/>
                <a:cs typeface="Arial" panose="020B0604020202020204" pitchFamily="34" charset="0"/>
              </a:rPr>
              <a:t>t</a:t>
            </a:r>
            <a:r>
              <a:rPr lang="en-US" sz="900" dirty="0" smtClean="0">
                <a:solidFill>
                  <a:schemeClr val="tx1"/>
                </a:solidFill>
                <a:latin typeface="Arial" panose="020B0604020202020204" pitchFamily="34" charset="0"/>
                <a:cs typeface="Arial" panose="020B0604020202020204" pitchFamily="34" charset="0"/>
              </a:rPr>
              <a:t>itude</a:t>
            </a:r>
            <a:endParaRPr lang="en-US" sz="900" dirty="0">
              <a:solidFill>
                <a:schemeClr val="tx1"/>
              </a:solidFill>
              <a:latin typeface="Arial" panose="020B0604020202020204" pitchFamily="34" charset="0"/>
              <a:cs typeface="Arial" panose="020B0604020202020204" pitchFamily="34" charset="0"/>
            </a:endParaRPr>
          </a:p>
        </p:txBody>
      </p:sp>
      <p:sp>
        <p:nvSpPr>
          <p:cNvPr id="16" name="Up Arrow 15"/>
          <p:cNvSpPr/>
          <p:nvPr/>
        </p:nvSpPr>
        <p:spPr>
          <a:xfrm>
            <a:off x="3279371" y="2624563"/>
            <a:ext cx="315942" cy="1114304"/>
          </a:xfrm>
          <a:prstGeom prst="upArrow">
            <a:avLst>
              <a:gd name="adj1" fmla="val 50000"/>
              <a:gd name="adj2" fmla="val 65233"/>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smtClean="0">
                <a:solidFill>
                  <a:schemeClr val="tx1"/>
                </a:solidFill>
                <a:latin typeface="Arial" panose="020B0604020202020204" pitchFamily="34" charset="0"/>
                <a:cs typeface="Arial" panose="020B0604020202020204" pitchFamily="34" charset="0"/>
              </a:rPr>
              <a:t>County</a:t>
            </a:r>
            <a:endParaRPr lang="en-US" sz="900"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4812823" y="2893958"/>
            <a:ext cx="6536187" cy="3046988"/>
          </a:xfrm>
          <a:prstGeom prst="rect">
            <a:avLst/>
          </a:prstGeom>
          <a:solidFill>
            <a:schemeClr val="accent2"/>
          </a:solidFill>
        </p:spPr>
        <p:txBody>
          <a:bodyPr wrap="square" rtlCol="0">
            <a:spAutoFit/>
          </a:bodyPr>
          <a:lstStyle/>
          <a:p>
            <a:pPr marL="342900" indent="-342900">
              <a:buFont typeface="Wingdings" panose="05000000000000000000" pitchFamily="2" charset="2"/>
              <a:buChar char="Ø"/>
            </a:pPr>
            <a:r>
              <a:rPr lang="en-US" sz="2400" dirty="0" smtClean="0"/>
              <a:t>Headings in the excel file show you the types of information to upload as part of your bulk data reports</a:t>
            </a:r>
          </a:p>
          <a:p>
            <a:pPr marL="342900" indent="-342900">
              <a:buFont typeface="Wingdings" panose="05000000000000000000" pitchFamily="2" charset="2"/>
              <a:buChar char="Ø"/>
            </a:pPr>
            <a:endParaRPr lang="en-US" sz="2400" dirty="0" smtClean="0"/>
          </a:p>
          <a:p>
            <a:pPr marL="342900" indent="-342900">
              <a:buFont typeface="Wingdings" panose="05000000000000000000" pitchFamily="2" charset="2"/>
              <a:buChar char="Ø"/>
            </a:pPr>
            <a:r>
              <a:rPr lang="en-US" sz="2400" dirty="0" smtClean="0"/>
              <a:t>Marked columns show the minimum information required, but remember the more information you include the more valuable your data becomes</a:t>
            </a:r>
            <a:endParaRPr lang="en-US" sz="2400" dirty="0"/>
          </a:p>
        </p:txBody>
      </p:sp>
      <p:sp>
        <p:nvSpPr>
          <p:cNvPr id="3" name="TextBox 2"/>
          <p:cNvSpPr txBox="1"/>
          <p:nvPr/>
        </p:nvSpPr>
        <p:spPr>
          <a:xfrm>
            <a:off x="2807045" y="301433"/>
            <a:ext cx="6441597" cy="461665"/>
          </a:xfrm>
          <a:prstGeom prst="rect">
            <a:avLst/>
          </a:prstGeom>
          <a:noFill/>
        </p:spPr>
        <p:txBody>
          <a:bodyPr wrap="square" rtlCol="0">
            <a:spAutoFit/>
          </a:bodyPr>
          <a:lstStyle/>
          <a:p>
            <a:r>
              <a:rPr lang="en-US" sz="2400" dirty="0"/>
              <a:t>Bulk Data Entry Template - Microsoft Excel</a:t>
            </a:r>
          </a:p>
        </p:txBody>
      </p:sp>
    </p:spTree>
    <p:extLst>
      <p:ext uri="{BB962C8B-B14F-4D97-AF65-F5344CB8AC3E}">
        <p14:creationId xmlns:p14="http://schemas.microsoft.com/office/powerpoint/2010/main" val="3591138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01394" cy="627019"/>
          </a:xfrm>
        </p:spPr>
        <p:txBody>
          <a:bodyPr>
            <a:normAutofit fontScale="90000"/>
          </a:bodyPr>
          <a:lstStyle/>
          <a:p>
            <a:pPr algn="ctr"/>
            <a:r>
              <a:rPr lang="en-US" sz="3200" dirty="0">
                <a:solidFill>
                  <a:schemeClr val="tx1"/>
                </a:solidFill>
              </a:rPr>
              <a:t>Bulk Data Entry </a:t>
            </a:r>
            <a:r>
              <a:rPr lang="en-US" sz="3200" dirty="0" smtClean="0">
                <a:solidFill>
                  <a:schemeClr val="tx1"/>
                </a:solidFill>
              </a:rPr>
              <a:t>Collection Instructions</a:t>
            </a:r>
            <a:endParaRPr lang="en-US" sz="28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77" y="558023"/>
            <a:ext cx="6963852"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Microsoft </a:t>
            </a:r>
            <a:r>
              <a:rPr lang="en-US" sz="2000" dirty="0" smtClean="0"/>
              <a:t>Word – so you can edit the form as needed</a:t>
            </a:r>
          </a:p>
          <a:p>
            <a:pPr marL="285750" indent="-285750">
              <a:buFont typeface="Wingdings" panose="05000000000000000000" pitchFamily="2" charset="2"/>
              <a:buChar char="Ø"/>
            </a:pPr>
            <a:r>
              <a:rPr lang="en-US" sz="2000" dirty="0" smtClean="0"/>
              <a:t>Adobe Acrobat – easy to print</a:t>
            </a:r>
            <a:endParaRPr lang="en-US" sz="2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050" y="123827"/>
            <a:ext cx="4849957" cy="6276415"/>
          </a:xfrm>
          <a:prstGeom prst="rect">
            <a:avLst/>
          </a:prstGeom>
        </p:spPr>
      </p:pic>
      <p:sp>
        <p:nvSpPr>
          <p:cNvPr id="9" name="TextBox 8"/>
          <p:cNvSpPr txBox="1"/>
          <p:nvPr/>
        </p:nvSpPr>
        <p:spPr>
          <a:xfrm>
            <a:off x="-9626" y="1349825"/>
            <a:ext cx="7324725" cy="1477328"/>
          </a:xfrm>
          <a:prstGeom prst="rect">
            <a:avLst/>
          </a:prstGeom>
          <a:noFill/>
        </p:spPr>
        <p:txBody>
          <a:bodyPr wrap="square" rtlCol="0">
            <a:spAutoFit/>
          </a:bodyPr>
          <a:lstStyle/>
          <a:p>
            <a:r>
              <a:rPr lang="en-US" dirty="0" smtClean="0"/>
              <a:t>EDDMapS Mapping Project Data Collection Worksheet</a:t>
            </a:r>
          </a:p>
          <a:p>
            <a:r>
              <a:rPr lang="en-US" dirty="0" smtClean="0"/>
              <a:t>Can provide useful information when:</a:t>
            </a:r>
          </a:p>
          <a:p>
            <a:pPr marL="285750" indent="-285750">
              <a:buFont typeface="Wingdings" panose="05000000000000000000" pitchFamily="2" charset="2"/>
              <a:buChar char="Ø"/>
            </a:pPr>
            <a:r>
              <a:rPr lang="en-US" dirty="0" smtClean="0"/>
              <a:t>Collecting data or taking notes in the field</a:t>
            </a:r>
          </a:p>
          <a:p>
            <a:pPr marL="285750" indent="-285750">
              <a:buFont typeface="Wingdings" panose="05000000000000000000" pitchFamily="2" charset="2"/>
              <a:buChar char="Ø"/>
            </a:pPr>
            <a:r>
              <a:rPr lang="en-US" dirty="0" smtClean="0"/>
              <a:t>Filling out a Bulk Data Excel Worksheet</a:t>
            </a:r>
          </a:p>
          <a:p>
            <a:pPr marL="285750" indent="-285750">
              <a:buFont typeface="Wingdings" panose="05000000000000000000" pitchFamily="2" charset="2"/>
              <a:buChar char="Ø"/>
            </a:pPr>
            <a:r>
              <a:rPr lang="en-US" dirty="0" smtClean="0"/>
              <a:t>Provides accepted choices for the fields listed in Data Dictionary</a:t>
            </a:r>
            <a:endParaRPr lang="en-US" dirty="0"/>
          </a:p>
        </p:txBody>
      </p:sp>
      <p:sp>
        <p:nvSpPr>
          <p:cNvPr id="10" name="TextBox 9"/>
          <p:cNvSpPr txBox="1"/>
          <p:nvPr/>
        </p:nvSpPr>
        <p:spPr>
          <a:xfrm>
            <a:off x="164357" y="2966267"/>
            <a:ext cx="5491008" cy="369332"/>
          </a:xfrm>
          <a:prstGeom prst="rect">
            <a:avLst/>
          </a:prstGeom>
          <a:noFill/>
        </p:spPr>
        <p:txBody>
          <a:bodyPr wrap="square" rtlCol="0">
            <a:spAutoFit/>
          </a:bodyPr>
          <a:lstStyle/>
          <a:p>
            <a:r>
              <a:rPr lang="en-US" dirty="0" smtClean="0"/>
              <a:t>For Example: </a:t>
            </a:r>
            <a:r>
              <a:rPr lang="en-US" u="sng" dirty="0" smtClean="0"/>
              <a:t>Habitat</a:t>
            </a:r>
            <a:r>
              <a:rPr lang="en-US" dirty="0" smtClean="0"/>
              <a:t> has 22 </a:t>
            </a:r>
            <a:r>
              <a:rPr lang="en-US" dirty="0" smtClean="0"/>
              <a:t>types </a:t>
            </a:r>
            <a:r>
              <a:rPr lang="en-US" dirty="0" smtClean="0"/>
              <a:t>to choose from</a:t>
            </a:r>
            <a:endParaRPr lang="en-US" dirty="0"/>
          </a:p>
        </p:txBody>
      </p:sp>
      <p:sp>
        <p:nvSpPr>
          <p:cNvPr id="11" name="Rectangle 10"/>
          <p:cNvSpPr/>
          <p:nvPr/>
        </p:nvSpPr>
        <p:spPr>
          <a:xfrm>
            <a:off x="3467100" y="3335599"/>
            <a:ext cx="3039019" cy="3139321"/>
          </a:xfrm>
          <a:prstGeom prst="rect">
            <a:avLst/>
          </a:prstGeom>
        </p:spPr>
        <p:txBody>
          <a:bodyPr wrap="square">
            <a:spAutoFit/>
          </a:bodyPr>
          <a:lstStyle/>
          <a:p>
            <a:r>
              <a:rPr lang="en-US" dirty="0"/>
              <a:t> Edge: Upland/wetland</a:t>
            </a:r>
          </a:p>
          <a:p>
            <a:r>
              <a:rPr lang="en-US" dirty="0"/>
              <a:t> Edge: Field/forest</a:t>
            </a:r>
          </a:p>
          <a:p>
            <a:r>
              <a:rPr lang="en-US" dirty="0"/>
              <a:t> Edge: Lake edge</a:t>
            </a:r>
          </a:p>
          <a:p>
            <a:r>
              <a:rPr lang="en-US" dirty="0"/>
              <a:t> Edge: Roadside</a:t>
            </a:r>
          </a:p>
          <a:p>
            <a:r>
              <a:rPr lang="en-US" dirty="0"/>
              <a:t> Open Field</a:t>
            </a:r>
          </a:p>
          <a:p>
            <a:r>
              <a:rPr lang="en-US" dirty="0"/>
              <a:t> Old Field</a:t>
            </a:r>
          </a:p>
          <a:p>
            <a:r>
              <a:rPr lang="en-US" dirty="0"/>
              <a:t> Right-of-way</a:t>
            </a:r>
          </a:p>
          <a:p>
            <a:r>
              <a:rPr lang="en-US" dirty="0" smtClean="0"/>
              <a:t> </a:t>
            </a:r>
            <a:r>
              <a:rPr lang="en-US" dirty="0"/>
              <a:t>Wetlands: Swamp</a:t>
            </a:r>
          </a:p>
          <a:p>
            <a:r>
              <a:rPr lang="en-US" dirty="0"/>
              <a:t> Wetlands: Bog</a:t>
            </a:r>
          </a:p>
          <a:p>
            <a:r>
              <a:rPr lang="en-US" dirty="0"/>
              <a:t> Stream bank</a:t>
            </a:r>
          </a:p>
          <a:p>
            <a:r>
              <a:rPr lang="en-US" dirty="0"/>
              <a:t> </a:t>
            </a:r>
            <a:r>
              <a:rPr lang="en-US" dirty="0" smtClean="0"/>
              <a:t>Yard/Garden</a:t>
            </a:r>
            <a:endParaRPr lang="en-US" dirty="0"/>
          </a:p>
        </p:txBody>
      </p:sp>
      <p:sp>
        <p:nvSpPr>
          <p:cNvPr id="12" name="TextBox 11"/>
          <p:cNvSpPr txBox="1"/>
          <p:nvPr/>
        </p:nvSpPr>
        <p:spPr>
          <a:xfrm>
            <a:off x="47625" y="3347759"/>
            <a:ext cx="3219451" cy="3139321"/>
          </a:xfrm>
          <a:prstGeom prst="rect">
            <a:avLst/>
          </a:prstGeom>
          <a:noFill/>
        </p:spPr>
        <p:txBody>
          <a:bodyPr wrap="square" rtlCol="0">
            <a:spAutoFit/>
          </a:bodyPr>
          <a:lstStyle/>
          <a:p>
            <a:r>
              <a:rPr lang="en-US" dirty="0"/>
              <a:t> Ag Field</a:t>
            </a:r>
          </a:p>
          <a:p>
            <a:r>
              <a:rPr lang="en-US" dirty="0"/>
              <a:t> Abandoned lot/home site</a:t>
            </a:r>
          </a:p>
          <a:p>
            <a:r>
              <a:rPr lang="en-US" dirty="0"/>
              <a:t> Other</a:t>
            </a:r>
          </a:p>
          <a:p>
            <a:r>
              <a:rPr lang="en-US" dirty="0"/>
              <a:t> Forests: Pine</a:t>
            </a:r>
          </a:p>
          <a:p>
            <a:r>
              <a:rPr lang="en-US" dirty="0"/>
              <a:t> Forests: Hardwood</a:t>
            </a:r>
          </a:p>
          <a:p>
            <a:r>
              <a:rPr lang="en-US" dirty="0"/>
              <a:t> Forests: Mixed</a:t>
            </a:r>
          </a:p>
          <a:p>
            <a:r>
              <a:rPr lang="en-US" dirty="0"/>
              <a:t> Dune</a:t>
            </a:r>
          </a:p>
          <a:p>
            <a:r>
              <a:rPr lang="en-US" dirty="0"/>
              <a:t> Beach</a:t>
            </a:r>
          </a:p>
          <a:p>
            <a:r>
              <a:rPr lang="en-US" dirty="0"/>
              <a:t> Park</a:t>
            </a:r>
          </a:p>
          <a:p>
            <a:r>
              <a:rPr lang="en-US" dirty="0"/>
              <a:t> Rocky outcrops</a:t>
            </a:r>
          </a:p>
          <a:p>
            <a:r>
              <a:rPr lang="en-US" dirty="0"/>
              <a:t> Wetlands: Marsh</a:t>
            </a:r>
          </a:p>
        </p:txBody>
      </p:sp>
    </p:spTree>
    <p:extLst>
      <p:ext uri="{BB962C8B-B14F-4D97-AF65-F5344CB8AC3E}">
        <p14:creationId xmlns:p14="http://schemas.microsoft.com/office/powerpoint/2010/main" val="5988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38387" y="181746"/>
            <a:ext cx="6280484" cy="575967"/>
          </a:xfrm>
        </p:spPr>
        <p:txBody>
          <a:bodyPr>
            <a:normAutofit/>
          </a:bodyPr>
          <a:lstStyle/>
          <a:p>
            <a:r>
              <a:rPr lang="en-US" sz="3200" dirty="0" smtClean="0">
                <a:solidFill>
                  <a:schemeClr val="tx1"/>
                </a:solidFill>
              </a:rPr>
              <a:t>Data Dictionary</a:t>
            </a:r>
            <a:r>
              <a:rPr lang="en-US" sz="3200" dirty="0">
                <a:solidFill>
                  <a:schemeClr val="tx1"/>
                </a:solidFill>
              </a:rPr>
              <a:t> - Adobe </a:t>
            </a:r>
            <a:r>
              <a:rPr lang="en-US" sz="3200" dirty="0" smtClean="0">
                <a:solidFill>
                  <a:schemeClr val="tx1"/>
                </a:solidFill>
              </a:rPr>
              <a:t>Acrobat</a:t>
            </a:r>
            <a:endParaRPr lang="en-US" sz="32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0331" y="349410"/>
            <a:ext cx="5089861" cy="1569660"/>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t>Category - Location Information</a:t>
            </a:r>
          </a:p>
          <a:p>
            <a:pPr marL="285750" indent="-285750">
              <a:buFont typeface="Wingdings" panose="05000000000000000000" pitchFamily="2" charset="2"/>
              <a:buChar char="Ø"/>
            </a:pPr>
            <a:r>
              <a:rPr lang="en-US" sz="1600" dirty="0" smtClean="0"/>
              <a:t>Field - Habitat</a:t>
            </a:r>
          </a:p>
          <a:p>
            <a:pPr marL="285750" indent="-285750">
              <a:buFont typeface="Wingdings" panose="05000000000000000000" pitchFamily="2" charset="2"/>
              <a:buChar char="Ø"/>
            </a:pPr>
            <a:r>
              <a:rPr lang="en-US" sz="1600" dirty="0"/>
              <a:t>Data type - nvarchar(255) </a:t>
            </a:r>
            <a:endParaRPr lang="en-US" sz="1600" dirty="0" smtClean="0"/>
          </a:p>
          <a:p>
            <a:pPr marL="285750" indent="-285750">
              <a:buFont typeface="Wingdings" panose="05000000000000000000" pitchFamily="2" charset="2"/>
              <a:buChar char="Ø"/>
            </a:pPr>
            <a:r>
              <a:rPr lang="en-US" sz="1600" dirty="0"/>
              <a:t>Description - Area where the subject was located </a:t>
            </a:r>
            <a:endParaRPr lang="en-US" sz="1600" dirty="0" smtClean="0"/>
          </a:p>
          <a:p>
            <a:pPr marL="285750" indent="-285750">
              <a:buFont typeface="Wingdings" panose="05000000000000000000" pitchFamily="2" charset="2"/>
              <a:buChar char="Ø"/>
            </a:pPr>
            <a:r>
              <a:rPr lang="en-US" sz="1600" dirty="0" smtClean="0"/>
              <a:t>Example - Forest</a:t>
            </a:r>
          </a:p>
          <a:p>
            <a:pPr marL="285750" indent="-285750">
              <a:buFont typeface="Wingdings" panose="05000000000000000000" pitchFamily="2" charset="2"/>
              <a:buChar char="Ø"/>
            </a:pPr>
            <a:r>
              <a:rPr lang="en-US" sz="1600" dirty="0" smtClean="0"/>
              <a:t>Required? - Recommended</a:t>
            </a:r>
            <a:endParaRPr lang="en-US" sz="1600" dirty="0"/>
          </a:p>
        </p:txBody>
      </p:sp>
      <p:sp>
        <p:nvSpPr>
          <p:cNvPr id="8" name="TextBox 7"/>
          <p:cNvSpPr txBox="1"/>
          <p:nvPr/>
        </p:nvSpPr>
        <p:spPr>
          <a:xfrm>
            <a:off x="-40223" y="100398"/>
            <a:ext cx="1532133" cy="369332"/>
          </a:xfrm>
          <a:prstGeom prst="rect">
            <a:avLst/>
          </a:prstGeom>
          <a:noFill/>
        </p:spPr>
        <p:txBody>
          <a:bodyPr wrap="square" rtlCol="0">
            <a:spAutoFit/>
          </a:bodyPr>
          <a:lstStyle/>
          <a:p>
            <a:r>
              <a:rPr lang="en-US" dirty="0" smtClean="0"/>
              <a:t>Example 1</a:t>
            </a:r>
            <a:endParaRPr lang="en-US" dirty="0"/>
          </a:p>
        </p:txBody>
      </p:sp>
      <p:sp>
        <p:nvSpPr>
          <p:cNvPr id="9" name="TextBox 8"/>
          <p:cNvSpPr txBox="1"/>
          <p:nvPr/>
        </p:nvSpPr>
        <p:spPr>
          <a:xfrm>
            <a:off x="-24064" y="1984017"/>
            <a:ext cx="1528011" cy="369332"/>
          </a:xfrm>
          <a:prstGeom prst="rect">
            <a:avLst/>
          </a:prstGeom>
          <a:noFill/>
        </p:spPr>
        <p:txBody>
          <a:bodyPr wrap="square" rtlCol="0">
            <a:spAutoFit/>
          </a:bodyPr>
          <a:lstStyle/>
          <a:p>
            <a:r>
              <a:rPr lang="en-US" dirty="0" smtClean="0"/>
              <a:t>Example 2</a:t>
            </a:r>
            <a:endParaRPr lang="en-US" dirty="0"/>
          </a:p>
        </p:txBody>
      </p:sp>
      <p:sp>
        <p:nvSpPr>
          <p:cNvPr id="10" name="TextBox 9"/>
          <p:cNvSpPr txBox="1"/>
          <p:nvPr/>
        </p:nvSpPr>
        <p:spPr>
          <a:xfrm>
            <a:off x="-18303" y="2276963"/>
            <a:ext cx="5089861" cy="2062103"/>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t>Category - Reporter Information</a:t>
            </a:r>
          </a:p>
          <a:p>
            <a:pPr marL="285750" indent="-285750">
              <a:buFont typeface="Wingdings" panose="05000000000000000000" pitchFamily="2" charset="2"/>
              <a:buChar char="Ø"/>
            </a:pPr>
            <a:r>
              <a:rPr lang="en-US" sz="1600" dirty="0" smtClean="0"/>
              <a:t>Field - Reporter</a:t>
            </a:r>
          </a:p>
          <a:p>
            <a:pPr marL="285750" indent="-285750">
              <a:buFont typeface="Wingdings" panose="05000000000000000000" pitchFamily="2" charset="2"/>
              <a:buChar char="Ø"/>
            </a:pPr>
            <a:r>
              <a:rPr lang="en-US" sz="1600" dirty="0"/>
              <a:t>Data type - nvarchar(MAX)</a:t>
            </a:r>
            <a:endParaRPr lang="en-US" sz="1600" dirty="0" smtClean="0"/>
          </a:p>
          <a:p>
            <a:pPr marL="285750" indent="-285750">
              <a:buFont typeface="Wingdings" panose="05000000000000000000" pitchFamily="2" charset="2"/>
              <a:buChar char="Ø"/>
            </a:pPr>
            <a:r>
              <a:rPr lang="en-US" sz="1600" dirty="0"/>
              <a:t>Description - Name of the person, agency, </a:t>
            </a:r>
            <a:r>
              <a:rPr lang="en-US" sz="1600" dirty="0" smtClean="0"/>
              <a:t>group,</a:t>
            </a:r>
            <a:br>
              <a:rPr lang="en-US" sz="1600" dirty="0" smtClean="0"/>
            </a:br>
            <a:r>
              <a:rPr lang="en-US" sz="1600" dirty="0" smtClean="0"/>
              <a:t>organization </a:t>
            </a:r>
            <a:r>
              <a:rPr lang="en-US" sz="1600" dirty="0"/>
              <a:t>reporting the data</a:t>
            </a:r>
            <a:endParaRPr lang="en-US" sz="1600" dirty="0" smtClean="0"/>
          </a:p>
          <a:p>
            <a:pPr marL="285750" indent="-285750">
              <a:buFont typeface="Wingdings" panose="05000000000000000000" pitchFamily="2" charset="2"/>
              <a:buChar char="Ø"/>
            </a:pPr>
            <a:r>
              <a:rPr lang="en-US" sz="1600" dirty="0" smtClean="0"/>
              <a:t>Example </a:t>
            </a:r>
            <a:r>
              <a:rPr lang="en-US" sz="1600" dirty="0"/>
              <a:t>- John Smith or Florida Fish and Wildlife Conservation </a:t>
            </a:r>
            <a:r>
              <a:rPr lang="en-US" sz="1600" dirty="0" smtClean="0"/>
              <a:t>Commission</a:t>
            </a:r>
          </a:p>
          <a:p>
            <a:pPr marL="285750" indent="-285750">
              <a:buFont typeface="Wingdings" panose="05000000000000000000" pitchFamily="2" charset="2"/>
              <a:buChar char="Ø"/>
            </a:pPr>
            <a:r>
              <a:rPr lang="en-US" sz="1600" b="1" u="sng" dirty="0" smtClean="0"/>
              <a:t>Required? - Required</a:t>
            </a:r>
            <a:endParaRPr lang="en-US" sz="1600" b="1" u="sng" dirty="0"/>
          </a:p>
        </p:txBody>
      </p:sp>
      <p:sp>
        <p:nvSpPr>
          <p:cNvPr id="13" name="TextBox 12"/>
          <p:cNvSpPr txBox="1"/>
          <p:nvPr/>
        </p:nvSpPr>
        <p:spPr>
          <a:xfrm>
            <a:off x="-52144" y="4346590"/>
            <a:ext cx="1528011" cy="369332"/>
          </a:xfrm>
          <a:prstGeom prst="rect">
            <a:avLst/>
          </a:prstGeom>
          <a:noFill/>
        </p:spPr>
        <p:txBody>
          <a:bodyPr wrap="square" rtlCol="0">
            <a:spAutoFit/>
          </a:bodyPr>
          <a:lstStyle/>
          <a:p>
            <a:r>
              <a:rPr lang="en-US" dirty="0" smtClean="0"/>
              <a:t>Example 3</a:t>
            </a:r>
            <a:endParaRPr lang="en-US" dirty="0"/>
          </a:p>
        </p:txBody>
      </p:sp>
      <p:sp>
        <p:nvSpPr>
          <p:cNvPr id="14" name="TextBox 13"/>
          <p:cNvSpPr txBox="1"/>
          <p:nvPr/>
        </p:nvSpPr>
        <p:spPr>
          <a:xfrm>
            <a:off x="-46379" y="4616619"/>
            <a:ext cx="5089861" cy="1569660"/>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t>Category - Location Information</a:t>
            </a:r>
          </a:p>
          <a:p>
            <a:pPr marL="285750" indent="-285750">
              <a:buFont typeface="Wingdings" panose="05000000000000000000" pitchFamily="2" charset="2"/>
              <a:buChar char="Ø"/>
            </a:pPr>
            <a:r>
              <a:rPr lang="en-US" sz="1600" dirty="0" smtClean="0"/>
              <a:t>Field - Habitat</a:t>
            </a:r>
          </a:p>
          <a:p>
            <a:pPr marL="285750" indent="-285750">
              <a:buFont typeface="Wingdings" panose="05000000000000000000" pitchFamily="2" charset="2"/>
              <a:buChar char="Ø"/>
            </a:pPr>
            <a:r>
              <a:rPr lang="en-US" sz="1600" dirty="0"/>
              <a:t>Data type - nvarchar(255) </a:t>
            </a:r>
            <a:endParaRPr lang="en-US" sz="1600" dirty="0" smtClean="0"/>
          </a:p>
          <a:p>
            <a:pPr marL="285750" indent="-285750">
              <a:buFont typeface="Wingdings" panose="05000000000000000000" pitchFamily="2" charset="2"/>
              <a:buChar char="Ø"/>
            </a:pPr>
            <a:r>
              <a:rPr lang="en-US" sz="1600" dirty="0"/>
              <a:t>Description - Area where the subject was located </a:t>
            </a:r>
            <a:endParaRPr lang="en-US" sz="1600" dirty="0" smtClean="0"/>
          </a:p>
          <a:p>
            <a:pPr marL="285750" indent="-285750">
              <a:buFont typeface="Wingdings" panose="05000000000000000000" pitchFamily="2" charset="2"/>
              <a:buChar char="Ø"/>
            </a:pPr>
            <a:r>
              <a:rPr lang="en-US" sz="1600" dirty="0" smtClean="0"/>
              <a:t>Example - Forest</a:t>
            </a:r>
          </a:p>
          <a:p>
            <a:pPr marL="285750" indent="-285750">
              <a:buFont typeface="Wingdings" panose="05000000000000000000" pitchFamily="2" charset="2"/>
              <a:buChar char="Ø"/>
            </a:pPr>
            <a:r>
              <a:rPr lang="en-US" sz="1600" dirty="0" smtClean="0"/>
              <a:t>Required? - Recommended</a:t>
            </a:r>
            <a:endParaRPr lang="en-US" sz="16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28" t="2386" r="1699" b="1614"/>
          <a:stretch/>
        </p:blipFill>
        <p:spPr>
          <a:xfrm>
            <a:off x="5077319" y="655102"/>
            <a:ext cx="6930190" cy="536227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90" t="2105" r="2076" b="2737"/>
          <a:stretch/>
        </p:blipFill>
        <p:spPr>
          <a:xfrm>
            <a:off x="6037284" y="3986276"/>
            <a:ext cx="3715351" cy="2830346"/>
          </a:xfrm>
          <a:prstGeom prst="rect">
            <a:avLst/>
          </a:prstGeom>
        </p:spPr>
      </p:pic>
      <p:sp>
        <p:nvSpPr>
          <p:cNvPr id="11" name="TextBox 10"/>
          <p:cNvSpPr txBox="1"/>
          <p:nvPr/>
        </p:nvSpPr>
        <p:spPr>
          <a:xfrm>
            <a:off x="6468177" y="6343048"/>
            <a:ext cx="2964581" cy="307777"/>
          </a:xfrm>
          <a:prstGeom prst="rect">
            <a:avLst/>
          </a:prstGeom>
          <a:noFill/>
        </p:spPr>
        <p:txBody>
          <a:bodyPr wrap="square" rtlCol="0">
            <a:spAutoFit/>
          </a:bodyPr>
          <a:lstStyle/>
          <a:p>
            <a:r>
              <a:rPr lang="en-US" sz="1400" dirty="0" smtClean="0"/>
              <a:t>Data dictionary, page 2</a:t>
            </a:r>
            <a:endParaRPr lang="en-US" sz="1400" dirty="0"/>
          </a:p>
        </p:txBody>
      </p:sp>
    </p:spTree>
    <p:extLst>
      <p:ext uri="{BB962C8B-B14F-4D97-AF65-F5344CB8AC3E}">
        <p14:creationId xmlns:p14="http://schemas.microsoft.com/office/powerpoint/2010/main" val="1852164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65111" t="8595" r="15417" b="19802"/>
          <a:stretch/>
        </p:blipFill>
        <p:spPr>
          <a:xfrm>
            <a:off x="6248401" y="1333209"/>
            <a:ext cx="4953000" cy="512266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64978" t="8480" r="14891"/>
          <a:stretch/>
        </p:blipFill>
        <p:spPr>
          <a:xfrm>
            <a:off x="1036809" y="1244918"/>
            <a:ext cx="4276411" cy="546779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01749" y="43418"/>
            <a:ext cx="10499652" cy="1096949"/>
          </a:xfrm>
        </p:spPr>
        <p:txBody>
          <a:bodyPr>
            <a:normAutofit fontScale="90000"/>
          </a:bodyPr>
          <a:lstStyle/>
          <a:p>
            <a:pPr algn="ctr"/>
            <a:r>
              <a:rPr lang="en-US" sz="3200" dirty="0" smtClean="0">
                <a:solidFill>
                  <a:schemeClr val="tx1"/>
                </a:solidFill>
              </a:rPr>
              <a:t>The resources we have been learning about in this Power Point are also available on the Tools and Training page</a:t>
            </a:r>
            <a:endParaRPr lang="en-US" sz="3200" dirty="0">
              <a:solidFill>
                <a:schemeClr val="tx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7" name="Up Arrow 6"/>
          <p:cNvSpPr/>
          <p:nvPr/>
        </p:nvSpPr>
        <p:spPr>
          <a:xfrm rot="3059168">
            <a:off x="1902482" y="1543596"/>
            <a:ext cx="398898" cy="1975117"/>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Up Arrow 8"/>
          <p:cNvSpPr/>
          <p:nvPr/>
        </p:nvSpPr>
        <p:spPr>
          <a:xfrm rot="13979658">
            <a:off x="11013707" y="3713113"/>
            <a:ext cx="375386" cy="1958946"/>
          </a:xfrm>
          <a:prstGeom prst="upArrow">
            <a:avLst/>
          </a:prstGeom>
          <a:solidFill>
            <a:schemeClr val="accent2"/>
          </a:solidFill>
          <a:ln>
            <a:solidFill>
              <a:schemeClr val="accent2"/>
            </a:solidFill>
          </a:ln>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190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1127848" y="3769262"/>
            <a:ext cx="9006485" cy="830997"/>
          </a:xfrm>
          <a:prstGeom prst="rect">
            <a:avLst/>
          </a:prstGeom>
          <a:noFill/>
        </p:spPr>
        <p:txBody>
          <a:bodyPr wrap="square" rtlCol="0">
            <a:spAutoFit/>
          </a:bodyPr>
          <a:lstStyle/>
          <a:p>
            <a:r>
              <a:rPr lang="en-US" sz="2400" dirty="0" smtClean="0"/>
              <a:t>For questions on uploading bulk data to EDDMapS contact </a:t>
            </a:r>
          </a:p>
          <a:p>
            <a:r>
              <a:rPr lang="en-US" sz="2400" dirty="0" smtClean="0"/>
              <a:t>Rebekah </a:t>
            </a:r>
            <a:r>
              <a:rPr lang="en-US" sz="2400" dirty="0"/>
              <a:t>Wallace at </a:t>
            </a:r>
            <a:r>
              <a:rPr lang="en-US" sz="2400" u="sng" dirty="0" smtClean="0">
                <a:solidFill>
                  <a:srgbClr val="002060"/>
                </a:solidFill>
              </a:rPr>
              <a:t>bekahwal@uga.edu</a:t>
            </a:r>
            <a:r>
              <a:rPr lang="en-US" sz="2400" b="1" dirty="0" smtClean="0"/>
              <a:t> </a:t>
            </a:r>
            <a:endParaRPr lang="en-US" sz="24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127848" y="1544320"/>
            <a:ext cx="9450317" cy="1938992"/>
          </a:xfrm>
          <a:prstGeom prst="rect">
            <a:avLst/>
          </a:prstGeom>
        </p:spPr>
        <p:txBody>
          <a:bodyPr wrap="square">
            <a:spAutoFit/>
          </a:bodyPr>
          <a:lstStyle/>
          <a:p>
            <a:r>
              <a:rPr lang="en-US" sz="2400" dirty="0"/>
              <a:t>Thank you for participating in this EDDMapS training.</a:t>
            </a:r>
          </a:p>
          <a:p>
            <a:endParaRPr lang="en-US" sz="2400" dirty="0"/>
          </a:p>
          <a:p>
            <a:r>
              <a:rPr lang="en-US" sz="2400" dirty="0"/>
              <a:t>This and other trainings are available on the EDDMapS Website</a:t>
            </a:r>
            <a:r>
              <a:rPr lang="en-US" sz="2400" dirty="0" smtClean="0"/>
              <a:t>.</a:t>
            </a:r>
          </a:p>
          <a:p>
            <a:endParaRPr lang="en-US" sz="2400" dirty="0"/>
          </a:p>
          <a:p>
            <a:r>
              <a:rPr lang="en-US" sz="2400" u="sng" dirty="0" smtClean="0">
                <a:solidFill>
                  <a:srgbClr val="002060"/>
                </a:solidFill>
              </a:rPr>
              <a:t>EDDMapS.org</a:t>
            </a:r>
            <a:endParaRPr lang="en-US" sz="2400" u="sng" dirty="0">
              <a:solidFill>
                <a:srgbClr val="002060"/>
              </a:solidFill>
            </a:endParaRPr>
          </a:p>
        </p:txBody>
      </p:sp>
    </p:spTree>
    <p:extLst>
      <p:ext uri="{BB962C8B-B14F-4D97-AF65-F5344CB8AC3E}">
        <p14:creationId xmlns:p14="http://schemas.microsoft.com/office/powerpoint/2010/main" val="286424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srcRect l="64453" t="8245" r="14232"/>
          <a:stretch/>
        </p:blipFill>
        <p:spPr>
          <a:xfrm>
            <a:off x="299502" y="145047"/>
            <a:ext cx="5486400" cy="66421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srcRect l="60111" t="8480" r="10679" b="40058"/>
          <a:stretch/>
        </p:blipFill>
        <p:spPr>
          <a:xfrm>
            <a:off x="5125453" y="2489083"/>
            <a:ext cx="6785810" cy="3362339"/>
          </a:xfrm>
          <a:prstGeom prst="rect">
            <a:avLst/>
          </a:prstGeom>
          <a:ln>
            <a:noFill/>
          </a:ln>
          <a:effectLst>
            <a:outerShdw blurRad="292100" dist="139700" dir="2700000" algn="tl" rotWithShape="0">
              <a:srgbClr val="333333">
                <a:alpha val="65000"/>
              </a:srgbClr>
            </a:outerShdw>
          </a:effectLst>
        </p:spPr>
      </p:pic>
      <p:sp>
        <p:nvSpPr>
          <p:cNvPr id="8" name="Bent Arrow 7"/>
          <p:cNvSpPr/>
          <p:nvPr/>
        </p:nvSpPr>
        <p:spPr>
          <a:xfrm rot="5400000">
            <a:off x="9006018" y="741765"/>
            <a:ext cx="1303870" cy="3337970"/>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TextBox 10"/>
          <p:cNvSpPr txBox="1"/>
          <p:nvPr/>
        </p:nvSpPr>
        <p:spPr>
          <a:xfrm>
            <a:off x="6720775" y="1168269"/>
            <a:ext cx="4255614" cy="619272"/>
          </a:xfrm>
          <a:prstGeom prst="rect">
            <a:avLst/>
          </a:prstGeom>
          <a:noFill/>
        </p:spPr>
        <p:txBody>
          <a:bodyPr wrap="square" rtlCol="0">
            <a:spAutoFit/>
          </a:bodyPr>
          <a:lstStyle/>
          <a:p>
            <a:pPr algn="ctr">
              <a:lnSpc>
                <a:spcPct val="107000"/>
              </a:lnSpc>
              <a:spcAft>
                <a:spcPts val="800"/>
              </a:spcAft>
            </a:pPr>
            <a:r>
              <a:rPr lang="en-US" sz="3200" u="sng" dirty="0" smtClean="0">
                <a:ea typeface="Calibri" panose="020F0502020204030204" pitchFamily="34" charset="0"/>
                <a:cs typeface="Times New Roman" panose="02020603050405020304" pitchFamily="18" charset="0"/>
              </a:rPr>
              <a:t>Login</a:t>
            </a:r>
            <a:r>
              <a:rPr lang="en-US" sz="3200" dirty="0" smtClean="0">
                <a:ea typeface="Calibri" panose="020F0502020204030204" pitchFamily="34" charset="0"/>
                <a:cs typeface="Times New Roman" panose="02020603050405020304" pitchFamily="18" charset="0"/>
              </a:rPr>
              <a:t> to EDDMapS</a:t>
            </a:r>
            <a:endParaRPr lang="en-US" sz="3200" u="sng"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0145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4782" t="8012" r="14692"/>
          <a:stretch/>
        </p:blipFill>
        <p:spPr>
          <a:xfrm>
            <a:off x="433138" y="139981"/>
            <a:ext cx="5233736" cy="65966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8" name="Bent Arrow 7"/>
          <p:cNvSpPr/>
          <p:nvPr/>
        </p:nvSpPr>
        <p:spPr>
          <a:xfrm rot="16200000">
            <a:off x="5194524" y="-1285789"/>
            <a:ext cx="1143002" cy="5432039"/>
          </a:xfrm>
          <a:prstGeom prst="bentArrow">
            <a:avLst>
              <a:gd name="adj1" fmla="val 27895"/>
              <a:gd name="adj2" fmla="val 25000"/>
              <a:gd name="adj3" fmla="val 25000"/>
              <a:gd name="adj4" fmla="val 294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extBox 1"/>
          <p:cNvSpPr txBox="1"/>
          <p:nvPr/>
        </p:nvSpPr>
        <p:spPr>
          <a:xfrm>
            <a:off x="6055449" y="1106908"/>
            <a:ext cx="5046133" cy="575992"/>
          </a:xfrm>
          <a:prstGeom prst="rect">
            <a:avLst/>
          </a:prstGeom>
          <a:noFill/>
        </p:spPr>
        <p:txBody>
          <a:bodyPr wrap="square" rtlCol="0">
            <a:spAutoFit/>
          </a:bodyPr>
          <a:lstStyle/>
          <a:p>
            <a:pPr algn="ctr">
              <a:lnSpc>
                <a:spcPct val="107000"/>
              </a:lnSpc>
              <a:spcAft>
                <a:spcPts val="800"/>
              </a:spcAft>
            </a:pPr>
            <a:r>
              <a:rPr lang="en-US" sz="3200" dirty="0" smtClean="0">
                <a:ea typeface="Calibri" panose="020F0502020204030204" pitchFamily="34" charset="0"/>
                <a:cs typeface="Times New Roman" panose="02020603050405020304" pitchFamily="18" charset="0"/>
              </a:rPr>
              <a:t>Click </a:t>
            </a:r>
            <a:r>
              <a:rPr lang="en-US" sz="3200" dirty="0">
                <a:ea typeface="Calibri" panose="020F0502020204030204" pitchFamily="34" charset="0"/>
                <a:cs typeface="Times New Roman" panose="02020603050405020304" pitchFamily="18" charset="0"/>
              </a:rPr>
              <a:t>on </a:t>
            </a:r>
            <a:r>
              <a:rPr lang="en-US" sz="3200" u="sng" dirty="0">
                <a:ea typeface="Calibri" panose="020F0502020204030204" pitchFamily="34" charset="0"/>
                <a:cs typeface="Times New Roman" panose="02020603050405020304" pitchFamily="18" charset="0"/>
              </a:rPr>
              <a:t>My EDDMapS</a:t>
            </a:r>
          </a:p>
        </p:txBody>
      </p:sp>
    </p:spTree>
    <p:extLst>
      <p:ext uri="{BB962C8B-B14F-4D97-AF65-F5344CB8AC3E}">
        <p14:creationId xmlns:p14="http://schemas.microsoft.com/office/powerpoint/2010/main" val="468572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0119" t="8095"/>
          <a:stretch/>
        </p:blipFill>
        <p:spPr>
          <a:xfrm>
            <a:off x="1113589" y="1172324"/>
            <a:ext cx="10195996" cy="528354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8" name="Down Arrow 7"/>
          <p:cNvSpPr/>
          <p:nvPr/>
        </p:nvSpPr>
        <p:spPr>
          <a:xfrm rot="8740665">
            <a:off x="2016761" y="3199845"/>
            <a:ext cx="504825" cy="168443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1036024" y="3082588"/>
            <a:ext cx="706027" cy="250513"/>
          </a:xfrm>
          <a:prstGeom prst="rect">
            <a:avLst/>
          </a:prstGeom>
          <a:noFill/>
          <a:ln w="25400">
            <a:solidFill>
              <a:schemeClr val="accent1">
                <a:lumMod val="75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extBox 1"/>
          <p:cNvSpPr txBox="1"/>
          <p:nvPr/>
        </p:nvSpPr>
        <p:spPr>
          <a:xfrm>
            <a:off x="163629" y="95106"/>
            <a:ext cx="12028371" cy="1077218"/>
          </a:xfrm>
          <a:prstGeom prst="rect">
            <a:avLst/>
          </a:prstGeom>
          <a:noFill/>
        </p:spPr>
        <p:txBody>
          <a:bodyPr wrap="square" rtlCol="0">
            <a:spAutoFit/>
          </a:bodyPr>
          <a:lstStyle/>
          <a:p>
            <a:pPr algn="ctr"/>
            <a:r>
              <a:rPr lang="en-US" sz="3200" dirty="0"/>
              <a:t>To upload new </a:t>
            </a:r>
            <a:r>
              <a:rPr lang="en-US" sz="3200" dirty="0" smtClean="0"/>
              <a:t>bulk data </a:t>
            </a:r>
            <a:r>
              <a:rPr lang="en-US" sz="3200" dirty="0" smtClean="0"/>
              <a:t>or</a:t>
            </a:r>
            <a:endParaRPr lang="en-US" sz="3200" dirty="0"/>
          </a:p>
          <a:p>
            <a:pPr algn="ctr"/>
            <a:r>
              <a:rPr lang="en-US" sz="3200" dirty="0" smtClean="0"/>
              <a:t>view your previous bulk data uploads</a:t>
            </a:r>
            <a:endParaRPr lang="en-US" sz="3200" dirty="0"/>
          </a:p>
        </p:txBody>
      </p:sp>
      <p:sp>
        <p:nvSpPr>
          <p:cNvPr id="7" name="Text Box 50184"/>
          <p:cNvSpPr txBox="1"/>
          <p:nvPr/>
        </p:nvSpPr>
        <p:spPr>
          <a:xfrm>
            <a:off x="1535265" y="4014937"/>
            <a:ext cx="1980324" cy="865020"/>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200" dirty="0" smtClean="0">
                <a:solidFill>
                  <a:schemeClr val="tx1"/>
                </a:solidFill>
                <a:effectLst/>
                <a:ea typeface="Calibri" panose="020F0502020204030204" pitchFamily="34" charset="0"/>
                <a:cs typeface="Times New Roman" panose="02020603050405020304" pitchFamily="18" charset="0"/>
              </a:rPr>
              <a:t>Click </a:t>
            </a:r>
            <a:r>
              <a:rPr lang="en-US" sz="2200" dirty="0">
                <a:solidFill>
                  <a:schemeClr val="tx1"/>
                </a:solidFill>
                <a:effectLst/>
                <a:ea typeface="Calibri" panose="020F0502020204030204" pitchFamily="34" charset="0"/>
                <a:cs typeface="Times New Roman" panose="02020603050405020304" pitchFamily="18" charset="0"/>
              </a:rPr>
              <a:t>on </a:t>
            </a:r>
            <a:r>
              <a:rPr lang="en-US" sz="2200" dirty="0" smtClean="0">
                <a:solidFill>
                  <a:schemeClr val="tx1"/>
                </a:solidFill>
                <a:effectLst/>
                <a:ea typeface="Calibri" panose="020F0502020204030204" pitchFamily="34" charset="0"/>
                <a:cs typeface="Times New Roman" panose="02020603050405020304" pitchFamily="18" charset="0"/>
              </a:rPr>
              <a:t/>
            </a:r>
            <a:br>
              <a:rPr lang="en-US" sz="2200" dirty="0" smtClean="0">
                <a:solidFill>
                  <a:schemeClr val="tx1"/>
                </a:solidFill>
                <a:effectLst/>
                <a:ea typeface="Calibri" panose="020F0502020204030204" pitchFamily="34" charset="0"/>
                <a:cs typeface="Times New Roman" panose="02020603050405020304" pitchFamily="18" charset="0"/>
              </a:rPr>
            </a:br>
            <a:r>
              <a:rPr lang="en-US" sz="2200" u="sng" dirty="0" smtClean="0">
                <a:solidFill>
                  <a:schemeClr val="tx1"/>
                </a:solidFill>
                <a:effectLst/>
                <a:ea typeface="Calibri" panose="020F0502020204030204" pitchFamily="34" charset="0"/>
                <a:cs typeface="Times New Roman" panose="02020603050405020304" pitchFamily="18" charset="0"/>
              </a:rPr>
              <a:t>My </a:t>
            </a:r>
            <a:r>
              <a:rPr lang="en-US" sz="2200" u="sng" dirty="0" smtClean="0">
                <a:solidFill>
                  <a:schemeClr val="tx1"/>
                </a:solidFill>
                <a:effectLst/>
                <a:ea typeface="Calibri" panose="020F0502020204030204" pitchFamily="34" charset="0"/>
                <a:cs typeface="Times New Roman" panose="02020603050405020304" pitchFamily="18" charset="0"/>
              </a:rPr>
              <a:t>Uploads</a:t>
            </a:r>
            <a:endParaRPr lang="en-US" sz="1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1641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0044" t="8714"/>
          <a:stretch/>
        </p:blipFill>
        <p:spPr>
          <a:xfrm>
            <a:off x="1684420" y="1562101"/>
            <a:ext cx="9124751" cy="468955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8" name="Bent Arrow 7"/>
          <p:cNvSpPr/>
          <p:nvPr/>
        </p:nvSpPr>
        <p:spPr>
          <a:xfrm flipH="1">
            <a:off x="4285719" y="1909813"/>
            <a:ext cx="962025" cy="1804987"/>
          </a:xfrm>
          <a:prstGeom prst="bentArrow">
            <a:avLst>
              <a:gd name="adj1" fmla="val 25000"/>
              <a:gd name="adj2" fmla="val 22297"/>
              <a:gd name="adj3" fmla="val 25000"/>
              <a:gd name="adj4" fmla="val 4375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3236790" y="2052989"/>
            <a:ext cx="901171" cy="190499"/>
          </a:xfrm>
          <a:prstGeom prst="rect">
            <a:avLst/>
          </a:prstGeom>
          <a:noFill/>
          <a:ln w="25400">
            <a:solidFill>
              <a:schemeClr val="accent1">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extBox 1"/>
          <p:cNvSpPr txBox="1"/>
          <p:nvPr/>
        </p:nvSpPr>
        <p:spPr>
          <a:xfrm>
            <a:off x="1280160" y="318635"/>
            <a:ext cx="9991023" cy="1077218"/>
          </a:xfrm>
          <a:prstGeom prst="rect">
            <a:avLst/>
          </a:prstGeom>
          <a:noFill/>
        </p:spPr>
        <p:txBody>
          <a:bodyPr wrap="square" rtlCol="0">
            <a:spAutoFit/>
          </a:bodyPr>
          <a:lstStyle/>
          <a:p>
            <a:pPr algn="ctr"/>
            <a:r>
              <a:rPr lang="en-US" sz="3200" dirty="0" smtClean="0"/>
              <a:t>First, how to upload data files </a:t>
            </a:r>
            <a:br>
              <a:rPr lang="en-US" sz="3200" dirty="0" smtClean="0"/>
            </a:br>
            <a:r>
              <a:rPr lang="en-US" sz="3200" dirty="0" smtClean="0"/>
              <a:t>that contain multiple records </a:t>
            </a:r>
            <a:endParaRPr lang="en-US" sz="3200" dirty="0"/>
          </a:p>
        </p:txBody>
      </p:sp>
      <p:sp>
        <p:nvSpPr>
          <p:cNvPr id="7" name="Text Box 50185"/>
          <p:cNvSpPr txBox="1"/>
          <p:nvPr/>
        </p:nvSpPr>
        <p:spPr>
          <a:xfrm>
            <a:off x="4566443" y="2623386"/>
            <a:ext cx="2200117" cy="1486601"/>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2400" dirty="0" smtClean="0">
                <a:solidFill>
                  <a:schemeClr val="tx1"/>
                </a:solidFill>
                <a:effectLst/>
                <a:ea typeface="Calibri" panose="020F0502020204030204" pitchFamily="34" charset="0"/>
                <a:cs typeface="Times New Roman" panose="02020603050405020304" pitchFamily="18" charset="0"/>
              </a:rPr>
              <a:t>Click </a:t>
            </a:r>
            <a:r>
              <a:rPr lang="en-US" sz="2400" dirty="0">
                <a:solidFill>
                  <a:schemeClr val="tx1"/>
                </a:solidFill>
                <a:effectLst/>
                <a:ea typeface="Calibri" panose="020F0502020204030204" pitchFamily="34" charset="0"/>
                <a:cs typeface="Times New Roman" panose="02020603050405020304" pitchFamily="18" charset="0"/>
              </a:rPr>
              <a:t>on </a:t>
            </a:r>
            <a:endParaRPr lang="en-US" sz="2400" dirty="0" smtClean="0">
              <a:solidFill>
                <a:schemeClr val="tx1"/>
              </a:solidFill>
              <a:effectLst/>
              <a:ea typeface="Calibri" panose="020F0502020204030204" pitchFamily="34" charset="0"/>
              <a:cs typeface="Times New Roman" panose="02020603050405020304" pitchFamily="18" charset="0"/>
            </a:endParaRPr>
          </a:p>
          <a:p>
            <a:pPr marL="0" marR="0" algn="ctr">
              <a:spcBef>
                <a:spcPts val="0"/>
              </a:spcBef>
              <a:spcAft>
                <a:spcPts val="800"/>
              </a:spcAft>
            </a:pPr>
            <a:r>
              <a:rPr lang="en-US" sz="2400" u="sng" dirty="0" smtClean="0">
                <a:solidFill>
                  <a:schemeClr val="tx1"/>
                </a:solidFill>
                <a:effectLst/>
                <a:ea typeface="Calibri" panose="020F0502020204030204" pitchFamily="34" charset="0"/>
                <a:cs typeface="Times New Roman" panose="02020603050405020304" pitchFamily="18" charset="0"/>
              </a:rPr>
              <a:t>Upload Data</a:t>
            </a:r>
            <a:r>
              <a:rPr lang="en-US" sz="2400" dirty="0" smtClean="0">
                <a:solidFill>
                  <a:schemeClr val="tx1"/>
                </a:solidFill>
                <a:effectLst/>
                <a:ea typeface="Calibri" panose="020F0502020204030204" pitchFamily="34" charset="0"/>
                <a:cs typeface="Times New Roman" panose="02020603050405020304" pitchFamily="18" charset="0"/>
              </a:rPr>
              <a:t> </a:t>
            </a:r>
          </a:p>
          <a:p>
            <a:pPr marL="0" marR="0" algn="ctr">
              <a:spcBef>
                <a:spcPts val="0"/>
              </a:spcBef>
              <a:spcAft>
                <a:spcPts val="800"/>
              </a:spcAft>
            </a:pPr>
            <a:r>
              <a:rPr lang="en-US" sz="2400" dirty="0" smtClean="0">
                <a:solidFill>
                  <a:schemeClr val="tx1"/>
                </a:solidFill>
                <a:effectLst/>
                <a:ea typeface="Calibri" panose="020F0502020204030204" pitchFamily="34" charset="0"/>
                <a:cs typeface="Times New Roman" panose="02020603050405020304" pitchFamily="18" charset="0"/>
              </a:rPr>
              <a:t>to begin </a:t>
            </a:r>
            <a:endParaRPr lang="en-US" sz="1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250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49940" t="8095"/>
          <a:stretch/>
        </p:blipFill>
        <p:spPr>
          <a:xfrm>
            <a:off x="3462548" y="3094576"/>
            <a:ext cx="7074317" cy="36528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49978" t="8012" b="26023"/>
          <a:stretch/>
        </p:blipFill>
        <p:spPr>
          <a:xfrm>
            <a:off x="106277" y="136628"/>
            <a:ext cx="8223933" cy="30501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8" name="Down Arrow 7"/>
          <p:cNvSpPr/>
          <p:nvPr/>
        </p:nvSpPr>
        <p:spPr>
          <a:xfrm rot="5400000">
            <a:off x="4055490" y="262543"/>
            <a:ext cx="447040" cy="114475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Bent Arrow 10"/>
          <p:cNvSpPr/>
          <p:nvPr/>
        </p:nvSpPr>
        <p:spPr>
          <a:xfrm rot="16200000" flipH="1">
            <a:off x="2545361" y="991865"/>
            <a:ext cx="609600" cy="2326617"/>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extBox 1"/>
          <p:cNvSpPr txBox="1"/>
          <p:nvPr/>
        </p:nvSpPr>
        <p:spPr>
          <a:xfrm>
            <a:off x="8878226" y="296310"/>
            <a:ext cx="1981585" cy="1077218"/>
          </a:xfrm>
          <a:prstGeom prst="rect">
            <a:avLst/>
          </a:prstGeom>
          <a:noFill/>
        </p:spPr>
        <p:txBody>
          <a:bodyPr wrap="square" rtlCol="0">
            <a:spAutoFit/>
          </a:bodyPr>
          <a:lstStyle/>
          <a:p>
            <a:pPr algn="ctr"/>
            <a:r>
              <a:rPr lang="en-US" sz="3200" dirty="0" smtClean="0"/>
              <a:t>Adding the Files</a:t>
            </a:r>
            <a:endParaRPr lang="en-US" sz="3200" dirty="0"/>
          </a:p>
        </p:txBody>
      </p:sp>
      <p:sp>
        <p:nvSpPr>
          <p:cNvPr id="7" name="Text Box 15"/>
          <p:cNvSpPr txBox="1"/>
          <p:nvPr/>
        </p:nvSpPr>
        <p:spPr>
          <a:xfrm>
            <a:off x="4570911" y="608118"/>
            <a:ext cx="3080396" cy="426485"/>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000" dirty="0" smtClean="0">
                <a:solidFill>
                  <a:schemeClr val="tx1"/>
                </a:solidFill>
                <a:effectLst/>
                <a:ea typeface="Calibri" panose="020F0502020204030204" pitchFamily="34" charset="0"/>
                <a:cs typeface="Times New Roman" panose="02020603050405020304" pitchFamily="18" charset="0"/>
              </a:rPr>
              <a:t>Batch name is optional</a:t>
            </a:r>
            <a:endParaRPr lang="en-US" sz="1100" dirty="0">
              <a:solidFill>
                <a:schemeClr val="tx1"/>
              </a:solidFill>
              <a:effectLst/>
              <a:ea typeface="Calibri" panose="020F0502020204030204" pitchFamily="34" charset="0"/>
              <a:cs typeface="Times New Roman" panose="02020603050405020304" pitchFamily="18" charset="0"/>
            </a:endParaRPr>
          </a:p>
        </p:txBody>
      </p:sp>
      <p:sp>
        <p:nvSpPr>
          <p:cNvPr id="17" name="Bent Arrow 16"/>
          <p:cNvSpPr/>
          <p:nvPr/>
        </p:nvSpPr>
        <p:spPr>
          <a:xfrm flipH="1">
            <a:off x="10490099" y="4383597"/>
            <a:ext cx="940095" cy="1232876"/>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Text Box 15"/>
          <p:cNvSpPr txBox="1"/>
          <p:nvPr/>
        </p:nvSpPr>
        <p:spPr>
          <a:xfrm>
            <a:off x="10083447" y="5081638"/>
            <a:ext cx="1646677" cy="1069670"/>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2000" dirty="0" smtClean="0">
                <a:solidFill>
                  <a:schemeClr val="tx1"/>
                </a:solidFill>
                <a:effectLst/>
                <a:ea typeface="Calibri" panose="020F0502020204030204" pitchFamily="34" charset="0"/>
                <a:cs typeface="Times New Roman" panose="02020603050405020304" pitchFamily="18" charset="0"/>
              </a:rPr>
              <a:t>Files show in queue here</a:t>
            </a:r>
            <a:endParaRPr lang="en-US" sz="1100" dirty="0">
              <a:solidFill>
                <a:schemeClr val="tx1"/>
              </a:solidFill>
              <a:effectLst/>
              <a:ea typeface="Calibri" panose="020F0502020204030204" pitchFamily="34" charset="0"/>
              <a:cs typeface="Times New Roman" panose="02020603050405020304" pitchFamily="18" charset="0"/>
            </a:endParaRPr>
          </a:p>
        </p:txBody>
      </p:sp>
      <p:sp>
        <p:nvSpPr>
          <p:cNvPr id="18" name="Rectangle 17"/>
          <p:cNvSpPr/>
          <p:nvPr/>
        </p:nvSpPr>
        <p:spPr>
          <a:xfrm>
            <a:off x="4530829" y="5316721"/>
            <a:ext cx="707972" cy="225569"/>
          </a:xfrm>
          <a:prstGeom prst="rect">
            <a:avLst/>
          </a:prstGeom>
          <a:noFill/>
          <a:ln w="25400">
            <a:solidFill>
              <a:schemeClr val="accent1">
                <a:lumMod val="75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 name="Picture 2"/>
          <p:cNvPicPr>
            <a:picLocks noChangeAspect="1"/>
          </p:cNvPicPr>
          <p:nvPr/>
        </p:nvPicPr>
        <p:blipFill rotWithShape="1">
          <a:blip r:embed="rId6"/>
          <a:srcRect l="58268" t="8714" r="8245" b="8948"/>
          <a:stretch/>
        </p:blipFill>
        <p:spPr>
          <a:xfrm>
            <a:off x="130058" y="3655739"/>
            <a:ext cx="2602590" cy="1799826"/>
          </a:xfrm>
          <a:prstGeom prst="rect">
            <a:avLst/>
          </a:prstGeom>
          <a:ln>
            <a:noFill/>
          </a:ln>
          <a:effectLst>
            <a:outerShdw blurRad="292100" dist="139700" dir="2700000" algn="tl" rotWithShape="0">
              <a:srgbClr val="333333">
                <a:alpha val="65000"/>
              </a:srgbClr>
            </a:outerShdw>
          </a:effectLst>
        </p:spPr>
      </p:pic>
      <p:sp>
        <p:nvSpPr>
          <p:cNvPr id="14" name="Down Arrow 13"/>
          <p:cNvSpPr/>
          <p:nvPr/>
        </p:nvSpPr>
        <p:spPr>
          <a:xfrm rot="14476344">
            <a:off x="3421572" y="4991153"/>
            <a:ext cx="447040" cy="1895809"/>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Text Box 19"/>
          <p:cNvSpPr txBox="1"/>
          <p:nvPr/>
        </p:nvSpPr>
        <p:spPr>
          <a:xfrm>
            <a:off x="1838264" y="5778851"/>
            <a:ext cx="2732647" cy="901501"/>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800"/>
              </a:spcAft>
            </a:pPr>
            <a:r>
              <a:rPr lang="en-US" sz="1800" dirty="0" smtClean="0">
                <a:solidFill>
                  <a:schemeClr val="tx1"/>
                </a:solidFill>
                <a:effectLst/>
                <a:ea typeface="Calibri" panose="020F0502020204030204" pitchFamily="34" charset="0"/>
                <a:cs typeface="Times New Roman" panose="02020603050405020304" pitchFamily="18" charset="0"/>
              </a:rPr>
              <a:t>Remember!  - When </a:t>
            </a:r>
            <a:br>
              <a:rPr lang="en-US" sz="1800" dirty="0" smtClean="0">
                <a:solidFill>
                  <a:schemeClr val="tx1"/>
                </a:solidFill>
                <a:effectLst/>
                <a:ea typeface="Calibri" panose="020F0502020204030204" pitchFamily="34" charset="0"/>
                <a:cs typeface="Times New Roman" panose="02020603050405020304" pitchFamily="18" charset="0"/>
              </a:rPr>
            </a:br>
            <a:r>
              <a:rPr lang="en-US" sz="1800" dirty="0" smtClean="0">
                <a:solidFill>
                  <a:schemeClr val="tx1"/>
                </a:solidFill>
                <a:effectLst/>
                <a:ea typeface="Calibri" panose="020F0502020204030204" pitchFamily="34" charset="0"/>
                <a:cs typeface="Times New Roman" panose="02020603050405020304" pitchFamily="18" charset="0"/>
              </a:rPr>
              <a:t>finished</a:t>
            </a:r>
            <a:r>
              <a:rPr lang="en-US" sz="1800" dirty="0">
                <a:solidFill>
                  <a:schemeClr val="tx1"/>
                </a:solidFill>
                <a:effectLst/>
                <a:ea typeface="Calibri" panose="020F0502020204030204" pitchFamily="34" charset="0"/>
                <a:cs typeface="Times New Roman" panose="02020603050405020304" pitchFamily="18" charset="0"/>
              </a:rPr>
              <a:t>, click </a:t>
            </a:r>
            <a:r>
              <a:rPr lang="en-US" sz="1800" u="sng" dirty="0" smtClean="0">
                <a:solidFill>
                  <a:schemeClr val="tx1"/>
                </a:solidFill>
                <a:effectLst/>
                <a:ea typeface="Calibri" panose="020F0502020204030204" pitchFamily="34" charset="0"/>
                <a:cs typeface="Times New Roman" panose="02020603050405020304" pitchFamily="18" charset="0"/>
              </a:rPr>
              <a:t>Upload</a:t>
            </a:r>
            <a:br>
              <a:rPr lang="en-US" sz="1800" u="sng" dirty="0" smtClean="0">
                <a:solidFill>
                  <a:schemeClr val="tx1"/>
                </a:solidFill>
                <a:effectLst/>
                <a:ea typeface="Calibri" panose="020F0502020204030204" pitchFamily="34" charset="0"/>
                <a:cs typeface="Times New Roman" panose="02020603050405020304" pitchFamily="18" charset="0"/>
              </a:rPr>
            </a:br>
            <a:r>
              <a:rPr lang="en-US" dirty="0" smtClean="0">
                <a:solidFill>
                  <a:schemeClr val="tx1"/>
                </a:solidFill>
                <a:ea typeface="Calibri" panose="020F0502020204030204" pitchFamily="34" charset="0"/>
                <a:cs typeface="Times New Roman" panose="02020603050405020304" pitchFamily="18" charset="0"/>
              </a:rPr>
              <a:t>And you are done</a:t>
            </a:r>
            <a:endParaRPr lang="en-US" sz="1100" dirty="0">
              <a:solidFill>
                <a:schemeClr val="tx1"/>
              </a:solidFill>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solidFill>
                  <a:schemeClr val="tx1"/>
                </a:solidFill>
                <a:effectLst/>
                <a:ea typeface="Calibri" panose="020F0502020204030204" pitchFamily="34" charset="0"/>
                <a:cs typeface="Times New Roman" panose="02020603050405020304" pitchFamily="18" charset="0"/>
              </a:rPr>
              <a:t> </a:t>
            </a:r>
            <a:endParaRPr lang="en-US" sz="1100" dirty="0">
              <a:solidFill>
                <a:schemeClr val="tx1"/>
              </a:solidFill>
              <a:effectLst/>
              <a:ea typeface="Calibri" panose="020F0502020204030204" pitchFamily="34" charset="0"/>
              <a:cs typeface="Times New Roman" panose="02020603050405020304" pitchFamily="18" charset="0"/>
            </a:endParaRPr>
          </a:p>
        </p:txBody>
      </p:sp>
      <p:sp>
        <p:nvSpPr>
          <p:cNvPr id="19" name="Down Arrow 18"/>
          <p:cNvSpPr/>
          <p:nvPr/>
        </p:nvSpPr>
        <p:spPr>
          <a:xfrm rot="1477990">
            <a:off x="2791504" y="2042802"/>
            <a:ext cx="447040" cy="1895809"/>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Text Box 16"/>
          <p:cNvSpPr txBox="1"/>
          <p:nvPr/>
        </p:nvSpPr>
        <p:spPr>
          <a:xfrm>
            <a:off x="2626321" y="1783328"/>
            <a:ext cx="5597563" cy="645743"/>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800" dirty="0" smtClean="0">
                <a:solidFill>
                  <a:schemeClr val="tx1"/>
                </a:solidFill>
                <a:effectLst/>
                <a:ea typeface="Calibri" panose="020F0502020204030204" pitchFamily="34" charset="0"/>
                <a:cs typeface="Times New Roman" panose="02020603050405020304" pitchFamily="18" charset="0"/>
              </a:rPr>
              <a:t>First - Click </a:t>
            </a:r>
            <a:r>
              <a:rPr lang="en-US" sz="1800" u="sng" dirty="0">
                <a:solidFill>
                  <a:schemeClr val="tx1"/>
                </a:solidFill>
                <a:effectLst/>
                <a:ea typeface="Calibri" panose="020F0502020204030204" pitchFamily="34" charset="0"/>
                <a:cs typeface="Times New Roman" panose="02020603050405020304" pitchFamily="18" charset="0"/>
              </a:rPr>
              <a:t>Add Files </a:t>
            </a:r>
            <a:r>
              <a:rPr lang="en-US" sz="1800" dirty="0">
                <a:solidFill>
                  <a:schemeClr val="tx1"/>
                </a:solidFill>
                <a:effectLst/>
                <a:ea typeface="Calibri" panose="020F0502020204030204" pitchFamily="34" charset="0"/>
                <a:cs typeface="Times New Roman" panose="02020603050405020304" pitchFamily="18" charset="0"/>
              </a:rPr>
              <a:t>to browse to data files, images, metadata, etc. to load </a:t>
            </a:r>
            <a:r>
              <a:rPr lang="en-US" sz="1800" dirty="0" smtClean="0">
                <a:solidFill>
                  <a:schemeClr val="tx1"/>
                </a:solidFill>
                <a:effectLst/>
                <a:ea typeface="Calibri" panose="020F0502020204030204" pitchFamily="34" charset="0"/>
                <a:cs typeface="Times New Roman" panose="02020603050405020304" pitchFamily="18" charset="0"/>
              </a:rPr>
              <a:t>to </a:t>
            </a:r>
            <a:r>
              <a:rPr lang="en-US" sz="1800" dirty="0">
                <a:solidFill>
                  <a:schemeClr val="tx1"/>
                </a:solidFill>
                <a:effectLst/>
                <a:ea typeface="Calibri" panose="020F0502020204030204" pitchFamily="34" charset="0"/>
                <a:cs typeface="Times New Roman" panose="02020603050405020304" pitchFamily="18" charset="0"/>
              </a:rPr>
              <a:t>the </a:t>
            </a:r>
            <a:r>
              <a:rPr lang="en-US" sz="1800" dirty="0" smtClean="0">
                <a:solidFill>
                  <a:schemeClr val="tx1"/>
                </a:solidFill>
                <a:effectLst/>
                <a:ea typeface="Calibri" panose="020F0502020204030204" pitchFamily="34" charset="0"/>
                <a:cs typeface="Times New Roman" panose="02020603050405020304" pitchFamily="18" charset="0"/>
              </a:rPr>
              <a:t>Upload Queue</a:t>
            </a:r>
            <a:endParaRPr lang="en-US" sz="1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951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293595" y="156300"/>
            <a:ext cx="7631329" cy="584775"/>
          </a:xfrm>
          <a:prstGeom prst="rect">
            <a:avLst/>
          </a:prstGeom>
          <a:noFill/>
        </p:spPr>
        <p:txBody>
          <a:bodyPr wrap="square" rtlCol="0">
            <a:spAutoFit/>
          </a:bodyPr>
          <a:lstStyle/>
          <a:p>
            <a:pPr algn="ctr"/>
            <a:r>
              <a:rPr lang="en-US" sz="3200" dirty="0">
                <a:ea typeface="Calibri" panose="020F0502020204030204" pitchFamily="34" charset="0"/>
                <a:cs typeface="Times New Roman" panose="02020603050405020304" pitchFamily="18" charset="0"/>
              </a:rPr>
              <a:t>EDDMapS Bulk Upload </a:t>
            </a:r>
            <a:r>
              <a:rPr lang="en-US" sz="3200" dirty="0" smtClean="0">
                <a:ea typeface="Calibri" panose="020F0502020204030204" pitchFamily="34" charset="0"/>
                <a:cs typeface="Times New Roman" panose="02020603050405020304" pitchFamily="18" charset="0"/>
              </a:rPr>
              <a:t>Confirmation</a:t>
            </a:r>
            <a:endParaRPr lang="en-US" sz="3200" u="sng" dirty="0"/>
          </a:p>
        </p:txBody>
      </p:sp>
      <p:pic>
        <p:nvPicPr>
          <p:cNvPr id="3" name="Picture 2"/>
          <p:cNvPicPr>
            <a:picLocks noChangeAspect="1"/>
          </p:cNvPicPr>
          <p:nvPr/>
        </p:nvPicPr>
        <p:blipFill rotWithShape="1">
          <a:blip r:embed="rId4"/>
          <a:srcRect l="17798" t="12857" r="50238" b="9048"/>
          <a:stretch/>
        </p:blipFill>
        <p:spPr>
          <a:xfrm>
            <a:off x="4267618" y="1044342"/>
            <a:ext cx="7474653" cy="513621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04260" y="1627290"/>
            <a:ext cx="3754832"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You will receive an email confirming that someone at Bugwood was notified of your data upload</a:t>
            </a:r>
          </a:p>
          <a:p>
            <a:pPr marL="285750" indent="-285750">
              <a:buFont typeface="Wingdings" panose="05000000000000000000" pitchFamily="2" charset="2"/>
              <a:buChar char="Ø"/>
            </a:pPr>
            <a:r>
              <a:rPr lang="en-US" dirty="0" smtClean="0"/>
              <a:t>Someone will review the bulk data records you just uploaded and let you know if additional data is needed </a:t>
            </a:r>
          </a:p>
          <a:p>
            <a:pPr marL="285750" indent="-285750">
              <a:buFont typeface="Wingdings" panose="05000000000000000000" pitchFamily="2" charset="2"/>
              <a:buChar char="Ø"/>
            </a:pPr>
            <a:r>
              <a:rPr lang="en-US" dirty="0" smtClean="0"/>
              <a:t>You have contact information for the EDDMapS Database Coordinator in case you have questions about the bulk uploading process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457023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50044" t="8714"/>
          <a:stretch/>
        </p:blipFill>
        <p:spPr>
          <a:xfrm>
            <a:off x="1655545" y="1884099"/>
            <a:ext cx="8710863" cy="447684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8" name="Bent Arrow 7"/>
          <p:cNvSpPr/>
          <p:nvPr/>
        </p:nvSpPr>
        <p:spPr>
          <a:xfrm rot="10800000" flipV="1">
            <a:off x="4104390" y="2334809"/>
            <a:ext cx="1600200" cy="809625"/>
          </a:xfrm>
          <a:prstGeom prst="ben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3153306" y="2472236"/>
            <a:ext cx="897363" cy="139686"/>
          </a:xfrm>
          <a:prstGeom prst="rect">
            <a:avLst/>
          </a:prstGeom>
          <a:noFill/>
          <a:ln w="25400">
            <a:solidFill>
              <a:schemeClr val="accent1">
                <a:lumMod val="75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 name="TextBox 1"/>
          <p:cNvSpPr txBox="1"/>
          <p:nvPr/>
        </p:nvSpPr>
        <p:spPr>
          <a:xfrm>
            <a:off x="1655545" y="245112"/>
            <a:ext cx="8710863" cy="1569660"/>
          </a:xfrm>
          <a:prstGeom prst="rect">
            <a:avLst/>
          </a:prstGeom>
          <a:noFill/>
        </p:spPr>
        <p:txBody>
          <a:bodyPr wrap="square" rtlCol="0">
            <a:spAutoFit/>
          </a:bodyPr>
          <a:lstStyle/>
          <a:p>
            <a:pPr algn="ctr"/>
            <a:r>
              <a:rPr lang="en-US" sz="3200" dirty="0" smtClean="0">
                <a:ea typeface="Calibri" panose="020F0502020204030204" pitchFamily="34" charset="0"/>
                <a:cs typeface="Times New Roman" panose="02020603050405020304" pitchFamily="18" charset="0"/>
              </a:rPr>
              <a:t>To see and check the status of the files you uploaded, which contain </a:t>
            </a:r>
            <a:r>
              <a:rPr lang="en-US" sz="3200" dirty="0">
                <a:ea typeface="Calibri" panose="020F0502020204030204" pitchFamily="34" charset="0"/>
                <a:cs typeface="Times New Roman" panose="02020603050405020304" pitchFamily="18" charset="0"/>
              </a:rPr>
              <a:t>bulk data, </a:t>
            </a:r>
            <a:r>
              <a:rPr lang="en-US" sz="3200" dirty="0" smtClean="0">
                <a:ea typeface="Calibri" panose="020F0502020204030204" pitchFamily="34" charset="0"/>
                <a:cs typeface="Times New Roman" panose="02020603050405020304" pitchFamily="18" charset="0"/>
              </a:rPr>
              <a:t>click on </a:t>
            </a:r>
            <a:r>
              <a:rPr lang="en-US" sz="3200" u="sng" dirty="0" smtClean="0">
                <a:ea typeface="Calibri" panose="020F0502020204030204" pitchFamily="34" charset="0"/>
                <a:cs typeface="Times New Roman" panose="02020603050405020304" pitchFamily="18" charset="0"/>
              </a:rPr>
              <a:t>View Uploads</a:t>
            </a:r>
            <a:endParaRPr lang="en-US" sz="3200" u="sng" dirty="0"/>
          </a:p>
        </p:txBody>
      </p:sp>
      <p:sp>
        <p:nvSpPr>
          <p:cNvPr id="7" name="Text Box 23"/>
          <p:cNvSpPr txBox="1"/>
          <p:nvPr/>
        </p:nvSpPr>
        <p:spPr>
          <a:xfrm>
            <a:off x="4407230" y="3134810"/>
            <a:ext cx="2338095" cy="439553"/>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800" dirty="0" smtClean="0">
                <a:solidFill>
                  <a:schemeClr val="tx1"/>
                </a:solidFill>
                <a:effectLst/>
                <a:ea typeface="Calibri" panose="020F0502020204030204" pitchFamily="34" charset="0"/>
                <a:cs typeface="Times New Roman" panose="02020603050405020304" pitchFamily="18" charset="0"/>
              </a:rPr>
              <a:t>Click </a:t>
            </a:r>
            <a:r>
              <a:rPr lang="en-US" sz="1800" u="sng" dirty="0">
                <a:solidFill>
                  <a:schemeClr val="tx1"/>
                </a:solidFill>
                <a:effectLst/>
                <a:ea typeface="Calibri" panose="020F0502020204030204" pitchFamily="34" charset="0"/>
                <a:cs typeface="Times New Roman" panose="02020603050405020304" pitchFamily="18" charset="0"/>
              </a:rPr>
              <a:t>View </a:t>
            </a:r>
            <a:r>
              <a:rPr lang="en-US" sz="1800" u="sng" dirty="0" smtClean="0">
                <a:solidFill>
                  <a:schemeClr val="tx1"/>
                </a:solidFill>
                <a:effectLst/>
                <a:ea typeface="Calibri" panose="020F0502020204030204" pitchFamily="34" charset="0"/>
                <a:cs typeface="Times New Roman" panose="02020603050405020304" pitchFamily="18" charset="0"/>
              </a:rPr>
              <a:t>Uploads</a:t>
            </a:r>
            <a:endParaRPr lang="en-US" sz="11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558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9978" t="8245"/>
          <a:stretch/>
        </p:blipFill>
        <p:spPr>
          <a:xfrm>
            <a:off x="2764336" y="1358740"/>
            <a:ext cx="9083234" cy="498430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698808" y="209853"/>
            <a:ext cx="8025000" cy="1077218"/>
          </a:xfrm>
          <a:prstGeom prst="rect">
            <a:avLst/>
          </a:prstGeom>
          <a:noFill/>
        </p:spPr>
        <p:txBody>
          <a:bodyPr wrap="square" rtlCol="0">
            <a:spAutoFit/>
          </a:bodyPr>
          <a:lstStyle/>
          <a:p>
            <a:r>
              <a:rPr lang="en-US" sz="3200" dirty="0" smtClean="0"/>
              <a:t>You can search your uploads by clicking on the heading of any column</a:t>
            </a:r>
            <a:endParaRPr lang="en-US" sz="3200" dirty="0"/>
          </a:p>
        </p:txBody>
      </p:sp>
      <p:pic>
        <p:nvPicPr>
          <p:cNvPr id="3" name="Picture 2"/>
          <p:cNvPicPr>
            <a:picLocks noChangeAspect="1"/>
          </p:cNvPicPr>
          <p:nvPr/>
        </p:nvPicPr>
        <p:blipFill>
          <a:blip r:embed="rId5"/>
          <a:stretch>
            <a:fillRect/>
          </a:stretch>
        </p:blipFill>
        <p:spPr>
          <a:xfrm rot="10800000">
            <a:off x="1087747" y="748462"/>
            <a:ext cx="1333862" cy="1635187"/>
          </a:xfrm>
          <a:prstGeom prst="rect">
            <a:avLst/>
          </a:prstGeom>
        </p:spPr>
      </p:pic>
      <p:sp>
        <p:nvSpPr>
          <p:cNvPr id="5" name="TextBox 4"/>
          <p:cNvSpPr txBox="1"/>
          <p:nvPr/>
        </p:nvSpPr>
        <p:spPr>
          <a:xfrm>
            <a:off x="223266" y="2566742"/>
            <a:ext cx="2411813"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Upload </a:t>
            </a:r>
            <a:r>
              <a:rPr lang="en-US" sz="2800" dirty="0" smtClean="0"/>
              <a:t>ID</a:t>
            </a:r>
          </a:p>
          <a:p>
            <a:pPr marL="457200" indent="-457200">
              <a:buFont typeface="Wingdings" panose="05000000000000000000" pitchFamily="2" charset="2"/>
              <a:buChar char="Ø"/>
            </a:pPr>
            <a:r>
              <a:rPr lang="en-US" sz="2800" dirty="0" smtClean="0"/>
              <a:t>Title </a:t>
            </a:r>
          </a:p>
          <a:p>
            <a:pPr marL="457200" indent="-457200">
              <a:buFont typeface="Wingdings" panose="05000000000000000000" pitchFamily="2" charset="2"/>
              <a:buChar char="Ø"/>
            </a:pPr>
            <a:r>
              <a:rPr lang="en-US" sz="2800" dirty="0" smtClean="0"/>
              <a:t>Date</a:t>
            </a:r>
          </a:p>
          <a:p>
            <a:pPr marL="457200" indent="-457200">
              <a:buFont typeface="Wingdings" panose="05000000000000000000" pitchFamily="2" charset="2"/>
              <a:buChar char="Ø"/>
            </a:pPr>
            <a:r>
              <a:rPr lang="en-US" sz="2800" dirty="0" smtClean="0"/>
              <a:t>Status</a:t>
            </a:r>
            <a:endParaRPr lang="en-US" sz="2800" dirty="0"/>
          </a:p>
        </p:txBody>
      </p:sp>
      <p:sp>
        <p:nvSpPr>
          <p:cNvPr id="12" name="Down Arrow 11"/>
          <p:cNvSpPr/>
          <p:nvPr/>
        </p:nvSpPr>
        <p:spPr>
          <a:xfrm rot="3053843">
            <a:off x="9205110" y="993231"/>
            <a:ext cx="447040" cy="1419579"/>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3" name="Picture 12"/>
          <p:cNvPicPr>
            <a:picLocks noChangeAspect="1"/>
          </p:cNvPicPr>
          <p:nvPr/>
        </p:nvPicPr>
        <p:blipFill rotWithShape="1">
          <a:blip r:embed="rId6"/>
          <a:srcRect l="58690" t="18551" r="595" b="70952"/>
          <a:stretch/>
        </p:blipFill>
        <p:spPr>
          <a:xfrm>
            <a:off x="4387755" y="2362175"/>
            <a:ext cx="7315200" cy="530457"/>
          </a:xfrm>
          <a:prstGeom prst="rect">
            <a:avLst/>
          </a:prstGeom>
        </p:spPr>
      </p:pic>
      <p:sp>
        <p:nvSpPr>
          <p:cNvPr id="11" name="Down Arrow 10"/>
          <p:cNvSpPr/>
          <p:nvPr/>
        </p:nvSpPr>
        <p:spPr>
          <a:xfrm rot="3018092">
            <a:off x="6845072" y="1262768"/>
            <a:ext cx="447040" cy="114475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Text Box 28"/>
          <p:cNvSpPr txBox="1"/>
          <p:nvPr/>
        </p:nvSpPr>
        <p:spPr>
          <a:xfrm>
            <a:off x="6924930" y="3320714"/>
            <a:ext cx="4860758" cy="2415943"/>
          </a:xfrm>
          <a:prstGeom prst="rect">
            <a:avLst/>
          </a:prstGeom>
          <a:solidFill>
            <a:schemeClr val="accent2"/>
          </a:solidFill>
          <a:ln w="190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0" algn="ctr">
              <a:lnSpc>
                <a:spcPct val="107000"/>
              </a:lnSpc>
              <a:spcBef>
                <a:spcPts val="0"/>
              </a:spcBef>
              <a:spcAft>
                <a:spcPts val="800"/>
              </a:spcAft>
            </a:pPr>
            <a:r>
              <a:rPr lang="en-US" sz="1800" u="sng" dirty="0" smtClean="0">
                <a:solidFill>
                  <a:schemeClr val="tx1"/>
                </a:solidFill>
                <a:effectLst/>
                <a:ea typeface="Calibri" panose="020F0502020204030204" pitchFamily="34" charset="0"/>
                <a:cs typeface="Times New Roman" panose="02020603050405020304" pitchFamily="18" charset="0"/>
              </a:rPr>
              <a:t>Status</a:t>
            </a:r>
            <a:r>
              <a:rPr lang="en-US" sz="1800" dirty="0" smtClean="0">
                <a:solidFill>
                  <a:schemeClr val="tx1"/>
                </a:solidFill>
                <a:effectLst/>
                <a:ea typeface="Calibri" panose="020F0502020204030204" pitchFamily="34" charset="0"/>
                <a:cs typeface="Times New Roman" panose="02020603050405020304" pitchFamily="18" charset="0"/>
              </a:rPr>
              <a:t> tells you </a:t>
            </a:r>
            <a:endParaRPr lang="en-US" sz="1800" u="sng" dirty="0" smtClean="0">
              <a:solidFill>
                <a:schemeClr val="tx1"/>
              </a:solidFill>
              <a:effectLst/>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Ø"/>
            </a:pPr>
            <a:r>
              <a:rPr lang="en-US" sz="1800" u="sng" dirty="0" smtClean="0">
                <a:solidFill>
                  <a:schemeClr val="tx1"/>
                </a:solidFill>
                <a:effectLst/>
                <a:ea typeface="Calibri" panose="020F0502020204030204" pitchFamily="34" charset="0"/>
                <a:cs typeface="Times New Roman" panose="02020603050405020304" pitchFamily="18" charset="0"/>
              </a:rPr>
              <a:t>New</a:t>
            </a:r>
          </a:p>
          <a:p>
            <a:pPr marL="285750" marR="0" indent="-285750">
              <a:lnSpc>
                <a:spcPct val="107000"/>
              </a:lnSpc>
              <a:spcBef>
                <a:spcPts val="0"/>
              </a:spcBef>
              <a:spcAft>
                <a:spcPts val="800"/>
              </a:spcAft>
              <a:buFont typeface="Wingdings" panose="05000000000000000000" pitchFamily="2" charset="2"/>
              <a:buChar char="Ø"/>
            </a:pPr>
            <a:r>
              <a:rPr lang="en-US" sz="1800" u="sng" dirty="0" smtClean="0">
                <a:solidFill>
                  <a:schemeClr val="tx1"/>
                </a:solidFill>
                <a:effectLst/>
                <a:ea typeface="Calibri" panose="020F0502020204030204" pitchFamily="34" charset="0"/>
                <a:cs typeface="Times New Roman" panose="02020603050405020304" pitchFamily="18" charset="0"/>
              </a:rPr>
              <a:t>Processing</a:t>
            </a:r>
          </a:p>
          <a:p>
            <a:pPr marL="285750" marR="0" indent="-285750">
              <a:lnSpc>
                <a:spcPct val="107000"/>
              </a:lnSpc>
              <a:spcBef>
                <a:spcPts val="0"/>
              </a:spcBef>
              <a:spcAft>
                <a:spcPts val="800"/>
              </a:spcAft>
              <a:buFont typeface="Wingdings" panose="05000000000000000000" pitchFamily="2" charset="2"/>
              <a:buChar char="Ø"/>
            </a:pPr>
            <a:r>
              <a:rPr lang="en-US" sz="1800" u="sng" dirty="0" smtClean="0">
                <a:solidFill>
                  <a:schemeClr val="tx1"/>
                </a:solidFill>
                <a:effectLst/>
                <a:ea typeface="Calibri" panose="020F0502020204030204" pitchFamily="34" charset="0"/>
                <a:cs typeface="Times New Roman" panose="02020603050405020304" pitchFamily="18" charset="0"/>
              </a:rPr>
              <a:t>Needing </a:t>
            </a:r>
            <a:r>
              <a:rPr lang="en-US" sz="1800" u="sng" dirty="0">
                <a:solidFill>
                  <a:schemeClr val="tx1"/>
                </a:solidFill>
                <a:effectLst/>
                <a:ea typeface="Calibri" panose="020F0502020204030204" pitchFamily="34" charset="0"/>
                <a:cs typeface="Times New Roman" panose="02020603050405020304" pitchFamily="18" charset="0"/>
              </a:rPr>
              <a:t>Information</a:t>
            </a:r>
            <a:r>
              <a:rPr lang="en-US" sz="1800" dirty="0">
                <a:solidFill>
                  <a:schemeClr val="tx1"/>
                </a:solidFill>
                <a:effectLst/>
                <a:ea typeface="Calibri" panose="020F0502020204030204" pitchFamily="34" charset="0"/>
                <a:cs typeface="Times New Roman" panose="02020603050405020304" pitchFamily="18" charset="0"/>
              </a:rPr>
              <a:t> (Check your email</a:t>
            </a:r>
            <a:r>
              <a:rPr lang="en-US" sz="1800" dirty="0" smtClean="0">
                <a:solidFill>
                  <a:schemeClr val="tx1"/>
                </a:solidFill>
                <a:effectLst/>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800"/>
              </a:spcAft>
              <a:buFont typeface="Wingdings" panose="05000000000000000000" pitchFamily="2" charset="2"/>
              <a:buChar char="Ø"/>
            </a:pPr>
            <a:r>
              <a:rPr lang="en-US" sz="1800" u="sng" dirty="0" smtClean="0">
                <a:solidFill>
                  <a:schemeClr val="tx1"/>
                </a:solidFill>
                <a:effectLst/>
                <a:ea typeface="Calibri" panose="020F0502020204030204" pitchFamily="34" charset="0"/>
                <a:cs typeface="Times New Roman" panose="02020603050405020304" pitchFamily="18" charset="0"/>
              </a:rPr>
              <a:t>Uploaded</a:t>
            </a:r>
          </a:p>
          <a:p>
            <a:pPr marL="285750" marR="0" indent="-285750">
              <a:lnSpc>
                <a:spcPct val="107000"/>
              </a:lnSpc>
              <a:spcBef>
                <a:spcPts val="0"/>
              </a:spcBef>
              <a:spcAft>
                <a:spcPts val="800"/>
              </a:spcAft>
              <a:buFont typeface="Wingdings" panose="05000000000000000000" pitchFamily="2" charset="2"/>
              <a:buChar char="Ø"/>
            </a:pPr>
            <a:r>
              <a:rPr lang="en-US" sz="1800" u="sng" dirty="0" smtClean="0">
                <a:solidFill>
                  <a:schemeClr val="tx1"/>
                </a:solidFill>
                <a:effectLst/>
                <a:ea typeface="Calibri" panose="020F0502020204030204" pitchFamily="34" charset="0"/>
                <a:cs typeface="Times New Roman" panose="02020603050405020304" pitchFamily="18" charset="0"/>
              </a:rPr>
              <a:t>Removed</a:t>
            </a:r>
            <a:endParaRPr lang="en-US" sz="1100" dirty="0">
              <a:solidFill>
                <a:schemeClr val="tx1"/>
              </a:solidFill>
              <a:effectLst/>
              <a:ea typeface="Calibri" panose="020F0502020204030204" pitchFamily="34" charset="0"/>
              <a:cs typeface="Times New Roman" panose="02020603050405020304" pitchFamily="18" charset="0"/>
            </a:endParaRPr>
          </a:p>
        </p:txBody>
      </p:sp>
      <p:sp>
        <p:nvSpPr>
          <p:cNvPr id="9" name="Down Arrow 8"/>
          <p:cNvSpPr/>
          <p:nvPr/>
        </p:nvSpPr>
        <p:spPr>
          <a:xfrm rot="3372316">
            <a:off x="5411822" y="1307155"/>
            <a:ext cx="447040" cy="114475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Down Arrow 13"/>
          <p:cNvSpPr/>
          <p:nvPr/>
        </p:nvSpPr>
        <p:spPr>
          <a:xfrm rot="13490398">
            <a:off x="7975272" y="2452044"/>
            <a:ext cx="309415" cy="14250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Bent Arrow 7"/>
          <p:cNvSpPr/>
          <p:nvPr/>
        </p:nvSpPr>
        <p:spPr>
          <a:xfrm rot="15981986" flipV="1">
            <a:off x="9874489" y="2630979"/>
            <a:ext cx="1337662" cy="592090"/>
          </a:xfrm>
          <a:prstGeom prst="bentArrow">
            <a:avLst>
              <a:gd name="adj1" fmla="val 25000"/>
              <a:gd name="adj2" fmla="val 33428"/>
              <a:gd name="adj3" fmla="val 25000"/>
              <a:gd name="adj4" fmla="val 4708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2769984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6231</TotalTime>
  <Words>1475</Words>
  <Application>Microsoft Office PowerPoint</Application>
  <PresentationFormat>Widescreen</PresentationFormat>
  <Paragraphs>156</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Aharoni</vt:lpstr>
      <vt:lpstr>Arial</vt:lpstr>
      <vt:lpstr>Calibri</vt:lpstr>
      <vt:lpstr>Century Schoolbook</vt:lpstr>
      <vt:lpstr>Copperplate Gothic Bold</vt:lpstr>
      <vt:lpstr>Copperplate Gothic Light</vt:lpstr>
      <vt:lpstr>Times New Roman</vt:lpstr>
      <vt:lpstr>Wingdings</vt:lpstr>
      <vt:lpstr>Wingdings 2</vt:lpstr>
      <vt:lpst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Resources for uploading bulk data</vt:lpstr>
      <vt:lpstr>PowerPoint Presentation</vt:lpstr>
      <vt:lpstr>Bulk Data Entry Template - Microsoft Excel</vt:lpstr>
      <vt:lpstr>Bulk Data Entry Collection Instructions</vt:lpstr>
      <vt:lpstr>Data Dictionary - Adobe Acrobat</vt:lpstr>
      <vt:lpstr>The resources we have been learning about in this Power Point are also available on the Tools and Training page</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Karan Rawlins</dc:creator>
  <cp:lastModifiedBy>Karan Rawlins</cp:lastModifiedBy>
  <cp:revision>96</cp:revision>
  <dcterms:created xsi:type="dcterms:W3CDTF">2016-03-02T21:46:11Z</dcterms:created>
  <dcterms:modified xsi:type="dcterms:W3CDTF">2017-06-27T15:05:54Z</dcterms:modified>
</cp:coreProperties>
</file>