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15"/>
  </p:notesMasterIdLst>
  <p:sldIdLst>
    <p:sldId id="256" r:id="rId2"/>
    <p:sldId id="257" r:id="rId3"/>
    <p:sldId id="272" r:id="rId4"/>
    <p:sldId id="271" r:id="rId5"/>
    <p:sldId id="270" r:id="rId6"/>
    <p:sldId id="269" r:id="rId7"/>
    <p:sldId id="268" r:id="rId8"/>
    <p:sldId id="267" r:id="rId9"/>
    <p:sldId id="266" r:id="rId10"/>
    <p:sldId id="273" r:id="rId11"/>
    <p:sldId id="276" r:id="rId12"/>
    <p:sldId id="275"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86" autoAdjust="0"/>
  </p:normalViewPr>
  <p:slideViewPr>
    <p:cSldViewPr snapToGrid="0">
      <p:cViewPr varScale="1">
        <p:scale>
          <a:sx n="100" d="100"/>
          <a:sy n="100" d="100"/>
        </p:scale>
        <p:origin x="8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E0B30-E96F-4E32-AB91-C1530EB63AFC}" type="datetimeFigureOut">
              <a:rPr lang="en-US" smtClean="0"/>
              <a:t>6/30/2017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FCD14-8DCB-47FE-A958-EC785D166A26}" type="slidenum">
              <a:rPr lang="en-US" smtClean="0"/>
              <a:t>‹#›</a:t>
            </a:fld>
            <a:endParaRPr lang="en-US"/>
          </a:p>
        </p:txBody>
      </p:sp>
    </p:spTree>
    <p:extLst>
      <p:ext uri="{BB962C8B-B14F-4D97-AF65-F5344CB8AC3E}">
        <p14:creationId xmlns:p14="http://schemas.microsoft.com/office/powerpoint/2010/main" val="272651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EDDMapS Training for Reporting Negative data, both online and in the smartphone apps.</a:t>
            </a:r>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1</a:t>
            </a:fld>
            <a:endParaRPr lang="en-US"/>
          </a:p>
        </p:txBody>
      </p:sp>
    </p:spTree>
    <p:extLst>
      <p:ext uri="{BB962C8B-B14F-4D97-AF65-F5344CB8AC3E}">
        <p14:creationId xmlns:p14="http://schemas.microsoft.com/office/powerpoint/2010/main" val="191628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 on Negative Survey in the main menu to bring up the negative survey reporting form. Click </a:t>
            </a:r>
            <a:r>
              <a:rPr lang="en-US" u="sng" dirty="0" smtClean="0"/>
              <a:t>Edit</a:t>
            </a:r>
            <a:r>
              <a:rPr lang="en-US" dirty="0" smtClean="0"/>
              <a:t> next to </a:t>
            </a:r>
            <a:r>
              <a:rPr lang="en-US" u="sng" dirty="0" smtClean="0"/>
              <a:t>List of species</a:t>
            </a:r>
            <a:r>
              <a:rPr lang="en-US" u="none" dirty="0" smtClean="0"/>
              <a:t> </a:t>
            </a:r>
            <a:r>
              <a:rPr lang="en-US" dirty="0" smtClean="0"/>
              <a:t>to add the species surveyed in this area. Then Click </a:t>
            </a:r>
            <a:r>
              <a:rPr lang="en-US" u="sng" dirty="0" smtClean="0"/>
              <a:t>Edit</a:t>
            </a:r>
            <a:r>
              <a:rPr lang="en-US" dirty="0" smtClean="0"/>
              <a:t> next to </a:t>
            </a:r>
            <a:r>
              <a:rPr lang="en-US" u="sng" dirty="0" smtClean="0"/>
              <a:t>Area Surveyed</a:t>
            </a:r>
            <a:r>
              <a:rPr lang="en-US" u="none" dirty="0" smtClean="0"/>
              <a:t> </a:t>
            </a:r>
            <a:r>
              <a:rPr lang="en-US" dirty="0" smtClean="0"/>
              <a:t>to map the area you are reporting on for this survey (there will be more information on mapping on the next slide). You</a:t>
            </a:r>
            <a:r>
              <a:rPr lang="en-US" baseline="0" dirty="0" smtClean="0"/>
              <a:t> can also document the time you spend for each survey and a text box to any notes that may be useful in locating or managing the surveyed area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10</a:t>
            </a:fld>
            <a:endParaRPr lang="en-US"/>
          </a:p>
        </p:txBody>
      </p:sp>
    </p:spTree>
    <p:extLst>
      <p:ext uri="{BB962C8B-B14F-4D97-AF65-F5344CB8AC3E}">
        <p14:creationId xmlns:p14="http://schemas.microsoft.com/office/powerpoint/2010/main" val="59258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Details for Mapping on the Negative Surveys reporting form. After you click on Edit, you will see a Western hemisphere map with your location highlighted. This is Google maps, which you are probably already familiar with, and works the same way as it does on your computer. Zoom in to your location and choose how you want to report. Choices are Point, Freeform polygon and , polygon drawn from Vertices. For a point, drop the marker on the correct location and click on Done. For a freeform polygon, simply draw the perimeter of the infestation on your device’s touch screen, then click on done. For a polygon from vertices, drop markers at the corners of the infestation and the device will draw the polygon for you, then click on done.</a:t>
            </a:r>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11</a:t>
            </a:fld>
            <a:endParaRPr lang="en-US"/>
          </a:p>
        </p:txBody>
      </p:sp>
    </p:spTree>
    <p:extLst>
      <p:ext uri="{BB962C8B-B14F-4D97-AF65-F5344CB8AC3E}">
        <p14:creationId xmlns:p14="http://schemas.microsoft.com/office/powerpoint/2010/main" val="389791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Upload Queue. All reports are Saved to your device automatically. You can wait to Upload all your reports after connecting to </a:t>
            </a:r>
            <a:r>
              <a:rPr lang="en-US" sz="1200" dirty="0" err="1" smtClean="0"/>
              <a:t>WiFi</a:t>
            </a:r>
            <a:r>
              <a:rPr lang="en-US" sz="1200" dirty="0" smtClean="0"/>
              <a:t>. Saves your data and your device’s battery.</a:t>
            </a:r>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12</a:t>
            </a:fld>
            <a:endParaRPr lang="en-US"/>
          </a:p>
        </p:txBody>
      </p:sp>
    </p:spTree>
    <p:extLst>
      <p:ext uri="{BB962C8B-B14F-4D97-AF65-F5344CB8AC3E}">
        <p14:creationId xmlns:p14="http://schemas.microsoft.com/office/powerpoint/2010/main" val="388586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Thank you for participating in this EDDMapS training. This and other trainings are available at EDDMapS.org at</a:t>
            </a:r>
            <a:r>
              <a:rPr lang="en-US" sz="1200" baseline="0" dirty="0" smtClean="0"/>
              <a:t> the Tools &amp; Training tab. </a:t>
            </a:r>
            <a:r>
              <a:rPr lang="en-US" sz="1200" dirty="0" smtClean="0"/>
              <a:t>For Questions Contact Rebekah Wallace at bekahwal@uga.edu Or Karan Rawlins at krawlins@uga.edu.</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13</a:t>
            </a:fld>
            <a:endParaRPr lang="en-US"/>
          </a:p>
        </p:txBody>
      </p:sp>
    </p:spTree>
    <p:extLst>
      <p:ext uri="{BB962C8B-B14F-4D97-AF65-F5344CB8AC3E}">
        <p14:creationId xmlns:p14="http://schemas.microsoft.com/office/powerpoint/2010/main" val="313099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t>
            </a:r>
            <a:r>
              <a:rPr lang="en-US" u="sng" dirty="0" smtClean="0"/>
              <a:t>Login</a:t>
            </a:r>
            <a:r>
              <a:rPr lang="en-US" u="none" dirty="0" smtClean="0"/>
              <a:t>, click on Report sightings</a:t>
            </a:r>
            <a:r>
              <a:rPr lang="en-US" dirty="0" smtClean="0"/>
              <a:t>, then Choose the </a:t>
            </a:r>
            <a:r>
              <a:rPr lang="en-US" u="sng" dirty="0" smtClean="0"/>
              <a:t>State/Area</a:t>
            </a:r>
            <a:r>
              <a:rPr lang="en-US" dirty="0" smtClean="0"/>
              <a:t> where you are conducting the survey.</a:t>
            </a:r>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2</a:t>
            </a:fld>
            <a:endParaRPr lang="en-US"/>
          </a:p>
        </p:txBody>
      </p:sp>
    </p:spTree>
    <p:extLst>
      <p:ext uri="{BB962C8B-B14F-4D97-AF65-F5344CB8AC3E}">
        <p14:creationId xmlns:p14="http://schemas.microsoft.com/office/powerpoint/2010/main" val="159383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report Negative data Choose the </a:t>
            </a:r>
            <a:r>
              <a:rPr lang="en-US" u="sng" dirty="0" smtClean="0"/>
              <a:t>Status</a:t>
            </a:r>
            <a:r>
              <a:rPr lang="en-US" dirty="0" smtClean="0"/>
              <a:t> – </a:t>
            </a:r>
            <a:r>
              <a:rPr lang="en-US" u="sng" dirty="0" smtClean="0"/>
              <a:t>Negative</a:t>
            </a:r>
            <a:r>
              <a:rPr lang="en-US" u="none" dirty="0" smtClean="0"/>
              <a:t>. </a:t>
            </a:r>
            <a:r>
              <a:rPr lang="en-US" u="sng" dirty="0" smtClean="0"/>
              <a:t>Positive</a:t>
            </a:r>
            <a:r>
              <a:rPr lang="en-US" u="none" dirty="0" smtClean="0"/>
              <a:t> is the default.</a:t>
            </a:r>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3</a:t>
            </a:fld>
            <a:endParaRPr lang="en-US"/>
          </a:p>
        </p:txBody>
      </p:sp>
    </p:spTree>
    <p:extLst>
      <p:ext uri="{BB962C8B-B14F-4D97-AF65-F5344CB8AC3E}">
        <p14:creationId xmlns:p14="http://schemas.microsoft.com/office/powerpoint/2010/main" val="10221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first part of the forms is asking for information</a:t>
            </a:r>
            <a:r>
              <a:rPr lang="en-US" baseline="0" dirty="0" smtClean="0"/>
              <a:t> on the invasive species </a:t>
            </a:r>
            <a:r>
              <a:rPr lang="en-US" dirty="0" smtClean="0"/>
              <a:t>you are surveying for. To choose the species name, begin typing the name of the pest, using either</a:t>
            </a:r>
            <a:r>
              <a:rPr lang="en-US" baseline="0" dirty="0" smtClean="0"/>
              <a:t> </a:t>
            </a:r>
            <a:r>
              <a:rPr lang="en-US" dirty="0" smtClean="0"/>
              <a:t>the scientific or common name. A drop down box will appear, and you can click on the species you want to report. </a:t>
            </a:r>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4</a:t>
            </a:fld>
            <a:endParaRPr lang="en-US"/>
          </a:p>
        </p:txBody>
      </p:sp>
    </p:spTree>
    <p:extLst>
      <p:ext uri="{BB962C8B-B14F-4D97-AF65-F5344CB8AC3E}">
        <p14:creationId xmlns:p14="http://schemas.microsoft.com/office/powerpoint/2010/main" val="140263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information for the Date; Gross Area (this is the area surveyed); and Habitat. The other fields will</a:t>
            </a:r>
            <a:r>
              <a:rPr lang="en-US" baseline="0" dirty="0" smtClean="0"/>
              <a:t> apply when you are reporting Positive data.</a:t>
            </a:r>
            <a:endParaRPr lang="en-US" dirty="0" smtClean="0"/>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5</a:t>
            </a:fld>
            <a:endParaRPr lang="en-US"/>
          </a:p>
        </p:txBody>
      </p:sp>
    </p:spTree>
    <p:extLst>
      <p:ext uri="{BB962C8B-B14F-4D97-AF65-F5344CB8AC3E}">
        <p14:creationId xmlns:p14="http://schemas.microsoft.com/office/powerpoint/2010/main" val="372093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type in the GPS coordinates or use the Google map to zoom in to the infestation. If the state and county field are filled in, the map will zoom you to the center of the county. For Negative surveys, you will usually be surveying a</a:t>
            </a:r>
            <a:r>
              <a:rPr lang="en-US" baseline="0" dirty="0" smtClean="0"/>
              <a:t> site that is either linear or a polygon. </a:t>
            </a:r>
            <a:r>
              <a:rPr lang="en-US" dirty="0" smtClean="0"/>
              <a:t>To record an infestation that follows a linear path, Click on the line icon to drop points along an infestation such as a roadway, fence line, river or shoreline. Click on the polygon icon to drop points and create a site with three or more sides, for example an abandoned field. Every click of the mouse drops a point on the map. You can click on the polygon again to create a second polygon on the map. For the linear and polygon shaped sites, double click the mouse to end the drawing, which will then be completed. If you make a mistake, just hit Clear Map to delete the drawing.</a:t>
            </a:r>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6</a:t>
            </a:fld>
            <a:endParaRPr lang="en-US"/>
          </a:p>
        </p:txBody>
      </p:sp>
    </p:spTree>
    <p:extLst>
      <p:ext uri="{BB962C8B-B14F-4D97-AF65-F5344CB8AC3E}">
        <p14:creationId xmlns:p14="http://schemas.microsoft.com/office/powerpoint/2010/main" val="289120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text box under “Location Description/Nearest Address” to add additional information necessary to help relocate a survey site. Choose Ownership from the dropdown box, in this case, Other/Unknown.</a:t>
            </a:r>
          </a:p>
          <a:p>
            <a:r>
              <a:rPr lang="en-US" dirty="0" smtClean="0"/>
              <a:t>Click on Yes if the record should be private instead of public – No or public is the default setting. If you mark it as private,</a:t>
            </a:r>
            <a:r>
              <a:rPr lang="en-US" baseline="0" dirty="0" smtClean="0"/>
              <a:t> the infestation will show up only at the county level with no GPS coordinates displayed publically. Reporting invasives on privately owned land? Be sure to get the landowners permission.</a:t>
            </a:r>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7</a:t>
            </a:fld>
            <a:endParaRPr lang="en-US"/>
          </a:p>
        </p:txBody>
      </p:sp>
    </p:spTree>
    <p:extLst>
      <p:ext uri="{BB962C8B-B14F-4D97-AF65-F5344CB8AC3E}">
        <p14:creationId xmlns:p14="http://schemas.microsoft.com/office/powerpoint/2010/main" val="224644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may not be needed for a Negative report, but that is available. You can add up to five images for each report. Use the “Caption” to Identify the main feature in the image. If someone other than the reporter took the picture, then add their name in the field, “Photo by”.</a:t>
            </a:r>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8</a:t>
            </a:fld>
            <a:endParaRPr lang="en-US"/>
          </a:p>
        </p:txBody>
      </p:sp>
    </p:spTree>
    <p:extLst>
      <p:ext uri="{BB962C8B-B14F-4D97-AF65-F5344CB8AC3E}">
        <p14:creationId xmlns:p14="http://schemas.microsoft.com/office/powerpoint/2010/main" val="24500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Section of the Webform there is a </a:t>
            </a:r>
            <a:r>
              <a:rPr lang="en-US" u="sng" dirty="0" smtClean="0"/>
              <a:t>Comment</a:t>
            </a:r>
            <a:r>
              <a:rPr lang="en-US" dirty="0" smtClean="0"/>
              <a:t> text box for adding information on the survey site that would be helpful to someone following up later. Click on </a:t>
            </a:r>
            <a:r>
              <a:rPr lang="en-US" u="sng" dirty="0" smtClean="0"/>
              <a:t>Submit Report</a:t>
            </a:r>
            <a:r>
              <a:rPr lang="en-US" dirty="0" smtClean="0"/>
              <a:t> and you are done. Congratulations!</a:t>
            </a:r>
          </a:p>
          <a:p>
            <a:endParaRPr lang="en-US" dirty="0"/>
          </a:p>
        </p:txBody>
      </p:sp>
      <p:sp>
        <p:nvSpPr>
          <p:cNvPr id="4" name="Slide Number Placeholder 3"/>
          <p:cNvSpPr>
            <a:spLocks noGrp="1"/>
          </p:cNvSpPr>
          <p:nvPr>
            <p:ph type="sldNum" sz="quarter" idx="10"/>
          </p:nvPr>
        </p:nvSpPr>
        <p:spPr/>
        <p:txBody>
          <a:bodyPr/>
          <a:lstStyle/>
          <a:p>
            <a:fld id="{EFEFCD14-8DCB-47FE-A958-EC785D166A26}" type="slidenum">
              <a:rPr lang="en-US" smtClean="0"/>
              <a:t>9</a:t>
            </a:fld>
            <a:endParaRPr lang="en-US"/>
          </a:p>
        </p:txBody>
      </p:sp>
    </p:spTree>
    <p:extLst>
      <p:ext uri="{BB962C8B-B14F-4D97-AF65-F5344CB8AC3E}">
        <p14:creationId xmlns:p14="http://schemas.microsoft.com/office/powerpoint/2010/main" val="316534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4FAB855-B396-4C5D-B5FF-F5A7D7D9DBD5}" type="datetimeFigureOut">
              <a:rPr lang="en-US" smtClean="0"/>
              <a:t>6/30/2017</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FC0F31A-4DCF-4B50-8846-F73DD78B446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991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FAB855-B396-4C5D-B5FF-F5A7D7D9DBD5}"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0F31A-4DCF-4B50-8846-F73DD78B4464}" type="slidenum">
              <a:rPr lang="en-US" smtClean="0"/>
              <a:t>‹#›</a:t>
            </a:fld>
            <a:endParaRPr lang="en-US"/>
          </a:p>
        </p:txBody>
      </p:sp>
    </p:spTree>
    <p:extLst>
      <p:ext uri="{BB962C8B-B14F-4D97-AF65-F5344CB8AC3E}">
        <p14:creationId xmlns:p14="http://schemas.microsoft.com/office/powerpoint/2010/main" val="206843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FAB855-B396-4C5D-B5FF-F5A7D7D9DBD5}"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0F31A-4DCF-4B50-8846-F73DD78B4464}" type="slidenum">
              <a:rPr lang="en-US" smtClean="0"/>
              <a:t>‹#›</a:t>
            </a:fld>
            <a:endParaRPr lang="en-US"/>
          </a:p>
        </p:txBody>
      </p:sp>
    </p:spTree>
    <p:extLst>
      <p:ext uri="{BB962C8B-B14F-4D97-AF65-F5344CB8AC3E}">
        <p14:creationId xmlns:p14="http://schemas.microsoft.com/office/powerpoint/2010/main" val="32994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FAB855-B396-4C5D-B5FF-F5A7D7D9DBD5}"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0F31A-4DCF-4B50-8846-F73DD78B4464}" type="slidenum">
              <a:rPr lang="en-US" smtClean="0"/>
              <a:t>‹#›</a:t>
            </a:fld>
            <a:endParaRPr lang="en-US"/>
          </a:p>
        </p:txBody>
      </p:sp>
    </p:spTree>
    <p:extLst>
      <p:ext uri="{BB962C8B-B14F-4D97-AF65-F5344CB8AC3E}">
        <p14:creationId xmlns:p14="http://schemas.microsoft.com/office/powerpoint/2010/main" val="230811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FAB855-B396-4C5D-B5FF-F5A7D7D9DBD5}"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0F31A-4DCF-4B50-8846-F73DD78B446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070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FAB855-B396-4C5D-B5FF-F5A7D7D9DBD5}"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0F31A-4DCF-4B50-8846-F73DD78B4464}" type="slidenum">
              <a:rPr lang="en-US" smtClean="0"/>
              <a:t>‹#›</a:t>
            </a:fld>
            <a:endParaRPr lang="en-US"/>
          </a:p>
        </p:txBody>
      </p:sp>
    </p:spTree>
    <p:extLst>
      <p:ext uri="{BB962C8B-B14F-4D97-AF65-F5344CB8AC3E}">
        <p14:creationId xmlns:p14="http://schemas.microsoft.com/office/powerpoint/2010/main" val="299095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FAB855-B396-4C5D-B5FF-F5A7D7D9DBD5}"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C0F31A-4DCF-4B50-8846-F73DD78B4464}" type="slidenum">
              <a:rPr lang="en-US" smtClean="0"/>
              <a:t>‹#›</a:t>
            </a:fld>
            <a:endParaRPr lang="en-US"/>
          </a:p>
        </p:txBody>
      </p:sp>
    </p:spTree>
    <p:extLst>
      <p:ext uri="{BB962C8B-B14F-4D97-AF65-F5344CB8AC3E}">
        <p14:creationId xmlns:p14="http://schemas.microsoft.com/office/powerpoint/2010/main" val="266645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FAB855-B396-4C5D-B5FF-F5A7D7D9DBD5}" type="datetimeFigureOut">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0F31A-4DCF-4B50-8846-F73DD78B4464}" type="slidenum">
              <a:rPr lang="en-US" smtClean="0"/>
              <a:t>‹#›</a:t>
            </a:fld>
            <a:endParaRPr lang="en-US"/>
          </a:p>
        </p:txBody>
      </p:sp>
    </p:spTree>
    <p:extLst>
      <p:ext uri="{BB962C8B-B14F-4D97-AF65-F5344CB8AC3E}">
        <p14:creationId xmlns:p14="http://schemas.microsoft.com/office/powerpoint/2010/main" val="228614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AB855-B396-4C5D-B5FF-F5A7D7D9DBD5}" type="datetimeFigureOut">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C0F31A-4DCF-4B50-8846-F73DD78B4464}" type="slidenum">
              <a:rPr lang="en-US" smtClean="0"/>
              <a:t>‹#›</a:t>
            </a:fld>
            <a:endParaRPr lang="en-US"/>
          </a:p>
        </p:txBody>
      </p:sp>
    </p:spTree>
    <p:extLst>
      <p:ext uri="{BB962C8B-B14F-4D97-AF65-F5344CB8AC3E}">
        <p14:creationId xmlns:p14="http://schemas.microsoft.com/office/powerpoint/2010/main" val="166424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AB855-B396-4C5D-B5FF-F5A7D7D9DBD5}"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0F31A-4DCF-4B50-8846-F73DD78B4464}" type="slidenum">
              <a:rPr lang="en-US" smtClean="0"/>
              <a:t>‹#›</a:t>
            </a:fld>
            <a:endParaRPr lang="en-US"/>
          </a:p>
        </p:txBody>
      </p:sp>
    </p:spTree>
    <p:extLst>
      <p:ext uri="{BB962C8B-B14F-4D97-AF65-F5344CB8AC3E}">
        <p14:creationId xmlns:p14="http://schemas.microsoft.com/office/powerpoint/2010/main" val="244523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AB855-B396-4C5D-B5FF-F5A7D7D9DBD5}"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0F31A-4DCF-4B50-8846-F73DD78B4464}" type="slidenum">
              <a:rPr lang="en-US" smtClean="0"/>
              <a:t>‹#›</a:t>
            </a:fld>
            <a:endParaRPr lang="en-US"/>
          </a:p>
        </p:txBody>
      </p:sp>
    </p:spTree>
    <p:extLst>
      <p:ext uri="{BB962C8B-B14F-4D97-AF65-F5344CB8AC3E}">
        <p14:creationId xmlns:p14="http://schemas.microsoft.com/office/powerpoint/2010/main" val="148531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4FAB855-B396-4C5D-B5FF-F5A7D7D9DBD5}" type="datetimeFigureOut">
              <a:rPr lang="en-US" smtClean="0"/>
              <a:t>6/30/2017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FC0F31A-4DCF-4B50-8846-F73DD78B4464}" type="slidenum">
              <a:rPr lang="en-US" smtClean="0"/>
              <a:t>‹#›</a:t>
            </a:fld>
            <a:endParaRPr lang="en-US"/>
          </a:p>
        </p:txBody>
      </p:sp>
    </p:spTree>
    <p:extLst>
      <p:ext uri="{BB962C8B-B14F-4D97-AF65-F5344CB8AC3E}">
        <p14:creationId xmlns:p14="http://schemas.microsoft.com/office/powerpoint/2010/main" val="959512222"/>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9805" y="1857442"/>
            <a:ext cx="5240867" cy="1357713"/>
          </a:xfrm>
        </p:spPr>
        <p:txBody>
          <a:bodyPr>
            <a:normAutofit/>
          </a:bodyPr>
          <a:lstStyle/>
          <a:p>
            <a:r>
              <a:rPr lang="en-US" sz="9600" dirty="0" smtClean="0"/>
              <a:t>Training     </a:t>
            </a:r>
            <a:endParaRPr lang="en-US" sz="9600" dirty="0"/>
          </a:p>
        </p:txBody>
      </p:sp>
      <p:sp>
        <p:nvSpPr>
          <p:cNvPr id="3" name="Subtitle 2"/>
          <p:cNvSpPr>
            <a:spLocks noGrp="1"/>
          </p:cNvSpPr>
          <p:nvPr>
            <p:ph type="subTitle" idx="1"/>
          </p:nvPr>
        </p:nvSpPr>
        <p:spPr>
          <a:xfrm>
            <a:off x="1382444" y="3215155"/>
            <a:ext cx="6950795" cy="863600"/>
          </a:xfrm>
        </p:spPr>
        <p:txBody>
          <a:bodyPr>
            <a:normAutofit/>
          </a:bodyPr>
          <a:lstStyle/>
          <a:p>
            <a:r>
              <a:rPr lang="en-US" sz="4400" dirty="0"/>
              <a:t>Reporting Negative Data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444" y="1918030"/>
            <a:ext cx="4469721" cy="11714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7336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484197" y="0"/>
            <a:ext cx="8123275" cy="646331"/>
          </a:xfrm>
          <a:prstGeom prst="rect">
            <a:avLst/>
          </a:prstGeom>
          <a:noFill/>
        </p:spPr>
        <p:txBody>
          <a:bodyPr wrap="square" rtlCol="0">
            <a:spAutoFit/>
          </a:bodyPr>
          <a:lstStyle/>
          <a:p>
            <a:r>
              <a:rPr lang="en-US" sz="3600" dirty="0" smtClean="0"/>
              <a:t>Reporting with the Smartphone App</a:t>
            </a:r>
            <a:endParaRPr lang="en-US" sz="3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67" y="1584034"/>
            <a:ext cx="2547495" cy="452888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7175" y="2608427"/>
            <a:ext cx="2350532" cy="417872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7116" y="2598183"/>
            <a:ext cx="2356293" cy="4188964"/>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2980" y="1393320"/>
            <a:ext cx="2588985" cy="4602638"/>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2666689" y="866911"/>
            <a:ext cx="6613252" cy="1200329"/>
          </a:xfrm>
          <a:prstGeom prst="rect">
            <a:avLst/>
          </a:prstGeom>
        </p:spPr>
        <p:txBody>
          <a:bodyPr wrap="square">
            <a:spAutoFit/>
          </a:bodyPr>
          <a:lstStyle/>
          <a:p>
            <a:pPr marL="800100" lvl="1" indent="-342900">
              <a:buFont typeface="Wingdings" panose="05000000000000000000" pitchFamily="2" charset="2"/>
              <a:buChar char="ü"/>
            </a:pPr>
            <a:r>
              <a:rPr lang="en-US" sz="2400" dirty="0">
                <a:solidFill>
                  <a:prstClr val="white"/>
                </a:solidFill>
              </a:rPr>
              <a:t>Click </a:t>
            </a:r>
            <a:r>
              <a:rPr lang="en-US" sz="2400" u="sng" dirty="0">
                <a:solidFill>
                  <a:prstClr val="white"/>
                </a:solidFill>
              </a:rPr>
              <a:t>Negative Survey</a:t>
            </a:r>
            <a:r>
              <a:rPr lang="en-US" sz="2400" dirty="0">
                <a:solidFill>
                  <a:prstClr val="white"/>
                </a:solidFill>
              </a:rPr>
              <a:t> in main menu</a:t>
            </a:r>
          </a:p>
          <a:p>
            <a:pPr marL="800100" lvl="1" indent="-342900">
              <a:buFont typeface="Wingdings" panose="05000000000000000000" pitchFamily="2" charset="2"/>
              <a:buChar char="ü"/>
            </a:pPr>
            <a:r>
              <a:rPr lang="en-US" sz="2400" dirty="0">
                <a:solidFill>
                  <a:prstClr val="white"/>
                </a:solidFill>
              </a:rPr>
              <a:t>Click </a:t>
            </a:r>
            <a:r>
              <a:rPr lang="en-US" sz="2400" u="sng" dirty="0">
                <a:solidFill>
                  <a:prstClr val="white"/>
                </a:solidFill>
              </a:rPr>
              <a:t>Edit</a:t>
            </a:r>
            <a:r>
              <a:rPr lang="en-US" sz="2400" dirty="0">
                <a:solidFill>
                  <a:prstClr val="white"/>
                </a:solidFill>
              </a:rPr>
              <a:t> to add all species surveyed</a:t>
            </a:r>
          </a:p>
          <a:p>
            <a:pPr marL="800100" lvl="1" indent="-342900">
              <a:buFont typeface="Wingdings" panose="05000000000000000000" pitchFamily="2" charset="2"/>
              <a:buChar char="ü"/>
            </a:pPr>
            <a:r>
              <a:rPr lang="en-US" sz="2400" dirty="0">
                <a:solidFill>
                  <a:prstClr val="white"/>
                </a:solidFill>
              </a:rPr>
              <a:t>Click </a:t>
            </a:r>
            <a:r>
              <a:rPr lang="en-US" sz="2400" u="sng" dirty="0">
                <a:solidFill>
                  <a:prstClr val="white"/>
                </a:solidFill>
              </a:rPr>
              <a:t>Edit</a:t>
            </a:r>
            <a:r>
              <a:rPr lang="en-US" sz="2400" dirty="0">
                <a:solidFill>
                  <a:prstClr val="white"/>
                </a:solidFill>
              </a:rPr>
              <a:t> in </a:t>
            </a:r>
            <a:r>
              <a:rPr lang="en-US" sz="2400" u="sng" dirty="0">
                <a:solidFill>
                  <a:prstClr val="white"/>
                </a:solidFill>
              </a:rPr>
              <a:t>Area Surveyed</a:t>
            </a:r>
            <a:r>
              <a:rPr lang="en-US" sz="2400" dirty="0">
                <a:solidFill>
                  <a:prstClr val="white"/>
                </a:solidFill>
              </a:rPr>
              <a:t> to map it</a:t>
            </a:r>
            <a:endParaRPr lang="en-US" sz="2400" dirty="0">
              <a:solidFill>
                <a:prstClr val="white"/>
              </a:solidFill>
            </a:endParaRPr>
          </a:p>
        </p:txBody>
      </p:sp>
      <p:sp>
        <p:nvSpPr>
          <p:cNvPr id="15" name="Oval 14"/>
          <p:cNvSpPr/>
          <p:nvPr/>
        </p:nvSpPr>
        <p:spPr>
          <a:xfrm>
            <a:off x="226967" y="4316818"/>
            <a:ext cx="1325386" cy="12759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48806" y="3540647"/>
            <a:ext cx="779855" cy="5777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0061733">
            <a:off x="8465672" y="2897480"/>
            <a:ext cx="875044" cy="499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213976" y="3852534"/>
            <a:ext cx="800817" cy="5528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11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19" y="1363258"/>
            <a:ext cx="2173805" cy="386454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2345" y="2835924"/>
            <a:ext cx="2173805" cy="386454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111" y="1899917"/>
            <a:ext cx="2173805" cy="386454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3762" y="2835924"/>
            <a:ext cx="2173805" cy="386454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36904" y="1632765"/>
            <a:ext cx="2173806" cy="386454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72264" y="901593"/>
            <a:ext cx="2175309" cy="461665"/>
          </a:xfrm>
          <a:prstGeom prst="rect">
            <a:avLst/>
          </a:prstGeom>
          <a:noFill/>
        </p:spPr>
        <p:txBody>
          <a:bodyPr wrap="square" rtlCol="0">
            <a:spAutoFit/>
          </a:bodyPr>
          <a:lstStyle/>
          <a:p>
            <a:pPr lvl="1"/>
            <a:r>
              <a:rPr lang="en-US" sz="2400" dirty="0" smtClean="0">
                <a:solidFill>
                  <a:prstClr val="white"/>
                </a:solidFill>
              </a:rPr>
              <a:t>Zoom In</a:t>
            </a:r>
            <a:endParaRPr lang="en-US" sz="2400" dirty="0">
              <a:solidFill>
                <a:prstClr val="white"/>
              </a:solidFill>
            </a:endParaRPr>
          </a:p>
        </p:txBody>
      </p:sp>
      <p:sp>
        <p:nvSpPr>
          <p:cNvPr id="10" name="TextBox 9"/>
          <p:cNvSpPr txBox="1"/>
          <p:nvPr/>
        </p:nvSpPr>
        <p:spPr>
          <a:xfrm>
            <a:off x="1224263" y="133100"/>
            <a:ext cx="9307630" cy="584775"/>
          </a:xfrm>
          <a:prstGeom prst="rect">
            <a:avLst/>
          </a:prstGeom>
          <a:noFill/>
        </p:spPr>
        <p:txBody>
          <a:bodyPr wrap="square" rtlCol="0">
            <a:spAutoFit/>
          </a:bodyPr>
          <a:lstStyle/>
          <a:p>
            <a:r>
              <a:rPr lang="en-US" sz="3200" dirty="0" smtClean="0"/>
              <a:t>Reporting Forms - Negative Surveys - Mapping</a:t>
            </a:r>
            <a:endParaRPr lang="en-US" sz="3200" dirty="0"/>
          </a:p>
        </p:txBody>
      </p:sp>
      <p:sp>
        <p:nvSpPr>
          <p:cNvPr id="11" name="TextBox 10"/>
          <p:cNvSpPr txBox="1"/>
          <p:nvPr/>
        </p:nvSpPr>
        <p:spPr>
          <a:xfrm>
            <a:off x="2808993" y="2374259"/>
            <a:ext cx="1957156" cy="461665"/>
          </a:xfrm>
          <a:prstGeom prst="rect">
            <a:avLst/>
          </a:prstGeom>
          <a:noFill/>
        </p:spPr>
        <p:txBody>
          <a:bodyPr wrap="square" rtlCol="0">
            <a:spAutoFit/>
          </a:bodyPr>
          <a:lstStyle/>
          <a:p>
            <a:pPr lvl="1"/>
            <a:r>
              <a:rPr lang="en-US" sz="2400" dirty="0" smtClean="0">
                <a:solidFill>
                  <a:prstClr val="white"/>
                </a:solidFill>
              </a:rPr>
              <a:t>Point</a:t>
            </a:r>
            <a:endParaRPr lang="en-US" sz="2400" dirty="0">
              <a:solidFill>
                <a:prstClr val="white"/>
              </a:solidFill>
            </a:endParaRPr>
          </a:p>
        </p:txBody>
      </p:sp>
      <p:sp>
        <p:nvSpPr>
          <p:cNvPr id="12" name="TextBox 11"/>
          <p:cNvSpPr txBox="1"/>
          <p:nvPr/>
        </p:nvSpPr>
        <p:spPr>
          <a:xfrm>
            <a:off x="4809890" y="1438252"/>
            <a:ext cx="2175309" cy="461665"/>
          </a:xfrm>
          <a:prstGeom prst="rect">
            <a:avLst/>
          </a:prstGeom>
          <a:noFill/>
        </p:spPr>
        <p:txBody>
          <a:bodyPr wrap="square" rtlCol="0">
            <a:spAutoFit/>
          </a:bodyPr>
          <a:lstStyle/>
          <a:p>
            <a:pPr lvl="1"/>
            <a:r>
              <a:rPr lang="en-US" sz="2400" dirty="0" smtClean="0">
                <a:solidFill>
                  <a:prstClr val="white"/>
                </a:solidFill>
              </a:rPr>
              <a:t>Freeform</a:t>
            </a:r>
          </a:p>
        </p:txBody>
      </p:sp>
      <p:sp>
        <p:nvSpPr>
          <p:cNvPr id="13" name="TextBox 12"/>
          <p:cNvSpPr txBox="1"/>
          <p:nvPr/>
        </p:nvSpPr>
        <p:spPr>
          <a:xfrm>
            <a:off x="7223397" y="2374259"/>
            <a:ext cx="2175309" cy="461665"/>
          </a:xfrm>
          <a:prstGeom prst="rect">
            <a:avLst/>
          </a:prstGeom>
          <a:noFill/>
        </p:spPr>
        <p:txBody>
          <a:bodyPr wrap="square" rtlCol="0">
            <a:spAutoFit/>
          </a:bodyPr>
          <a:lstStyle/>
          <a:p>
            <a:pPr lvl="1"/>
            <a:r>
              <a:rPr lang="en-US" sz="2400" dirty="0" smtClean="0">
                <a:solidFill>
                  <a:prstClr val="white"/>
                </a:solidFill>
              </a:rPr>
              <a:t>Vertices</a:t>
            </a:r>
            <a:endParaRPr lang="en-US" sz="2400" dirty="0">
              <a:solidFill>
                <a:prstClr val="white"/>
              </a:solidFill>
            </a:endParaRPr>
          </a:p>
        </p:txBody>
      </p:sp>
    </p:spTree>
    <p:extLst>
      <p:ext uri="{BB962C8B-B14F-4D97-AF65-F5344CB8AC3E}">
        <p14:creationId xmlns:p14="http://schemas.microsoft.com/office/powerpoint/2010/main" val="3163155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21" y="2221074"/>
            <a:ext cx="2118285" cy="376584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4267" y="3026120"/>
            <a:ext cx="2118285" cy="376584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5482" y="3053629"/>
            <a:ext cx="2118285" cy="376584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8923" y="2451906"/>
            <a:ext cx="2118285" cy="376584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63084" y="1390077"/>
            <a:ext cx="2666358" cy="830997"/>
          </a:xfrm>
          <a:prstGeom prst="rect">
            <a:avLst/>
          </a:prstGeom>
          <a:noFill/>
        </p:spPr>
        <p:txBody>
          <a:bodyPr wrap="square" rtlCol="0">
            <a:spAutoFit/>
          </a:bodyPr>
          <a:lstStyle/>
          <a:p>
            <a:r>
              <a:rPr lang="en-US" sz="2400" dirty="0" smtClean="0"/>
              <a:t>Shows # of reports in Queue</a:t>
            </a:r>
            <a:endParaRPr lang="en-US" sz="2400" dirty="0"/>
          </a:p>
        </p:txBody>
      </p:sp>
      <p:sp>
        <p:nvSpPr>
          <p:cNvPr id="9" name="TextBox 8"/>
          <p:cNvSpPr txBox="1"/>
          <p:nvPr/>
        </p:nvSpPr>
        <p:spPr>
          <a:xfrm>
            <a:off x="3357016" y="743447"/>
            <a:ext cx="7102415"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Save all reports to your device</a:t>
            </a:r>
          </a:p>
          <a:p>
            <a:pPr marL="342900" indent="-342900">
              <a:buFont typeface="Wingdings" panose="05000000000000000000" pitchFamily="2" charset="2"/>
              <a:buChar char="ü"/>
            </a:pPr>
            <a:r>
              <a:rPr lang="en-US" sz="2400" dirty="0" smtClean="0"/>
              <a:t>Upload after connecting to </a:t>
            </a:r>
            <a:r>
              <a:rPr lang="en-US" sz="2400" dirty="0" err="1" smtClean="0"/>
              <a:t>WiFi</a:t>
            </a:r>
            <a:endParaRPr lang="en-US" sz="2400" dirty="0" smtClean="0"/>
          </a:p>
          <a:p>
            <a:pPr marL="342900" indent="-342900">
              <a:buFont typeface="Wingdings" panose="05000000000000000000" pitchFamily="2" charset="2"/>
              <a:buChar char="ü"/>
            </a:pPr>
            <a:r>
              <a:rPr lang="en-US" sz="2400" dirty="0" smtClean="0"/>
              <a:t>Saves your data and your device’s battery</a:t>
            </a:r>
            <a:endParaRPr lang="en-US" sz="2400" dirty="0"/>
          </a:p>
        </p:txBody>
      </p:sp>
      <p:sp>
        <p:nvSpPr>
          <p:cNvPr id="10" name="TextBox 9"/>
          <p:cNvSpPr txBox="1"/>
          <p:nvPr/>
        </p:nvSpPr>
        <p:spPr>
          <a:xfrm>
            <a:off x="4887343" y="158672"/>
            <a:ext cx="3368842" cy="584775"/>
          </a:xfrm>
          <a:prstGeom prst="rect">
            <a:avLst/>
          </a:prstGeom>
          <a:noFill/>
        </p:spPr>
        <p:txBody>
          <a:bodyPr wrap="square" rtlCol="0">
            <a:spAutoFit/>
          </a:bodyPr>
          <a:lstStyle/>
          <a:p>
            <a:r>
              <a:rPr lang="en-US" sz="3200" dirty="0" smtClean="0"/>
              <a:t>Upload Queue</a:t>
            </a:r>
            <a:endParaRPr lang="en-US" sz="3200" dirty="0"/>
          </a:p>
        </p:txBody>
      </p:sp>
      <p:sp>
        <p:nvSpPr>
          <p:cNvPr id="11" name="TextBox 10"/>
          <p:cNvSpPr txBox="1"/>
          <p:nvPr/>
        </p:nvSpPr>
        <p:spPr>
          <a:xfrm>
            <a:off x="3168889" y="2577876"/>
            <a:ext cx="2749039" cy="461665"/>
          </a:xfrm>
          <a:prstGeom prst="rect">
            <a:avLst/>
          </a:prstGeom>
          <a:noFill/>
        </p:spPr>
        <p:txBody>
          <a:bodyPr wrap="square" rtlCol="0">
            <a:spAutoFit/>
          </a:bodyPr>
          <a:lstStyle/>
          <a:p>
            <a:r>
              <a:rPr lang="en-US" sz="2400" dirty="0" smtClean="0"/>
              <a:t>Reports in Queue</a:t>
            </a:r>
            <a:endParaRPr lang="en-US" sz="2400" dirty="0"/>
          </a:p>
        </p:txBody>
      </p:sp>
      <p:sp>
        <p:nvSpPr>
          <p:cNvPr id="12" name="TextBox 11"/>
          <p:cNvSpPr txBox="1"/>
          <p:nvPr/>
        </p:nvSpPr>
        <p:spPr>
          <a:xfrm>
            <a:off x="6343096" y="1977711"/>
            <a:ext cx="2595283" cy="1200329"/>
          </a:xfrm>
          <a:prstGeom prst="rect">
            <a:avLst/>
          </a:prstGeom>
          <a:noFill/>
        </p:spPr>
        <p:txBody>
          <a:bodyPr wrap="square" rtlCol="0">
            <a:spAutoFit/>
          </a:bodyPr>
          <a:lstStyle/>
          <a:p>
            <a:pPr algn="ctr"/>
            <a:r>
              <a:rPr lang="en-US" sz="2400" dirty="0" smtClean="0"/>
              <a:t>Swipe to edit </a:t>
            </a:r>
            <a:r>
              <a:rPr lang="en-US" sz="2400" dirty="0" smtClean="0"/>
              <a:t/>
            </a:r>
            <a:br>
              <a:rPr lang="en-US" sz="2400" dirty="0" smtClean="0"/>
            </a:br>
            <a:r>
              <a:rPr lang="en-US" sz="2400" dirty="0" smtClean="0"/>
              <a:t>or </a:t>
            </a:r>
            <a:r>
              <a:rPr lang="en-US" sz="2400" dirty="0" smtClean="0"/>
              <a:t>delete reports in Queue</a:t>
            </a:r>
            <a:endParaRPr lang="en-US" sz="2400" dirty="0"/>
          </a:p>
        </p:txBody>
      </p:sp>
      <p:sp>
        <p:nvSpPr>
          <p:cNvPr id="13" name="TextBox 12"/>
          <p:cNvSpPr txBox="1"/>
          <p:nvPr/>
        </p:nvSpPr>
        <p:spPr>
          <a:xfrm>
            <a:off x="9599550" y="2042073"/>
            <a:ext cx="2277029" cy="461665"/>
          </a:xfrm>
          <a:prstGeom prst="rect">
            <a:avLst/>
          </a:prstGeom>
          <a:noFill/>
        </p:spPr>
        <p:txBody>
          <a:bodyPr wrap="square" rtlCol="0">
            <a:spAutoFit/>
          </a:bodyPr>
          <a:lstStyle/>
          <a:p>
            <a:r>
              <a:rPr lang="en-US" sz="2400" dirty="0" smtClean="0"/>
              <a:t>Empty Queue</a:t>
            </a:r>
            <a:endParaRPr lang="en-US" sz="2400" dirty="0"/>
          </a:p>
        </p:txBody>
      </p:sp>
    </p:spTree>
    <p:extLst>
      <p:ext uri="{BB962C8B-B14F-4D97-AF65-F5344CB8AC3E}">
        <p14:creationId xmlns:p14="http://schemas.microsoft.com/office/powerpoint/2010/main" val="363906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011317" y="1362094"/>
            <a:ext cx="8190611" cy="830997"/>
          </a:xfrm>
          <a:prstGeom prst="rect">
            <a:avLst/>
          </a:prstGeom>
        </p:spPr>
        <p:txBody>
          <a:bodyPr wrap="square">
            <a:spAutoFit/>
          </a:bodyPr>
          <a:lstStyle/>
          <a:p>
            <a:r>
              <a:rPr lang="en-US" sz="2400" dirty="0"/>
              <a:t>Thank you for participating in this EDDMapS training.</a:t>
            </a:r>
          </a:p>
          <a:p>
            <a:r>
              <a:rPr lang="en-US" sz="2400" dirty="0"/>
              <a:t>This and other trainings are available at EDDMapS.org</a:t>
            </a:r>
            <a:endParaRPr lang="en-US" sz="2400" dirty="0"/>
          </a:p>
        </p:txBody>
      </p:sp>
      <p:sp>
        <p:nvSpPr>
          <p:cNvPr id="3" name="Rectangle 2"/>
          <p:cNvSpPr/>
          <p:nvPr/>
        </p:nvSpPr>
        <p:spPr>
          <a:xfrm>
            <a:off x="3133050" y="3211883"/>
            <a:ext cx="6096000" cy="1200329"/>
          </a:xfrm>
          <a:prstGeom prst="rect">
            <a:avLst/>
          </a:prstGeom>
        </p:spPr>
        <p:txBody>
          <a:bodyPr>
            <a:spAutoFit/>
          </a:bodyPr>
          <a:lstStyle/>
          <a:p>
            <a:r>
              <a:rPr lang="en-US" sz="2400" dirty="0"/>
              <a:t>For Questions Contact </a:t>
            </a:r>
            <a:br>
              <a:rPr lang="en-US" sz="2400" dirty="0"/>
            </a:br>
            <a:r>
              <a:rPr lang="en-US" sz="2400" dirty="0"/>
              <a:t>Rebekah Wallace at bekahwal@uga.edu</a:t>
            </a:r>
          </a:p>
          <a:p>
            <a:r>
              <a:rPr lang="en-US" sz="2400" dirty="0"/>
              <a:t>Or Karan Rawlins at krawlins@uga.edu</a:t>
            </a:r>
            <a:endParaRPr lang="en-US" sz="2400" dirty="0"/>
          </a:p>
        </p:txBody>
      </p:sp>
    </p:spTree>
    <p:extLst>
      <p:ext uri="{BB962C8B-B14F-4D97-AF65-F5344CB8AC3E}">
        <p14:creationId xmlns:p14="http://schemas.microsoft.com/office/powerpoint/2010/main" val="623235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297" y="1594884"/>
            <a:ext cx="4563140" cy="506016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886392" y="763887"/>
            <a:ext cx="3444949" cy="830997"/>
          </a:xfrm>
          <a:prstGeom prst="rect">
            <a:avLst/>
          </a:prstGeom>
          <a:noFill/>
        </p:spPr>
        <p:txBody>
          <a:bodyPr wrap="square" rtlCol="0">
            <a:spAutoFit/>
          </a:bodyPr>
          <a:lstStyle/>
          <a:p>
            <a:r>
              <a:rPr lang="en-US" sz="2400" dirty="0" smtClean="0"/>
              <a:t>First – </a:t>
            </a:r>
            <a:r>
              <a:rPr lang="en-US" sz="2400" u="sng" dirty="0" smtClean="0"/>
              <a:t>Login</a:t>
            </a:r>
            <a:r>
              <a:rPr lang="en-US" sz="2400" dirty="0" smtClean="0"/>
              <a:t> and click </a:t>
            </a:r>
            <a:br>
              <a:rPr lang="en-US" sz="2400" dirty="0" smtClean="0"/>
            </a:br>
            <a:r>
              <a:rPr lang="en-US" sz="2400" dirty="0" smtClean="0"/>
              <a:t>on </a:t>
            </a:r>
            <a:r>
              <a:rPr lang="en-US" sz="2400" u="sng" dirty="0" smtClean="0"/>
              <a:t>Report Sightings</a:t>
            </a:r>
            <a:endParaRPr lang="en-US" sz="2400" u="sng"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426" y="2274233"/>
            <a:ext cx="5166646" cy="358769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236972" y="1485767"/>
            <a:ext cx="5033554" cy="830997"/>
          </a:xfrm>
          <a:prstGeom prst="rect">
            <a:avLst/>
          </a:prstGeom>
          <a:noFill/>
        </p:spPr>
        <p:txBody>
          <a:bodyPr wrap="square" rtlCol="0">
            <a:spAutoFit/>
          </a:bodyPr>
          <a:lstStyle/>
          <a:p>
            <a:r>
              <a:rPr lang="en-US" sz="2400" dirty="0" smtClean="0"/>
              <a:t>Choose the State/Area where you are conducting the survey</a:t>
            </a:r>
            <a:endParaRPr lang="en-US" sz="2400" dirty="0"/>
          </a:p>
        </p:txBody>
      </p:sp>
      <p:sp>
        <p:nvSpPr>
          <p:cNvPr id="12" name="TextBox 11"/>
          <p:cNvSpPr txBox="1"/>
          <p:nvPr/>
        </p:nvSpPr>
        <p:spPr>
          <a:xfrm>
            <a:off x="4206948" y="21069"/>
            <a:ext cx="3795823" cy="646331"/>
          </a:xfrm>
          <a:prstGeom prst="rect">
            <a:avLst/>
          </a:prstGeom>
          <a:noFill/>
        </p:spPr>
        <p:txBody>
          <a:bodyPr wrap="square" rtlCol="0">
            <a:spAutoFit/>
          </a:bodyPr>
          <a:lstStyle/>
          <a:p>
            <a:r>
              <a:rPr lang="en-US" sz="3600" dirty="0" smtClean="0"/>
              <a:t>Reporting online</a:t>
            </a:r>
            <a:endParaRPr lang="en-US" sz="3600" dirty="0"/>
          </a:p>
        </p:txBody>
      </p:sp>
    </p:spTree>
    <p:extLst>
      <p:ext uri="{BB962C8B-B14F-4D97-AF65-F5344CB8AC3E}">
        <p14:creationId xmlns:p14="http://schemas.microsoft.com/office/powerpoint/2010/main" val="103651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8730531" y="2620112"/>
            <a:ext cx="2115047" cy="1200329"/>
          </a:xfrm>
          <a:prstGeom prst="rect">
            <a:avLst/>
          </a:prstGeom>
          <a:noFill/>
        </p:spPr>
        <p:txBody>
          <a:bodyPr wrap="square" rtlCol="0">
            <a:spAutoFit/>
          </a:bodyPr>
          <a:lstStyle/>
          <a:p>
            <a:r>
              <a:rPr lang="en-US" dirty="0" smtClean="0"/>
              <a:t>Choices in </a:t>
            </a:r>
            <a:r>
              <a:rPr lang="en-US" u="sng" dirty="0" smtClean="0"/>
              <a:t>Status</a:t>
            </a:r>
            <a:r>
              <a:rPr lang="en-US" dirty="0" smtClean="0"/>
              <a:t>:</a:t>
            </a:r>
          </a:p>
          <a:p>
            <a:pPr marL="285750" indent="-285750">
              <a:buFont typeface="Courier New" panose="02070309020205020404" pitchFamily="49" charset="0"/>
              <a:buChar char="o"/>
            </a:pPr>
            <a:r>
              <a:rPr lang="en-US" u="sng" dirty="0" smtClean="0"/>
              <a:t>Positive</a:t>
            </a:r>
          </a:p>
          <a:p>
            <a:pPr marL="285750" indent="-285750">
              <a:buFont typeface="Courier New" panose="02070309020205020404" pitchFamily="49" charset="0"/>
              <a:buChar char="o"/>
            </a:pPr>
            <a:r>
              <a:rPr lang="en-US" u="sng" dirty="0" smtClean="0"/>
              <a:t>Treated</a:t>
            </a:r>
          </a:p>
          <a:p>
            <a:pPr marL="285750" indent="-285750">
              <a:buFont typeface="Courier New" panose="02070309020205020404" pitchFamily="49" charset="0"/>
              <a:buChar char="o"/>
            </a:pPr>
            <a:r>
              <a:rPr lang="en-US" u="sng" dirty="0" smtClean="0"/>
              <a:t>Negative</a:t>
            </a:r>
            <a:endParaRPr lang="en-US" u="sng" dirty="0"/>
          </a:p>
        </p:txBody>
      </p:sp>
      <p:sp>
        <p:nvSpPr>
          <p:cNvPr id="13" name="TextBox 12"/>
          <p:cNvSpPr txBox="1"/>
          <p:nvPr/>
        </p:nvSpPr>
        <p:spPr>
          <a:xfrm>
            <a:off x="8810045" y="4412974"/>
            <a:ext cx="2798859" cy="369332"/>
          </a:xfrm>
          <a:prstGeom prst="rect">
            <a:avLst/>
          </a:prstGeom>
          <a:noFill/>
        </p:spPr>
        <p:txBody>
          <a:bodyPr wrap="square" rtlCol="0">
            <a:spAutoFit/>
          </a:bodyPr>
          <a:lstStyle/>
          <a:p>
            <a:r>
              <a:rPr lang="en-US" u="sng" dirty="0" smtClean="0"/>
              <a:t>Positive</a:t>
            </a:r>
            <a:r>
              <a:rPr lang="en-US" dirty="0" smtClean="0"/>
              <a:t> is the default</a:t>
            </a:r>
            <a:endParaRPr lang="en-US" dirty="0"/>
          </a:p>
        </p:txBody>
      </p:sp>
      <p:sp>
        <p:nvSpPr>
          <p:cNvPr id="14" name="Flowchart: Connector 13"/>
          <p:cNvSpPr/>
          <p:nvPr/>
        </p:nvSpPr>
        <p:spPr>
          <a:xfrm>
            <a:off x="1043047" y="4679061"/>
            <a:ext cx="74423" cy="74115"/>
          </a:xfrm>
          <a:prstGeom prst="flowChartConnector">
            <a:avLst/>
          </a:prstGeom>
          <a:solidFill>
            <a:schemeClr val="tx1">
              <a:lumMod val="85000"/>
            </a:schemeClr>
          </a:solidFill>
          <a:ln w="95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13291" y="742948"/>
            <a:ext cx="7389808" cy="5965267"/>
            <a:chOff x="413291" y="742948"/>
            <a:chExt cx="7389808" cy="5965267"/>
          </a:xfrm>
        </p:grpSpPr>
        <p:grpSp>
          <p:nvGrpSpPr>
            <p:cNvPr id="10" name="Group 9"/>
            <p:cNvGrpSpPr/>
            <p:nvPr/>
          </p:nvGrpSpPr>
          <p:grpSpPr>
            <a:xfrm>
              <a:off x="413291" y="742948"/>
              <a:ext cx="7389808" cy="5965267"/>
              <a:chOff x="413291" y="742948"/>
              <a:chExt cx="7389808" cy="5965267"/>
            </a:xfrm>
          </p:grpSpPr>
          <p:grpSp>
            <p:nvGrpSpPr>
              <p:cNvPr id="9" name="Group 8"/>
              <p:cNvGrpSpPr/>
              <p:nvPr/>
            </p:nvGrpSpPr>
            <p:grpSpPr>
              <a:xfrm>
                <a:off x="413291" y="742948"/>
                <a:ext cx="7389808" cy="5965267"/>
                <a:chOff x="413291" y="742948"/>
                <a:chExt cx="7389808" cy="5965267"/>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91" y="742948"/>
                  <a:ext cx="7389808" cy="596526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20202" y="3220277"/>
                  <a:ext cx="3466768" cy="214686"/>
                </a:xfrm>
                <a:prstGeom prst="rect">
                  <a:avLst/>
                </a:prstGeom>
                <a:solidFill>
                  <a:schemeClr val="tx1"/>
                </a:solidFill>
              </p:spPr>
              <p:txBody>
                <a:bodyPr wrap="square" rtlCol="0">
                  <a:spAutoFit/>
                </a:bodyPr>
                <a:lstStyle/>
                <a:p>
                  <a:endParaRPr lang="en-US" dirty="0"/>
                </a:p>
              </p:txBody>
            </p:sp>
          </p:grpSp>
          <p:grpSp>
            <p:nvGrpSpPr>
              <p:cNvPr id="7" name="Group 6"/>
              <p:cNvGrpSpPr/>
              <p:nvPr/>
            </p:nvGrpSpPr>
            <p:grpSpPr>
              <a:xfrm>
                <a:off x="2520664" y="4616180"/>
                <a:ext cx="1558357" cy="207749"/>
                <a:chOff x="2520664" y="4616180"/>
                <a:chExt cx="1558357" cy="207749"/>
              </a:xfrm>
            </p:grpSpPr>
            <p:sp>
              <p:nvSpPr>
                <p:cNvPr id="3" name="Rectangle 1"/>
                <p:cNvSpPr>
                  <a:spLocks noChangeArrowheads="1"/>
                </p:cNvSpPr>
                <p:nvPr/>
              </p:nvSpPr>
              <p:spPr bwMode="auto">
                <a:xfrm>
                  <a:off x="2538734" y="4616180"/>
                  <a:ext cx="1540287" cy="2077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750" b="0" i="0" u="none" strike="noStrike" cap="none" normalizeH="0" baseline="0" dirty="0" smtClean="0">
                      <a:ln>
                        <a:noFill/>
                      </a:ln>
                      <a:solidFill>
                        <a:schemeClr val="tx1">
                          <a:lumMod val="50000"/>
                        </a:schemeClr>
                      </a:solidFill>
                      <a:effectLst/>
                      <a:latin typeface="Helvetica Neue"/>
                    </a:rPr>
                    <a:t> </a:t>
                  </a:r>
                  <a:r>
                    <a:rPr kumimoji="0" lang="en-US" altLang="en-US" sz="750" b="0" i="0" u="none" strike="noStrike" cap="none" normalizeH="0" baseline="0" dirty="0" smtClean="0">
                      <a:ln>
                        <a:noFill/>
                      </a:ln>
                      <a:solidFill>
                        <a:schemeClr val="tx1">
                          <a:lumMod val="50000"/>
                        </a:schemeClr>
                      </a:solidFill>
                      <a:effectLst/>
                    </a:rPr>
                    <a:t>Negative (No Invasives Found)</a:t>
                  </a:r>
                  <a:endParaRPr kumimoji="0" lang="en-US" altLang="en-US" sz="750" b="0" i="0" strike="noStrike" cap="none" normalizeH="0" baseline="0" dirty="0" smtClean="0">
                    <a:ln>
                      <a:noFill/>
                    </a:ln>
                    <a:solidFill>
                      <a:schemeClr val="tx1">
                        <a:lumMod val="50000"/>
                      </a:schemeClr>
                    </a:solidFill>
                    <a:effectLst/>
                  </a:endParaRPr>
                </a:p>
              </p:txBody>
            </p:sp>
            <p:sp>
              <p:nvSpPr>
                <p:cNvPr id="6" name="Flowchart: Connector 5"/>
                <p:cNvSpPr/>
                <p:nvPr/>
              </p:nvSpPr>
              <p:spPr>
                <a:xfrm>
                  <a:off x="2520664" y="4679061"/>
                  <a:ext cx="74423" cy="74115"/>
                </a:xfrm>
                <a:prstGeom prst="flowChartConnector">
                  <a:avLst/>
                </a:prstGeom>
                <a:solidFill>
                  <a:schemeClr val="tx1">
                    <a:lumMod val="85000"/>
                  </a:schemeClr>
                </a:solidFill>
                <a:ln w="9525">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grpSp>
        <p:sp>
          <p:nvSpPr>
            <p:cNvPr id="16" name="Flowchart: Connector 15"/>
            <p:cNvSpPr/>
            <p:nvPr/>
          </p:nvSpPr>
          <p:spPr>
            <a:xfrm>
              <a:off x="2535871" y="4696832"/>
              <a:ext cx="45719" cy="4571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Left Arrow 11"/>
          <p:cNvSpPr/>
          <p:nvPr/>
        </p:nvSpPr>
        <p:spPr>
          <a:xfrm rot="20907088">
            <a:off x="4005391" y="3981031"/>
            <a:ext cx="4329986" cy="508884"/>
          </a:xfrm>
          <a:prstGeom prst="leftArrow">
            <a:avLst/>
          </a:prstGeom>
          <a:solidFill>
            <a:schemeClr val="accent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Choose Negative</a:t>
            </a:r>
            <a:endParaRPr lang="en-US" dirty="0"/>
          </a:p>
        </p:txBody>
      </p:sp>
    </p:spTree>
    <p:extLst>
      <p:ext uri="{BB962C8B-B14F-4D97-AF65-F5344CB8AC3E}">
        <p14:creationId xmlns:p14="http://schemas.microsoft.com/office/powerpoint/2010/main" val="392669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528" y="1109792"/>
            <a:ext cx="8107386" cy="526317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61648" y="1944746"/>
            <a:ext cx="3093057" cy="1754326"/>
          </a:xfrm>
          <a:prstGeom prst="rect">
            <a:avLst/>
          </a:prstGeom>
          <a:noFill/>
        </p:spPr>
        <p:txBody>
          <a:bodyPr wrap="square" rtlCol="0">
            <a:spAutoFit/>
          </a:bodyPr>
          <a:lstStyle/>
          <a:p>
            <a:r>
              <a:rPr lang="en-US" u="sng" dirty="0"/>
              <a:t>Species information</a:t>
            </a:r>
          </a:p>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r>
              <a:rPr lang="en-US" dirty="0" smtClean="0"/>
              <a:t>Begin </a:t>
            </a:r>
            <a:r>
              <a:rPr lang="en-US" dirty="0"/>
              <a:t>typing the name of the pest </a:t>
            </a:r>
          </a:p>
          <a:p>
            <a:pPr marL="342900" indent="-342900">
              <a:buFont typeface="Wingdings" panose="05000000000000000000" pitchFamily="2" charset="2"/>
              <a:buChar char="ü"/>
            </a:pPr>
            <a:r>
              <a:rPr lang="en-US" dirty="0"/>
              <a:t>Choose your species from the dropdown box</a:t>
            </a:r>
            <a:endParaRPr lang="en-US" dirty="0"/>
          </a:p>
        </p:txBody>
      </p:sp>
      <p:sp>
        <p:nvSpPr>
          <p:cNvPr id="7" name="Right Arrow 6"/>
          <p:cNvSpPr/>
          <p:nvPr/>
        </p:nvSpPr>
        <p:spPr>
          <a:xfrm>
            <a:off x="1653871" y="3537459"/>
            <a:ext cx="2409245" cy="480762"/>
          </a:xfrm>
          <a:prstGeom prst="rightArrow">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8503" y="4579951"/>
            <a:ext cx="2719346" cy="923330"/>
          </a:xfrm>
          <a:prstGeom prst="rect">
            <a:avLst/>
          </a:prstGeom>
          <a:noFill/>
        </p:spPr>
        <p:txBody>
          <a:bodyPr wrap="square" rtlCol="0">
            <a:spAutoFit/>
          </a:bodyPr>
          <a:lstStyle/>
          <a:p>
            <a:r>
              <a:rPr lang="en-US" dirty="0" smtClean="0"/>
              <a:t>You only need to fill in fields that apply to your negative data</a:t>
            </a:r>
            <a:endParaRPr lang="en-US" dirty="0"/>
          </a:p>
        </p:txBody>
      </p:sp>
    </p:spTree>
    <p:extLst>
      <p:ext uri="{BB962C8B-B14F-4D97-AF65-F5344CB8AC3E}">
        <p14:creationId xmlns:p14="http://schemas.microsoft.com/office/powerpoint/2010/main" val="3878887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535" y="2030988"/>
            <a:ext cx="7524139" cy="452744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493106" y="461328"/>
            <a:ext cx="6725324" cy="1569660"/>
          </a:xfrm>
          <a:prstGeom prst="rect">
            <a:avLst/>
          </a:prstGeom>
          <a:noFill/>
        </p:spPr>
        <p:txBody>
          <a:bodyPr wrap="square" rtlCol="0">
            <a:spAutoFit/>
          </a:bodyPr>
          <a:lstStyle/>
          <a:p>
            <a:r>
              <a:rPr lang="en-US" sz="2400" dirty="0" smtClean="0"/>
              <a:t>Record information for</a:t>
            </a:r>
          </a:p>
          <a:p>
            <a:pPr marL="285750" indent="-285750">
              <a:buFont typeface="Wingdings" panose="05000000000000000000" pitchFamily="2" charset="2"/>
              <a:buChar char="ü"/>
            </a:pPr>
            <a:r>
              <a:rPr lang="en-US" sz="2400" dirty="0" smtClean="0"/>
              <a:t> Date</a:t>
            </a:r>
          </a:p>
          <a:p>
            <a:pPr marL="285750" indent="-285750">
              <a:buFont typeface="Wingdings" panose="05000000000000000000" pitchFamily="2" charset="2"/>
              <a:buChar char="ü"/>
            </a:pPr>
            <a:r>
              <a:rPr lang="en-US" sz="2400" dirty="0" smtClean="0"/>
              <a:t>Gross Area (this is the area surveyed)</a:t>
            </a:r>
          </a:p>
          <a:p>
            <a:pPr marL="285750" indent="-285750">
              <a:buFont typeface="Wingdings" panose="05000000000000000000" pitchFamily="2" charset="2"/>
              <a:buChar char="ü"/>
            </a:pPr>
            <a:r>
              <a:rPr lang="en-US" sz="2400" dirty="0" smtClean="0"/>
              <a:t>Habitat</a:t>
            </a:r>
            <a:endParaRPr lang="en-US" sz="2400" dirty="0"/>
          </a:p>
        </p:txBody>
      </p:sp>
      <p:sp>
        <p:nvSpPr>
          <p:cNvPr id="5" name="TextBox 4"/>
          <p:cNvSpPr txBox="1"/>
          <p:nvPr/>
        </p:nvSpPr>
        <p:spPr>
          <a:xfrm>
            <a:off x="9473610" y="2193595"/>
            <a:ext cx="2200939" cy="1200329"/>
          </a:xfrm>
          <a:prstGeom prst="rect">
            <a:avLst/>
          </a:prstGeom>
          <a:noFill/>
        </p:spPr>
        <p:txBody>
          <a:bodyPr wrap="square" rtlCol="0">
            <a:spAutoFit/>
          </a:bodyPr>
          <a:lstStyle/>
          <a:p>
            <a:r>
              <a:rPr lang="en-US" dirty="0" smtClean="0"/>
              <a:t>The other fields will be used when reporting </a:t>
            </a:r>
            <a:r>
              <a:rPr lang="en-US" u="sng" dirty="0" smtClean="0"/>
              <a:t>Positive</a:t>
            </a:r>
            <a:r>
              <a:rPr lang="en-US" dirty="0" smtClean="0"/>
              <a:t> data</a:t>
            </a:r>
            <a:endParaRPr lang="en-US" dirty="0"/>
          </a:p>
        </p:txBody>
      </p:sp>
      <p:sp>
        <p:nvSpPr>
          <p:cNvPr id="6" name="Left Arrow 5"/>
          <p:cNvSpPr/>
          <p:nvPr/>
        </p:nvSpPr>
        <p:spPr>
          <a:xfrm rot="20524135">
            <a:off x="8920197" y="5203968"/>
            <a:ext cx="2600395" cy="508884"/>
          </a:xfrm>
          <a:prstGeom prst="leftArrow">
            <a:avLst/>
          </a:prstGeom>
          <a:solidFill>
            <a:schemeClr val="accent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rot="12967881">
            <a:off x="20591" y="5102259"/>
            <a:ext cx="1826826" cy="508884"/>
          </a:xfrm>
          <a:prstGeom prst="leftArrow">
            <a:avLst/>
          </a:prstGeom>
          <a:solidFill>
            <a:schemeClr val="accent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rot="12967881">
            <a:off x="34935" y="4358172"/>
            <a:ext cx="1826826" cy="508884"/>
          </a:xfrm>
          <a:prstGeom prst="leftArrow">
            <a:avLst/>
          </a:prstGeom>
          <a:solidFill>
            <a:schemeClr val="accent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3865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201" t="3550" r="4823" b="8191"/>
          <a:stretch/>
        </p:blipFill>
        <p:spPr>
          <a:xfrm>
            <a:off x="1232451" y="2147904"/>
            <a:ext cx="7331103" cy="3820632"/>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822" t="3739" r="11491" b="7302"/>
          <a:stretch/>
        </p:blipFill>
        <p:spPr>
          <a:xfrm>
            <a:off x="8432432" y="1212651"/>
            <a:ext cx="2842517" cy="4860304"/>
          </a:xfrm>
          <a:prstGeom prst="rect">
            <a:avLst/>
          </a:prstGeom>
        </p:spPr>
      </p:pic>
      <p:sp>
        <p:nvSpPr>
          <p:cNvPr id="5" name="TextBox 4"/>
          <p:cNvSpPr txBox="1"/>
          <p:nvPr/>
        </p:nvSpPr>
        <p:spPr>
          <a:xfrm>
            <a:off x="4866198" y="947575"/>
            <a:ext cx="2480806" cy="461665"/>
          </a:xfrm>
          <a:prstGeom prst="rect">
            <a:avLst/>
          </a:prstGeom>
          <a:noFill/>
        </p:spPr>
        <p:txBody>
          <a:bodyPr wrap="square" rtlCol="0">
            <a:spAutoFit/>
          </a:bodyPr>
          <a:lstStyle/>
          <a:p>
            <a:r>
              <a:rPr lang="en-US" sz="2400" dirty="0" smtClean="0"/>
              <a:t>Survey Location</a:t>
            </a:r>
            <a:endParaRPr lang="en-US" sz="2400" dirty="0"/>
          </a:p>
        </p:txBody>
      </p:sp>
      <p:sp>
        <p:nvSpPr>
          <p:cNvPr id="6" name="TextBox 5"/>
          <p:cNvSpPr txBox="1"/>
          <p:nvPr/>
        </p:nvSpPr>
        <p:spPr>
          <a:xfrm>
            <a:off x="2301901" y="1501573"/>
            <a:ext cx="6007212" cy="646331"/>
          </a:xfrm>
          <a:prstGeom prst="rect">
            <a:avLst/>
          </a:prstGeom>
          <a:noFill/>
        </p:spPr>
        <p:txBody>
          <a:bodyPr wrap="square" rtlCol="0">
            <a:spAutoFit/>
          </a:bodyPr>
          <a:lstStyle/>
          <a:p>
            <a:pPr marL="342900" indent="-342900">
              <a:buFont typeface="Wingdings" panose="05000000000000000000" pitchFamily="2" charset="2"/>
              <a:buChar char="ü"/>
            </a:pPr>
            <a:r>
              <a:rPr lang="en-US" dirty="0"/>
              <a:t>Click on    to draw along a road or shoreline</a:t>
            </a:r>
          </a:p>
          <a:p>
            <a:pPr marL="342900" indent="-342900">
              <a:buFont typeface="Wingdings" panose="05000000000000000000" pitchFamily="2" charset="2"/>
              <a:buChar char="ü"/>
            </a:pPr>
            <a:r>
              <a:rPr lang="en-US" dirty="0"/>
              <a:t>Click on    to create a site with three or more sides</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6073" y="1590261"/>
            <a:ext cx="160221" cy="19082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6073" y="1875292"/>
            <a:ext cx="160221" cy="176144"/>
          </a:xfrm>
          <a:prstGeom prst="rect">
            <a:avLst/>
          </a:prstGeom>
        </p:spPr>
      </p:pic>
    </p:spTree>
    <p:extLst>
      <p:ext uri="{BB962C8B-B14F-4D97-AF65-F5344CB8AC3E}">
        <p14:creationId xmlns:p14="http://schemas.microsoft.com/office/powerpoint/2010/main" val="3724302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66046" y="2018885"/>
            <a:ext cx="3287247" cy="2862322"/>
          </a:xfrm>
          <a:prstGeom prst="rect">
            <a:avLst/>
          </a:prstGeom>
        </p:spPr>
        <p:txBody>
          <a:bodyPr wrap="square">
            <a:spAutoFit/>
          </a:bodyPr>
          <a:lstStyle/>
          <a:p>
            <a:r>
              <a:rPr lang="en-US" dirty="0"/>
              <a:t>Private</a:t>
            </a:r>
          </a:p>
          <a:p>
            <a:pPr marL="285750" indent="-285750">
              <a:buFont typeface="Wingdings" panose="05000000000000000000" pitchFamily="2" charset="2"/>
              <a:buChar char="ü"/>
            </a:pPr>
            <a:r>
              <a:rPr lang="en-US" dirty="0"/>
              <a:t>No = Default</a:t>
            </a:r>
          </a:p>
          <a:p>
            <a:pPr marL="285750" indent="-285750">
              <a:buFont typeface="Wingdings" panose="05000000000000000000" pitchFamily="2" charset="2"/>
              <a:buChar char="ü"/>
            </a:pPr>
            <a:r>
              <a:rPr lang="en-US" dirty="0"/>
              <a:t>Yes – Exact coordinates stay hidden, only county is shown, e.g.</a:t>
            </a:r>
          </a:p>
          <a:p>
            <a:pPr marL="742950" lvl="1" indent="-285750">
              <a:buFont typeface="Wingdings" panose="05000000000000000000" pitchFamily="2" charset="2"/>
              <a:buChar char="Ø"/>
            </a:pPr>
            <a:r>
              <a:rPr lang="en-US" dirty="0"/>
              <a:t>Landowner prefers the exact location stays hidden</a:t>
            </a:r>
          </a:p>
          <a:p>
            <a:pPr marL="742950" lvl="1" indent="-285750">
              <a:buFont typeface="Wingdings" panose="05000000000000000000" pitchFamily="2" charset="2"/>
              <a:buChar char="Ø"/>
            </a:pPr>
            <a:r>
              <a:rPr lang="en-US" dirty="0"/>
              <a:t>Sensitive restoration site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294" y="2371060"/>
            <a:ext cx="5618008" cy="282591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a:srcRect l="60899" t="52223" r="25154" b="11520"/>
          <a:stretch/>
        </p:blipFill>
        <p:spPr>
          <a:xfrm>
            <a:off x="5120648" y="4669470"/>
            <a:ext cx="2406339" cy="175935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643729" y="2753833"/>
            <a:ext cx="2169042" cy="1200329"/>
          </a:xfrm>
          <a:prstGeom prst="rect">
            <a:avLst/>
          </a:prstGeom>
          <a:noFill/>
        </p:spPr>
        <p:txBody>
          <a:bodyPr wrap="square" rtlCol="0">
            <a:spAutoFit/>
          </a:bodyPr>
          <a:lstStyle/>
          <a:p>
            <a:r>
              <a:rPr lang="en-US" dirty="0" smtClean="0"/>
              <a:t>Be </a:t>
            </a:r>
            <a:r>
              <a:rPr lang="en-US" dirty="0"/>
              <a:t>sure to get the landowners </a:t>
            </a:r>
            <a:r>
              <a:rPr lang="en-US" dirty="0" smtClean="0"/>
              <a:t>permission before surveying</a:t>
            </a:r>
            <a:endParaRPr lang="en-US" dirty="0"/>
          </a:p>
        </p:txBody>
      </p:sp>
      <p:sp>
        <p:nvSpPr>
          <p:cNvPr id="8" name="TextBox 7"/>
          <p:cNvSpPr txBox="1"/>
          <p:nvPr/>
        </p:nvSpPr>
        <p:spPr>
          <a:xfrm>
            <a:off x="1998920" y="809978"/>
            <a:ext cx="8729330" cy="923330"/>
          </a:xfrm>
          <a:prstGeom prst="rect">
            <a:avLst/>
          </a:prstGeom>
          <a:noFill/>
        </p:spPr>
        <p:txBody>
          <a:bodyPr wrap="square" rtlCol="0">
            <a:spAutoFit/>
          </a:bodyPr>
          <a:lstStyle/>
          <a:p>
            <a:pPr marL="342900" indent="-342900">
              <a:buFont typeface="Wingdings" panose="05000000000000000000" pitchFamily="2" charset="2"/>
              <a:buChar char="ü"/>
            </a:pPr>
            <a:r>
              <a:rPr lang="en-US" u="sng" dirty="0"/>
              <a:t>Location Description/Nearest Address</a:t>
            </a:r>
            <a:r>
              <a:rPr lang="en-US" dirty="0"/>
              <a:t> is a text box for additional information </a:t>
            </a:r>
            <a:br>
              <a:rPr lang="en-US" dirty="0"/>
            </a:br>
            <a:r>
              <a:rPr lang="en-US" dirty="0"/>
              <a:t>to help relocate </a:t>
            </a:r>
            <a:r>
              <a:rPr lang="en-US" dirty="0" smtClean="0"/>
              <a:t>the survey site</a:t>
            </a:r>
            <a:endParaRPr lang="en-US" dirty="0"/>
          </a:p>
          <a:p>
            <a:pPr marL="342900" indent="-342900">
              <a:buFont typeface="Wingdings" panose="05000000000000000000" pitchFamily="2" charset="2"/>
              <a:buChar char="ü"/>
            </a:pPr>
            <a:r>
              <a:rPr lang="en-US" dirty="0"/>
              <a:t>Choose </a:t>
            </a:r>
            <a:r>
              <a:rPr lang="en-US" u="sng" dirty="0"/>
              <a:t>Ownership</a:t>
            </a:r>
            <a:r>
              <a:rPr lang="en-US" dirty="0"/>
              <a:t> from the dropdown box</a:t>
            </a:r>
          </a:p>
        </p:txBody>
      </p:sp>
    </p:spTree>
    <p:extLst>
      <p:ext uri="{BB962C8B-B14F-4D97-AF65-F5344CB8AC3E}">
        <p14:creationId xmlns:p14="http://schemas.microsoft.com/office/powerpoint/2010/main" val="157183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176" y="1279009"/>
            <a:ext cx="7729870" cy="527942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8591107" y="2498651"/>
            <a:ext cx="3434315" cy="2031325"/>
          </a:xfrm>
          <a:prstGeom prst="rect">
            <a:avLst/>
          </a:prstGeom>
          <a:noFill/>
        </p:spPr>
        <p:txBody>
          <a:bodyPr wrap="square" rtlCol="0">
            <a:spAutoFit/>
          </a:bodyPr>
          <a:lstStyle/>
          <a:p>
            <a:pPr marL="285750" indent="-285750">
              <a:buFont typeface="Wingdings" panose="05000000000000000000" pitchFamily="2" charset="2"/>
              <a:buChar char="ü"/>
            </a:pPr>
            <a:r>
              <a:rPr lang="en-US" dirty="0"/>
              <a:t>Upload up to five images for each report</a:t>
            </a:r>
          </a:p>
          <a:p>
            <a:pPr marL="285750" indent="-285750">
              <a:buFont typeface="Wingdings" panose="05000000000000000000" pitchFamily="2" charset="2"/>
              <a:buChar char="ü"/>
            </a:pPr>
            <a:r>
              <a:rPr lang="en-US" u="sng" dirty="0"/>
              <a:t>Caption</a:t>
            </a:r>
            <a:r>
              <a:rPr lang="en-US" dirty="0"/>
              <a:t>: Identify the main feature in the image</a:t>
            </a:r>
          </a:p>
          <a:p>
            <a:pPr marL="285750" indent="-285750">
              <a:buFont typeface="Wingdings" panose="05000000000000000000" pitchFamily="2" charset="2"/>
              <a:buChar char="ü"/>
            </a:pPr>
            <a:r>
              <a:rPr lang="en-US" u="sng" dirty="0"/>
              <a:t>Photo by</a:t>
            </a:r>
            <a:r>
              <a:rPr lang="en-US" dirty="0"/>
              <a:t>: If someone else took the picture, add their name</a:t>
            </a:r>
            <a:endParaRPr lang="en-US" dirty="0"/>
          </a:p>
        </p:txBody>
      </p:sp>
      <p:sp>
        <p:nvSpPr>
          <p:cNvPr id="5" name="TextBox 4"/>
          <p:cNvSpPr txBox="1"/>
          <p:nvPr/>
        </p:nvSpPr>
        <p:spPr>
          <a:xfrm>
            <a:off x="8867997" y="1724861"/>
            <a:ext cx="2540738" cy="584775"/>
          </a:xfrm>
          <a:prstGeom prst="rect">
            <a:avLst/>
          </a:prstGeom>
          <a:noFill/>
        </p:spPr>
        <p:txBody>
          <a:bodyPr wrap="square" rtlCol="0">
            <a:spAutoFit/>
          </a:bodyPr>
          <a:lstStyle/>
          <a:p>
            <a:r>
              <a:rPr lang="en-US" sz="3200" dirty="0" smtClean="0"/>
              <a:t>Add </a:t>
            </a:r>
            <a:r>
              <a:rPr lang="en-US" sz="3200" u="sng" dirty="0" smtClean="0"/>
              <a:t>Images</a:t>
            </a:r>
            <a:endParaRPr lang="en-US" sz="3200" u="sng" dirty="0"/>
          </a:p>
        </p:txBody>
      </p:sp>
      <p:sp>
        <p:nvSpPr>
          <p:cNvPr id="6" name="TextBox 5"/>
          <p:cNvSpPr txBox="1"/>
          <p:nvPr/>
        </p:nvSpPr>
        <p:spPr>
          <a:xfrm>
            <a:off x="1084521" y="574158"/>
            <a:ext cx="9964479" cy="461665"/>
          </a:xfrm>
          <a:prstGeom prst="rect">
            <a:avLst/>
          </a:prstGeom>
          <a:noFill/>
        </p:spPr>
        <p:txBody>
          <a:bodyPr wrap="square" rtlCol="0">
            <a:spAutoFit/>
          </a:bodyPr>
          <a:lstStyle/>
          <a:p>
            <a:r>
              <a:rPr lang="en-US" sz="2400" dirty="0" smtClean="0"/>
              <a:t>Images may not be needed for a Negative report, but that is available</a:t>
            </a:r>
            <a:endParaRPr lang="en-US" sz="2400" dirty="0"/>
          </a:p>
        </p:txBody>
      </p:sp>
    </p:spTree>
    <p:extLst>
      <p:ext uri="{BB962C8B-B14F-4D97-AF65-F5344CB8AC3E}">
        <p14:creationId xmlns:p14="http://schemas.microsoft.com/office/powerpoint/2010/main" val="2119211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558431"/>
            <a:ext cx="1142999" cy="29956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88" y="2498905"/>
            <a:ext cx="11794748" cy="305752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339419" y="1520203"/>
            <a:ext cx="9686542" cy="830997"/>
          </a:xfrm>
          <a:prstGeom prst="rect">
            <a:avLst/>
          </a:prstGeom>
        </p:spPr>
        <p:txBody>
          <a:bodyPr wrap="square">
            <a:spAutoFit/>
          </a:bodyPr>
          <a:lstStyle/>
          <a:p>
            <a:pPr marL="285750" indent="-285750">
              <a:buFont typeface="Wingdings" panose="05000000000000000000" pitchFamily="2" charset="2"/>
              <a:buChar char="ü"/>
            </a:pPr>
            <a:r>
              <a:rPr lang="en-US" sz="2400" u="sng" dirty="0"/>
              <a:t>Comments</a:t>
            </a:r>
            <a:r>
              <a:rPr lang="en-US" sz="2400" dirty="0"/>
              <a:t>: Add additional information </a:t>
            </a:r>
            <a:r>
              <a:rPr lang="en-US" sz="2400" dirty="0" smtClean="0"/>
              <a:t>if needed </a:t>
            </a:r>
            <a:r>
              <a:rPr lang="en-US" sz="2400" dirty="0"/>
              <a:t>in this text box</a:t>
            </a:r>
          </a:p>
          <a:p>
            <a:pPr marL="285750" indent="-285750">
              <a:buFont typeface="Wingdings" panose="05000000000000000000" pitchFamily="2" charset="2"/>
              <a:buChar char="ü"/>
            </a:pPr>
            <a:r>
              <a:rPr lang="en-US" sz="2400" dirty="0" smtClean="0"/>
              <a:t>Click </a:t>
            </a:r>
            <a:r>
              <a:rPr lang="en-US" sz="2400" dirty="0"/>
              <a:t>on </a:t>
            </a:r>
            <a:r>
              <a:rPr lang="en-US" sz="2400" u="sng" dirty="0"/>
              <a:t>Submit Report </a:t>
            </a:r>
            <a:r>
              <a:rPr lang="en-US" sz="2400" dirty="0"/>
              <a:t>and you are done.</a:t>
            </a:r>
            <a:endParaRPr lang="en-US" sz="2400" dirty="0"/>
          </a:p>
        </p:txBody>
      </p:sp>
      <p:sp>
        <p:nvSpPr>
          <p:cNvPr id="5" name="TextBox 4"/>
          <p:cNvSpPr txBox="1"/>
          <p:nvPr/>
        </p:nvSpPr>
        <p:spPr>
          <a:xfrm>
            <a:off x="3761602" y="787723"/>
            <a:ext cx="4739120" cy="584775"/>
          </a:xfrm>
          <a:prstGeom prst="rect">
            <a:avLst/>
          </a:prstGeom>
          <a:noFill/>
        </p:spPr>
        <p:txBody>
          <a:bodyPr wrap="square" rtlCol="0">
            <a:spAutoFit/>
          </a:bodyPr>
          <a:lstStyle/>
          <a:p>
            <a:r>
              <a:rPr lang="en-US" sz="3200" dirty="0" smtClean="0"/>
              <a:t>Additional Information</a:t>
            </a:r>
            <a:endParaRPr lang="en-US" sz="3200" dirty="0"/>
          </a:p>
        </p:txBody>
      </p:sp>
      <p:sp>
        <p:nvSpPr>
          <p:cNvPr id="6" name="TextBox 5"/>
          <p:cNvSpPr txBox="1"/>
          <p:nvPr/>
        </p:nvSpPr>
        <p:spPr>
          <a:xfrm>
            <a:off x="808074" y="3402419"/>
            <a:ext cx="2806996" cy="369332"/>
          </a:xfrm>
          <a:prstGeom prst="rect">
            <a:avLst/>
          </a:prstGeom>
          <a:solidFill>
            <a:schemeClr val="tx1"/>
          </a:solidFill>
        </p:spPr>
        <p:txBody>
          <a:bodyPr wrap="square" rtlCol="0">
            <a:spAutoFit/>
          </a:bodyPr>
          <a:lstStyle/>
          <a:p>
            <a:endParaRPr lang="en-US" dirty="0"/>
          </a:p>
        </p:txBody>
      </p:sp>
      <p:sp>
        <p:nvSpPr>
          <p:cNvPr id="7" name="TextBox 6"/>
          <p:cNvSpPr txBox="1"/>
          <p:nvPr/>
        </p:nvSpPr>
        <p:spPr>
          <a:xfrm>
            <a:off x="6507126" y="3402419"/>
            <a:ext cx="999460" cy="215444"/>
          </a:xfrm>
          <a:prstGeom prst="rect">
            <a:avLst/>
          </a:prstGeom>
          <a:solidFill>
            <a:schemeClr val="tx1"/>
          </a:solidFill>
        </p:spPr>
        <p:txBody>
          <a:bodyPr wrap="square" rtlCol="0">
            <a:spAutoFit/>
          </a:bodyPr>
          <a:lstStyle/>
          <a:p>
            <a:endParaRPr lang="en-US" sz="800" dirty="0"/>
          </a:p>
        </p:txBody>
      </p:sp>
      <p:sp>
        <p:nvSpPr>
          <p:cNvPr id="8" name="TextBox 7"/>
          <p:cNvSpPr txBox="1"/>
          <p:nvPr/>
        </p:nvSpPr>
        <p:spPr>
          <a:xfrm>
            <a:off x="6507125" y="4521376"/>
            <a:ext cx="1095153" cy="242009"/>
          </a:xfrm>
          <a:prstGeom prst="rect">
            <a:avLst/>
          </a:prstGeom>
          <a:solidFill>
            <a:schemeClr val="tx1"/>
          </a:solidFill>
        </p:spPr>
        <p:txBody>
          <a:bodyPr wrap="square" rtlCol="0">
            <a:spAutoFit/>
          </a:bodyPr>
          <a:lstStyle/>
          <a:p>
            <a:endParaRPr lang="en-US" sz="800" dirty="0"/>
          </a:p>
        </p:txBody>
      </p:sp>
    </p:spTree>
    <p:extLst>
      <p:ext uri="{BB962C8B-B14F-4D97-AF65-F5344CB8AC3E}">
        <p14:creationId xmlns:p14="http://schemas.microsoft.com/office/powerpoint/2010/main" val="917813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657</TotalTime>
  <Words>1162</Words>
  <Application>Microsoft Office PowerPoint</Application>
  <PresentationFormat>Widescreen</PresentationFormat>
  <Paragraphs>90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Schoolbook</vt:lpstr>
      <vt:lpstr>Courier New</vt:lpstr>
      <vt:lpstr>Helvetica Neue</vt:lpstr>
      <vt:lpstr>Wingdings</vt:lpstr>
      <vt:lpstr>Wingdings 2</vt:lpstr>
      <vt:lpstr>View</vt:lpstr>
      <vt:lpstr>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Karan Rawlins</dc:creator>
  <cp:lastModifiedBy>Karan Rawlins</cp:lastModifiedBy>
  <cp:revision>27</cp:revision>
  <dcterms:created xsi:type="dcterms:W3CDTF">2017-06-26T15:55:35Z</dcterms:created>
  <dcterms:modified xsi:type="dcterms:W3CDTF">2017-06-30T20:13:27Z</dcterms:modified>
</cp:coreProperties>
</file>