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59" r:id="rId3"/>
    <p:sldId id="415" r:id="rId4"/>
    <p:sldId id="416" r:id="rId5"/>
    <p:sldId id="417" r:id="rId6"/>
    <p:sldId id="418" r:id="rId7"/>
    <p:sldId id="419" r:id="rId8"/>
    <p:sldId id="420" r:id="rId9"/>
    <p:sldId id="421" r:id="rId10"/>
    <p:sldId id="422" r:id="rId11"/>
    <p:sldId id="423" r:id="rId12"/>
    <p:sldId id="424" r:id="rId13"/>
    <p:sldId id="425" r:id="rId14"/>
    <p:sldId id="257" r:id="rId15"/>
    <p:sldId id="433" r:id="rId16"/>
    <p:sldId id="322" r:id="rId17"/>
    <p:sldId id="323" r:id="rId18"/>
    <p:sldId id="324" r:id="rId19"/>
    <p:sldId id="325" r:id="rId20"/>
    <p:sldId id="273" r:id="rId21"/>
    <p:sldId id="266" r:id="rId22"/>
    <p:sldId id="267"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429" r:id="rId38"/>
    <p:sldId id="426" r:id="rId39"/>
    <p:sldId id="427" r:id="rId40"/>
    <p:sldId id="428" r:id="rId41"/>
    <p:sldId id="394" r:id="rId42"/>
    <p:sldId id="395" r:id="rId43"/>
    <p:sldId id="396" r:id="rId44"/>
    <p:sldId id="397" r:id="rId45"/>
    <p:sldId id="398" r:id="rId46"/>
    <p:sldId id="399" r:id="rId47"/>
    <p:sldId id="400" r:id="rId48"/>
    <p:sldId id="401" r:id="rId49"/>
    <p:sldId id="402" r:id="rId50"/>
    <p:sldId id="404" r:id="rId51"/>
    <p:sldId id="405" r:id="rId52"/>
    <p:sldId id="406" r:id="rId53"/>
    <p:sldId id="410" r:id="rId54"/>
    <p:sldId id="411" r:id="rId55"/>
    <p:sldId id="430" r:id="rId56"/>
    <p:sldId id="431" r:id="rId57"/>
    <p:sldId id="432" r:id="rId58"/>
    <p:sldId id="412" r:id="rId59"/>
    <p:sldId id="413" r:id="rId60"/>
    <p:sldId id="414"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00FFFF"/>
    <a:srgbClr val="66FF33"/>
    <a:srgbClr val="0066FF"/>
    <a:srgbClr val="FFCCFF"/>
    <a:srgbClr val="F3CD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615" autoAdjust="0"/>
    <p:restoredTop sz="94792" autoAdjust="0"/>
  </p:normalViewPr>
  <p:slideViewPr>
    <p:cSldViewPr snapToGrid="0">
      <p:cViewPr varScale="1">
        <p:scale>
          <a:sx n="85" d="100"/>
          <a:sy n="85" d="100"/>
        </p:scale>
        <p:origin x="1584" y="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6" d="100"/>
          <a:sy n="56" d="100"/>
        </p:scale>
        <p:origin x="-246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rodgers\Documents\Srf\Copy%20of%20SketchData95_05_15_Summary_ClippedtoECISMA_RevisedL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rodgers\Documents\Srf\Copy%20of%20SketchData95_05_15_Summary_ClippedtoECISMA_RevisedL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rodgers\Documents\Srf\Copy%20of%20SketchData95_05_15_Summary_ClippedtoECISMA_RevisedLR.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Herbicide%20Evaluations\clearcast%20evlauation\cattail_trials\spp_cov_raw_ANCOVA_Jul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Herbicide%20Evaluations\clearcast%20evlauation\cattail_trials\spp_cov_raw_ANCOVA_Jul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spPr>
            <a:solidFill>
              <a:schemeClr val="accent1">
                <a:lumMod val="20000"/>
                <a:lumOff val="80000"/>
              </a:schemeClr>
            </a:solidFill>
          </c:spPr>
          <c:invertIfNegative val="0"/>
          <c:cat>
            <c:numRef>
              <c:f>Sheet1!$B$747:$D$747</c:f>
              <c:numCache>
                <c:formatCode>General</c:formatCode>
                <c:ptCount val="3"/>
                <c:pt idx="0">
                  <c:v>1995</c:v>
                </c:pt>
                <c:pt idx="1">
                  <c:v>2005</c:v>
                </c:pt>
                <c:pt idx="2">
                  <c:v>2015</c:v>
                </c:pt>
              </c:numCache>
            </c:numRef>
          </c:cat>
          <c:val>
            <c:numRef>
              <c:f>Sheet1!$K$749:$M$749</c:f>
              <c:numCache>
                <c:formatCode>General</c:formatCode>
                <c:ptCount val="3"/>
                <c:pt idx="0">
                  <c:v>91</c:v>
                </c:pt>
                <c:pt idx="1">
                  <c:v>103</c:v>
                </c:pt>
                <c:pt idx="2">
                  <c:v>158</c:v>
                </c:pt>
              </c:numCache>
            </c:numRef>
          </c:val>
        </c:ser>
        <c:ser>
          <c:idx val="1"/>
          <c:order val="1"/>
          <c:spPr>
            <a:solidFill>
              <a:srgbClr val="00B050"/>
            </a:solidFill>
          </c:spPr>
          <c:invertIfNegative val="0"/>
          <c:val>
            <c:numRef>
              <c:f>Sheet1!$K$750:$M$750</c:f>
              <c:numCache>
                <c:formatCode>General</c:formatCode>
                <c:ptCount val="3"/>
                <c:pt idx="0">
                  <c:v>37</c:v>
                </c:pt>
                <c:pt idx="1">
                  <c:v>19</c:v>
                </c:pt>
                <c:pt idx="2">
                  <c:v>20</c:v>
                </c:pt>
              </c:numCache>
            </c:numRef>
          </c:val>
        </c:ser>
        <c:ser>
          <c:idx val="2"/>
          <c:order val="2"/>
          <c:spPr>
            <a:solidFill>
              <a:srgbClr val="FFFF00"/>
            </a:solidFill>
          </c:spPr>
          <c:invertIfNegative val="0"/>
          <c:val>
            <c:numRef>
              <c:f>Sheet1!$K$751:$M$751</c:f>
              <c:numCache>
                <c:formatCode>General</c:formatCode>
                <c:ptCount val="3"/>
                <c:pt idx="0">
                  <c:v>31</c:v>
                </c:pt>
                <c:pt idx="1">
                  <c:v>22</c:v>
                </c:pt>
                <c:pt idx="2">
                  <c:v>15</c:v>
                </c:pt>
              </c:numCache>
            </c:numRef>
          </c:val>
        </c:ser>
        <c:ser>
          <c:idx val="3"/>
          <c:order val="3"/>
          <c:spPr>
            <a:solidFill>
              <a:srgbClr val="FFC000"/>
            </a:solidFill>
          </c:spPr>
          <c:invertIfNegative val="0"/>
          <c:val>
            <c:numRef>
              <c:f>Sheet1!$K$752:$M$752</c:f>
              <c:numCache>
                <c:formatCode>General</c:formatCode>
                <c:ptCount val="3"/>
                <c:pt idx="0">
                  <c:v>15</c:v>
                </c:pt>
                <c:pt idx="1">
                  <c:v>9</c:v>
                </c:pt>
                <c:pt idx="2">
                  <c:v>7</c:v>
                </c:pt>
              </c:numCache>
            </c:numRef>
          </c:val>
        </c:ser>
        <c:ser>
          <c:idx val="4"/>
          <c:order val="4"/>
          <c:spPr>
            <a:solidFill>
              <a:srgbClr val="FF0000"/>
            </a:solidFill>
          </c:spPr>
          <c:invertIfNegative val="0"/>
          <c:val>
            <c:numRef>
              <c:f>Sheet1!$K$753:$M$753</c:f>
              <c:numCache>
                <c:formatCode>General</c:formatCode>
                <c:ptCount val="3"/>
                <c:pt idx="0">
                  <c:v>6</c:v>
                </c:pt>
                <c:pt idx="1">
                  <c:v>4</c:v>
                </c:pt>
                <c:pt idx="2">
                  <c:v>2</c:v>
                </c:pt>
              </c:numCache>
            </c:numRef>
          </c:val>
        </c:ser>
        <c:dLbls>
          <c:showLegendKey val="0"/>
          <c:showVal val="0"/>
          <c:showCatName val="0"/>
          <c:showSerName val="0"/>
          <c:showPercent val="0"/>
          <c:showBubbleSize val="0"/>
        </c:dLbls>
        <c:gapWidth val="150"/>
        <c:overlap val="100"/>
        <c:axId val="349112832"/>
        <c:axId val="363159680"/>
      </c:barChart>
      <c:catAx>
        <c:axId val="349112832"/>
        <c:scaling>
          <c:orientation val="minMax"/>
        </c:scaling>
        <c:delete val="0"/>
        <c:axPos val="b"/>
        <c:numFmt formatCode="General" sourceLinked="1"/>
        <c:majorTickMark val="none"/>
        <c:minorTickMark val="none"/>
        <c:tickLblPos val="nextTo"/>
        <c:txPr>
          <a:bodyPr/>
          <a:lstStyle/>
          <a:p>
            <a:pPr>
              <a:defRPr sz="2000"/>
            </a:pPr>
            <a:endParaRPr lang="en-US"/>
          </a:p>
        </c:txPr>
        <c:crossAx val="363159680"/>
        <c:crosses val="autoZero"/>
        <c:auto val="1"/>
        <c:lblAlgn val="ctr"/>
        <c:lblOffset val="100"/>
        <c:noMultiLvlLbl val="0"/>
      </c:catAx>
      <c:valAx>
        <c:axId val="363159680"/>
        <c:scaling>
          <c:orientation val="minMax"/>
        </c:scaling>
        <c:delete val="0"/>
        <c:axPos val="l"/>
        <c:majorGridlines/>
        <c:title>
          <c:tx>
            <c:rich>
              <a:bodyPr rot="-5400000" vert="horz"/>
              <a:lstStyle/>
              <a:p>
                <a:pPr>
                  <a:defRPr sz="1800"/>
                </a:pPr>
                <a:r>
                  <a:rPr lang="en-US" sz="1800"/>
                  <a:t>Frequency</a:t>
                </a:r>
              </a:p>
            </c:rich>
          </c:tx>
          <c:overlay val="0"/>
        </c:title>
        <c:numFmt formatCode="General" sourceLinked="1"/>
        <c:majorTickMark val="out"/>
        <c:minorTickMark val="none"/>
        <c:tickLblPos val="nextTo"/>
        <c:txPr>
          <a:bodyPr/>
          <a:lstStyle/>
          <a:p>
            <a:pPr>
              <a:defRPr sz="1400"/>
            </a:pPr>
            <a:endParaRPr lang="en-US"/>
          </a:p>
        </c:txPr>
        <c:crossAx val="349112832"/>
        <c:crosses val="autoZero"/>
        <c:crossBetween val="between"/>
      </c:valAx>
      <c:spPr>
        <a:noFill/>
      </c:spPr>
    </c:plotArea>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2"/>
          <c:order val="0"/>
          <c:tx>
            <c:v>Melaleuca</c:v>
          </c:tx>
          <c:spPr>
            <a:ln w="76200">
              <a:solidFill>
                <a:schemeClr val="accent2">
                  <a:lumMod val="60000"/>
                  <a:lumOff val="40000"/>
                </a:schemeClr>
              </a:solidFill>
            </a:ln>
          </c:spPr>
          <c:marker>
            <c:symbol val="none"/>
          </c:marker>
          <c:cat>
            <c:numRef>
              <c:f>Sheet1!$B$747:$D$747</c:f>
              <c:numCache>
                <c:formatCode>General</c:formatCode>
                <c:ptCount val="3"/>
                <c:pt idx="0">
                  <c:v>1995</c:v>
                </c:pt>
                <c:pt idx="1">
                  <c:v>2005</c:v>
                </c:pt>
                <c:pt idx="2">
                  <c:v>2015</c:v>
                </c:pt>
              </c:numCache>
            </c:numRef>
          </c:cat>
          <c:val>
            <c:numRef>
              <c:f>(Sheet1!$K$746,Sheet1!$L$746,Sheet1!$M$746)</c:f>
              <c:numCache>
                <c:formatCode>General</c:formatCode>
                <c:ptCount val="3"/>
                <c:pt idx="0">
                  <c:v>365.40000000000003</c:v>
                </c:pt>
                <c:pt idx="1">
                  <c:v>258.39999999999986</c:v>
                </c:pt>
                <c:pt idx="2" formatCode="0.0">
                  <c:v>189.40000039339299</c:v>
                </c:pt>
              </c:numCache>
            </c:numRef>
          </c:val>
          <c:smooth val="0"/>
        </c:ser>
        <c:dLbls>
          <c:showLegendKey val="0"/>
          <c:showVal val="0"/>
          <c:showCatName val="0"/>
          <c:showSerName val="0"/>
          <c:showPercent val="0"/>
          <c:showBubbleSize val="0"/>
        </c:dLbls>
        <c:smooth val="0"/>
        <c:axId val="363161920"/>
        <c:axId val="363162480"/>
      </c:lineChart>
      <c:catAx>
        <c:axId val="363161920"/>
        <c:scaling>
          <c:orientation val="minMax"/>
        </c:scaling>
        <c:delete val="0"/>
        <c:axPos val="b"/>
        <c:numFmt formatCode="General" sourceLinked="1"/>
        <c:majorTickMark val="none"/>
        <c:minorTickMark val="none"/>
        <c:tickLblPos val="nextTo"/>
        <c:txPr>
          <a:bodyPr/>
          <a:lstStyle/>
          <a:p>
            <a:pPr>
              <a:defRPr sz="2000"/>
            </a:pPr>
            <a:endParaRPr lang="en-US"/>
          </a:p>
        </c:txPr>
        <c:crossAx val="363162480"/>
        <c:crosses val="autoZero"/>
        <c:auto val="1"/>
        <c:lblAlgn val="ctr"/>
        <c:lblOffset val="100"/>
        <c:noMultiLvlLbl val="0"/>
      </c:catAx>
      <c:valAx>
        <c:axId val="363162480"/>
        <c:scaling>
          <c:orientation val="minMax"/>
        </c:scaling>
        <c:delete val="0"/>
        <c:axPos val="l"/>
        <c:majorGridlines/>
        <c:title>
          <c:tx>
            <c:rich>
              <a:bodyPr/>
              <a:lstStyle/>
              <a:p>
                <a:pPr>
                  <a:defRPr sz="1800"/>
                </a:pPr>
                <a:r>
                  <a:rPr lang="en-US" sz="1800" baseline="0" dirty="0" smtClean="0"/>
                  <a:t>Total </a:t>
                </a:r>
                <a:r>
                  <a:rPr lang="en-US" sz="1800" baseline="0" dirty="0"/>
                  <a:t>Abundance</a:t>
                </a:r>
              </a:p>
            </c:rich>
          </c:tx>
          <c:overlay val="0"/>
        </c:title>
        <c:numFmt formatCode="General" sourceLinked="1"/>
        <c:majorTickMark val="none"/>
        <c:minorTickMark val="none"/>
        <c:tickLblPos val="nextTo"/>
        <c:txPr>
          <a:bodyPr/>
          <a:lstStyle/>
          <a:p>
            <a:pPr>
              <a:defRPr sz="1800"/>
            </a:pPr>
            <a:endParaRPr lang="en-US"/>
          </a:p>
        </c:txPr>
        <c:crossAx val="363161920"/>
        <c:crosses val="autoZero"/>
        <c:crossBetween val="between"/>
      </c:valAx>
      <c:spPr>
        <a:noFill/>
      </c:spPr>
    </c:plotArea>
    <c:plotVisOnly val="1"/>
    <c:dispBlanksAs val="gap"/>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lineChart>
        <c:grouping val="standard"/>
        <c:varyColors val="0"/>
        <c:ser>
          <c:idx val="0"/>
          <c:order val="0"/>
          <c:tx>
            <c:v>Australian Pine</c:v>
          </c:tx>
          <c:spPr>
            <a:ln>
              <a:solidFill>
                <a:srgbClr val="339933"/>
              </a:solidFill>
            </a:ln>
          </c:spPr>
          <c:marker>
            <c:symbol val="none"/>
          </c:marker>
          <c:cat>
            <c:numRef>
              <c:f>Sheet1!$B$747:$D$747</c:f>
              <c:numCache>
                <c:formatCode>General</c:formatCode>
                <c:ptCount val="3"/>
                <c:pt idx="0">
                  <c:v>1995</c:v>
                </c:pt>
                <c:pt idx="1">
                  <c:v>2005</c:v>
                </c:pt>
                <c:pt idx="2">
                  <c:v>2015</c:v>
                </c:pt>
              </c:numCache>
            </c:numRef>
          </c:cat>
          <c:val>
            <c:numRef>
              <c:f>Sheet1!$B$746:$D$746</c:f>
              <c:numCache>
                <c:formatCode>General</c:formatCode>
                <c:ptCount val="3"/>
                <c:pt idx="0">
                  <c:v>111.40000000000003</c:v>
                </c:pt>
                <c:pt idx="1">
                  <c:v>65.200000000000031</c:v>
                </c:pt>
                <c:pt idx="2">
                  <c:v>52.20000000000001</c:v>
                </c:pt>
              </c:numCache>
            </c:numRef>
          </c:val>
          <c:smooth val="0"/>
        </c:ser>
        <c:ser>
          <c:idx val="1"/>
          <c:order val="1"/>
          <c:tx>
            <c:v>Brazilian Pepper</c:v>
          </c:tx>
          <c:spPr>
            <a:ln>
              <a:solidFill>
                <a:srgbClr val="FF0000"/>
              </a:solidFill>
            </a:ln>
          </c:spPr>
          <c:marker>
            <c:symbol val="none"/>
          </c:marker>
          <c:cat>
            <c:numRef>
              <c:f>Sheet1!$B$747:$D$747</c:f>
              <c:numCache>
                <c:formatCode>General</c:formatCode>
                <c:ptCount val="3"/>
                <c:pt idx="0">
                  <c:v>1995</c:v>
                </c:pt>
                <c:pt idx="1">
                  <c:v>2005</c:v>
                </c:pt>
                <c:pt idx="2">
                  <c:v>2015</c:v>
                </c:pt>
              </c:numCache>
            </c:numRef>
          </c:cat>
          <c:val>
            <c:numRef>
              <c:f>Sheet1!$E$746:$G$746</c:f>
              <c:numCache>
                <c:formatCode>General</c:formatCode>
                <c:ptCount val="3"/>
                <c:pt idx="0">
                  <c:v>349.40000000000003</c:v>
                </c:pt>
                <c:pt idx="1">
                  <c:v>531.10000000000116</c:v>
                </c:pt>
                <c:pt idx="2" formatCode="0.0">
                  <c:v>551.50000002384161</c:v>
                </c:pt>
              </c:numCache>
            </c:numRef>
          </c:val>
          <c:smooth val="0"/>
        </c:ser>
        <c:ser>
          <c:idx val="2"/>
          <c:order val="2"/>
          <c:tx>
            <c:v>Melaleuca</c:v>
          </c:tx>
          <c:spPr>
            <a:ln>
              <a:solidFill>
                <a:schemeClr val="tx1">
                  <a:lumMod val="85000"/>
                </a:schemeClr>
              </a:solidFill>
            </a:ln>
          </c:spPr>
          <c:marker>
            <c:symbol val="none"/>
          </c:marker>
          <c:cat>
            <c:numRef>
              <c:f>Sheet1!$B$747:$D$747</c:f>
              <c:numCache>
                <c:formatCode>General</c:formatCode>
                <c:ptCount val="3"/>
                <c:pt idx="0">
                  <c:v>1995</c:v>
                </c:pt>
                <c:pt idx="1">
                  <c:v>2005</c:v>
                </c:pt>
                <c:pt idx="2">
                  <c:v>2015</c:v>
                </c:pt>
              </c:numCache>
            </c:numRef>
          </c:cat>
          <c:val>
            <c:numRef>
              <c:f>(Sheet1!$K$746,Sheet1!$L$746,Sheet1!$M$746)</c:f>
              <c:numCache>
                <c:formatCode>General</c:formatCode>
                <c:ptCount val="3"/>
                <c:pt idx="0">
                  <c:v>365.40000000000003</c:v>
                </c:pt>
                <c:pt idx="1">
                  <c:v>258.39999999999986</c:v>
                </c:pt>
                <c:pt idx="2" formatCode="0.0">
                  <c:v>189.40000039339299</c:v>
                </c:pt>
              </c:numCache>
            </c:numRef>
          </c:val>
          <c:smooth val="0"/>
        </c:ser>
        <c:ser>
          <c:idx val="3"/>
          <c:order val="3"/>
          <c:tx>
            <c:v>Old World Climbing Fern</c:v>
          </c:tx>
          <c:spPr>
            <a:ln>
              <a:solidFill>
                <a:srgbClr val="00FF00"/>
              </a:solidFill>
            </a:ln>
          </c:spPr>
          <c:marker>
            <c:symbol val="none"/>
          </c:marker>
          <c:cat>
            <c:numRef>
              <c:f>Sheet1!$B$747:$D$747</c:f>
              <c:numCache>
                <c:formatCode>General</c:formatCode>
                <c:ptCount val="3"/>
                <c:pt idx="0">
                  <c:v>1995</c:v>
                </c:pt>
                <c:pt idx="1">
                  <c:v>2005</c:v>
                </c:pt>
                <c:pt idx="2">
                  <c:v>2015</c:v>
                </c:pt>
              </c:numCache>
            </c:numRef>
          </c:cat>
          <c:val>
            <c:numRef>
              <c:f>Sheet1!$H$746:$J$746</c:f>
              <c:numCache>
                <c:formatCode>General</c:formatCode>
                <c:ptCount val="3"/>
                <c:pt idx="0">
                  <c:v>23</c:v>
                </c:pt>
                <c:pt idx="1">
                  <c:v>116</c:v>
                </c:pt>
                <c:pt idx="2" formatCode="0.0">
                  <c:v>162.00000007154009</c:v>
                </c:pt>
              </c:numCache>
            </c:numRef>
          </c:val>
          <c:smooth val="0"/>
        </c:ser>
        <c:dLbls>
          <c:showLegendKey val="0"/>
          <c:showVal val="0"/>
          <c:showCatName val="0"/>
          <c:showSerName val="0"/>
          <c:showPercent val="0"/>
          <c:showBubbleSize val="0"/>
        </c:dLbls>
        <c:smooth val="0"/>
        <c:axId val="292477408"/>
        <c:axId val="292477968"/>
      </c:lineChart>
      <c:catAx>
        <c:axId val="292477408"/>
        <c:scaling>
          <c:orientation val="minMax"/>
        </c:scaling>
        <c:delete val="0"/>
        <c:axPos val="b"/>
        <c:numFmt formatCode="General" sourceLinked="1"/>
        <c:majorTickMark val="none"/>
        <c:minorTickMark val="none"/>
        <c:tickLblPos val="nextTo"/>
        <c:txPr>
          <a:bodyPr/>
          <a:lstStyle/>
          <a:p>
            <a:pPr>
              <a:defRPr sz="1800"/>
            </a:pPr>
            <a:endParaRPr lang="en-US"/>
          </a:p>
        </c:txPr>
        <c:crossAx val="292477968"/>
        <c:crosses val="autoZero"/>
        <c:auto val="1"/>
        <c:lblAlgn val="ctr"/>
        <c:lblOffset val="100"/>
        <c:noMultiLvlLbl val="0"/>
      </c:catAx>
      <c:valAx>
        <c:axId val="292477968"/>
        <c:scaling>
          <c:orientation val="minMax"/>
        </c:scaling>
        <c:delete val="0"/>
        <c:axPos val="l"/>
        <c:majorGridlines/>
        <c:title>
          <c:tx>
            <c:rich>
              <a:bodyPr/>
              <a:lstStyle/>
              <a:p>
                <a:pPr>
                  <a:defRPr sz="2000"/>
                </a:pPr>
                <a:r>
                  <a:rPr lang="en-US" sz="2000"/>
                  <a:t>Total</a:t>
                </a:r>
                <a:r>
                  <a:rPr lang="en-US" sz="2000" baseline="0"/>
                  <a:t> Abundance</a:t>
                </a:r>
              </a:p>
            </c:rich>
          </c:tx>
          <c:overlay val="0"/>
        </c:title>
        <c:numFmt formatCode="General" sourceLinked="1"/>
        <c:majorTickMark val="none"/>
        <c:minorTickMark val="none"/>
        <c:tickLblPos val="nextTo"/>
        <c:crossAx val="292477408"/>
        <c:crosses val="autoZero"/>
        <c:crossBetween val="between"/>
      </c:valAx>
      <c:spPr>
        <a:noFill/>
      </c:spPr>
    </c:plotArea>
    <c:legend>
      <c:legendPos val="r"/>
      <c:layout>
        <c:manualLayout>
          <c:xMode val="edge"/>
          <c:yMode val="edge"/>
          <c:x val="0.72015283635487204"/>
          <c:y val="0.19877549242250764"/>
          <c:w val="0.25787287821338734"/>
          <c:h val="0.50479309767130165"/>
        </c:manualLayout>
      </c:layout>
      <c:overlay val="0"/>
      <c:txPr>
        <a:bodyPr/>
        <a:lstStyle/>
        <a:p>
          <a:pPr>
            <a:defRPr sz="1800"/>
          </a:pPr>
          <a:endParaRPr lang="en-US"/>
        </a:p>
      </c:txPr>
    </c:legend>
    <c:plotVisOnly val="1"/>
    <c:dispBlanksAs val="gap"/>
    <c:showDLblsOverMax val="0"/>
  </c:chart>
  <c:spPr>
    <a:no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Sheet1!$T$82</c:f>
              <c:strCache>
                <c:ptCount val="1"/>
                <c:pt idx="0">
                  <c:v>T. domingensis</c:v>
                </c:pt>
              </c:strCache>
            </c:strRef>
          </c:tx>
          <c:spPr>
            <a:solidFill>
              <a:schemeClr val="bg1">
                <a:lumMod val="65000"/>
              </a:schemeClr>
            </a:solidFill>
          </c:spPr>
          <c:invertIfNegative val="0"/>
          <c:errBars>
            <c:errBarType val="both"/>
            <c:errValType val="cust"/>
            <c:noEndCap val="1"/>
            <c:plus>
              <c:numRef>
                <c:f>(Sheet1!$Q$82,Sheet1!$Q$87,Sheet1!$Q$92,Sheet1!$Q$97)</c:f>
                <c:numCache>
                  <c:formatCode>General</c:formatCode>
                  <c:ptCount val="4"/>
                  <c:pt idx="0">
                    <c:v>44.321224446820544</c:v>
                  </c:pt>
                  <c:pt idx="1">
                    <c:v>53.618921781370176</c:v>
                  </c:pt>
                  <c:pt idx="2">
                    <c:v>10.739705935971793</c:v>
                  </c:pt>
                  <c:pt idx="3">
                    <c:v>1.2427518802312427</c:v>
                  </c:pt>
                </c:numCache>
              </c:numRef>
            </c:plus>
            <c:minus>
              <c:numRef>
                <c:f>(Sheet1!$Q$82,Sheet1!$Q$87,Sheet1!$Q$92,Sheet1!$Q$97)</c:f>
                <c:numCache>
                  <c:formatCode>General</c:formatCode>
                  <c:ptCount val="4"/>
                  <c:pt idx="0">
                    <c:v>44.321224446820544</c:v>
                  </c:pt>
                  <c:pt idx="1">
                    <c:v>53.618921781370176</c:v>
                  </c:pt>
                  <c:pt idx="2">
                    <c:v>10.739705935971793</c:v>
                  </c:pt>
                  <c:pt idx="3">
                    <c:v>1.2427518802312427</c:v>
                  </c:pt>
                </c:numCache>
              </c:numRef>
            </c:minus>
          </c:errBars>
          <c:cat>
            <c:strRef>
              <c:f>Sheet1!$U$2:$U$5</c:f>
              <c:strCache>
                <c:ptCount val="4"/>
                <c:pt idx="0">
                  <c:v>0 oz/ac</c:v>
                </c:pt>
                <c:pt idx="1">
                  <c:v>8 oz/ac</c:v>
                </c:pt>
                <c:pt idx="2">
                  <c:v>16 oz/ac</c:v>
                </c:pt>
                <c:pt idx="3">
                  <c:v>32 oz/ac</c:v>
                </c:pt>
              </c:strCache>
            </c:strRef>
          </c:cat>
          <c:val>
            <c:numRef>
              <c:f>(Sheet1!$O$82,Sheet1!$O$87,Sheet1!$O$92,Sheet1!$O$97)</c:f>
              <c:numCache>
                <c:formatCode>0.00</c:formatCode>
                <c:ptCount val="4"/>
                <c:pt idx="0">
                  <c:v>51.511887107649777</c:v>
                </c:pt>
                <c:pt idx="1">
                  <c:v>-60.817519287351956</c:v>
                </c:pt>
                <c:pt idx="2">
                  <c:v>-81.225403435710561</c:v>
                </c:pt>
                <c:pt idx="3">
                  <c:v>-98.503408179630739</c:v>
                </c:pt>
              </c:numCache>
            </c:numRef>
          </c:val>
        </c:ser>
        <c:dLbls>
          <c:showLegendKey val="0"/>
          <c:showVal val="0"/>
          <c:showCatName val="0"/>
          <c:showSerName val="0"/>
          <c:showPercent val="0"/>
          <c:showBubbleSize val="0"/>
        </c:dLbls>
        <c:gapWidth val="150"/>
        <c:axId val="449083456"/>
        <c:axId val="449084016"/>
      </c:barChart>
      <c:catAx>
        <c:axId val="449083456"/>
        <c:scaling>
          <c:orientation val="minMax"/>
        </c:scaling>
        <c:delete val="1"/>
        <c:axPos val="b"/>
        <c:numFmt formatCode="General" sourceLinked="1"/>
        <c:majorTickMark val="none"/>
        <c:minorTickMark val="none"/>
        <c:tickLblPos val="none"/>
        <c:crossAx val="449084016"/>
        <c:crosses val="autoZero"/>
        <c:auto val="1"/>
        <c:lblAlgn val="ctr"/>
        <c:lblOffset val="100"/>
        <c:noMultiLvlLbl val="0"/>
      </c:catAx>
      <c:valAx>
        <c:axId val="449084016"/>
        <c:scaling>
          <c:orientation val="minMax"/>
        </c:scaling>
        <c:delete val="0"/>
        <c:axPos val="l"/>
        <c:majorGridlines/>
        <c:numFmt formatCode="0" sourceLinked="0"/>
        <c:majorTickMark val="out"/>
        <c:minorTickMark val="none"/>
        <c:tickLblPos val="nextTo"/>
        <c:txPr>
          <a:bodyPr/>
          <a:lstStyle/>
          <a:p>
            <a:pPr>
              <a:defRPr sz="1200" baseline="0">
                <a:latin typeface="Arial" pitchFamily="34" charset="0"/>
                <a:cs typeface="Arial" pitchFamily="34" charset="0"/>
              </a:defRPr>
            </a:pPr>
            <a:endParaRPr lang="en-US"/>
          </a:p>
        </c:txPr>
        <c:crossAx val="449083456"/>
        <c:crosses val="autoZero"/>
        <c:crossBetween val="between"/>
      </c:valAx>
    </c:plotArea>
    <c:plotVisOnly val="1"/>
    <c:dispBlanksAs val="gap"/>
    <c:showDLblsOverMax val="0"/>
  </c:chart>
  <c:spPr>
    <a:noFill/>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Sheet1!$T$2</c:f>
              <c:strCache>
                <c:ptCount val="1"/>
                <c:pt idx="0">
                  <c:v>C. jamaicense</c:v>
                </c:pt>
              </c:strCache>
            </c:strRef>
          </c:tx>
          <c:spPr>
            <a:solidFill>
              <a:schemeClr val="bg1">
                <a:lumMod val="65000"/>
              </a:schemeClr>
            </a:solidFill>
          </c:spPr>
          <c:invertIfNegative val="0"/>
          <c:errBars>
            <c:errBarType val="both"/>
            <c:errValType val="cust"/>
            <c:noEndCap val="1"/>
            <c:plus>
              <c:numRef>
                <c:f>(Sheet1!$Q$2,Sheet1!$Q$7,Sheet1!$Q$12,Sheet1!$Q$17)</c:f>
                <c:numCache>
                  <c:formatCode>General</c:formatCode>
                  <c:ptCount val="4"/>
                  <c:pt idx="0">
                    <c:v>56.093267650368944</c:v>
                  </c:pt>
                  <c:pt idx="1">
                    <c:v>213.84264291271677</c:v>
                  </c:pt>
                  <c:pt idx="2">
                    <c:v>49.280439207774762</c:v>
                  </c:pt>
                  <c:pt idx="3">
                    <c:v>10.115724886947261</c:v>
                  </c:pt>
                </c:numCache>
              </c:numRef>
            </c:plus>
            <c:minus>
              <c:numRef>
                <c:f>(Sheet1!$Q$2,Sheet1!$Q$7,Sheet1!$Q$12,Sheet1!$Q$17)</c:f>
                <c:numCache>
                  <c:formatCode>General</c:formatCode>
                  <c:ptCount val="4"/>
                  <c:pt idx="0">
                    <c:v>56.093267650368944</c:v>
                  </c:pt>
                  <c:pt idx="1">
                    <c:v>213.84264291271677</c:v>
                  </c:pt>
                  <c:pt idx="2">
                    <c:v>49.280439207774762</c:v>
                  </c:pt>
                  <c:pt idx="3">
                    <c:v>10.115724886947261</c:v>
                  </c:pt>
                </c:numCache>
              </c:numRef>
            </c:minus>
          </c:errBars>
          <c:cat>
            <c:strRef>
              <c:f>Sheet1!$U$2:$U$5</c:f>
              <c:strCache>
                <c:ptCount val="4"/>
                <c:pt idx="0">
                  <c:v>0 oz/ac</c:v>
                </c:pt>
                <c:pt idx="1">
                  <c:v>8 oz/ac</c:v>
                </c:pt>
                <c:pt idx="2">
                  <c:v>16 oz/ac</c:v>
                </c:pt>
                <c:pt idx="3">
                  <c:v>32 oz/ac</c:v>
                </c:pt>
              </c:strCache>
            </c:strRef>
          </c:cat>
          <c:val>
            <c:numRef>
              <c:f>(Sheet1!$O$2,Sheet1!$O$7,Sheet1!$O$12,Sheet1!$O$17)</c:f>
              <c:numCache>
                <c:formatCode>0.00</c:formatCode>
                <c:ptCount val="4"/>
                <c:pt idx="0">
                  <c:v>44.359220320773524</c:v>
                </c:pt>
                <c:pt idx="1">
                  <c:v>200.55099928564513</c:v>
                </c:pt>
                <c:pt idx="2">
                  <c:v>80.184488785216942</c:v>
                </c:pt>
                <c:pt idx="3">
                  <c:v>60.870942506188406</c:v>
                </c:pt>
              </c:numCache>
            </c:numRef>
          </c:val>
        </c:ser>
        <c:dLbls>
          <c:showLegendKey val="0"/>
          <c:showVal val="0"/>
          <c:showCatName val="0"/>
          <c:showSerName val="0"/>
          <c:showPercent val="0"/>
          <c:showBubbleSize val="0"/>
        </c:dLbls>
        <c:gapWidth val="150"/>
        <c:axId val="349148608"/>
        <c:axId val="349149168"/>
      </c:barChart>
      <c:catAx>
        <c:axId val="349148608"/>
        <c:scaling>
          <c:orientation val="minMax"/>
        </c:scaling>
        <c:delete val="1"/>
        <c:axPos val="b"/>
        <c:numFmt formatCode="General" sourceLinked="1"/>
        <c:majorTickMark val="none"/>
        <c:minorTickMark val="none"/>
        <c:tickLblPos val="none"/>
        <c:crossAx val="349149168"/>
        <c:crosses val="autoZero"/>
        <c:auto val="1"/>
        <c:lblAlgn val="ctr"/>
        <c:lblOffset val="100"/>
        <c:noMultiLvlLbl val="0"/>
      </c:catAx>
      <c:valAx>
        <c:axId val="349149168"/>
        <c:scaling>
          <c:orientation val="minMax"/>
        </c:scaling>
        <c:delete val="0"/>
        <c:axPos val="l"/>
        <c:majorGridlines/>
        <c:numFmt formatCode="0" sourceLinked="0"/>
        <c:majorTickMark val="out"/>
        <c:minorTickMark val="none"/>
        <c:tickLblPos val="nextTo"/>
        <c:spPr>
          <a:noFill/>
        </c:spPr>
        <c:txPr>
          <a:bodyPr/>
          <a:lstStyle/>
          <a:p>
            <a:pPr>
              <a:defRPr sz="1200" baseline="0">
                <a:latin typeface="Arial" pitchFamily="34" charset="0"/>
                <a:cs typeface="Arial" pitchFamily="34" charset="0"/>
              </a:defRPr>
            </a:pPr>
            <a:endParaRPr lang="en-US"/>
          </a:p>
        </c:txPr>
        <c:crossAx val="349148608"/>
        <c:crosses val="autoZero"/>
        <c:crossBetween val="between"/>
      </c:valAx>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3" name="Straight Connector 2"/>
        <cdr:cNvSpPr/>
      </cdr:nvSpPr>
      <cdr:spPr>
        <a:xfrm xmlns:a="http://schemas.openxmlformats.org/drawingml/2006/main" flipV="1">
          <a:off x="-1087746" y="-2136489"/>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983"/>
          </a:xfrm>
          <a:prstGeom prst="rect">
            <a:avLst/>
          </a:prstGeom>
        </p:spPr>
        <p:txBody>
          <a:bodyPr vert="horz" lIns="93571" tIns="46785" rIns="93571" bIns="467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983"/>
          </a:xfrm>
          <a:prstGeom prst="rect">
            <a:avLst/>
          </a:prstGeom>
        </p:spPr>
        <p:txBody>
          <a:bodyPr vert="horz" lIns="93571" tIns="46785" rIns="93571" bIns="46785" rtlCol="0"/>
          <a:lstStyle>
            <a:lvl1pPr algn="r">
              <a:defRPr sz="1200"/>
            </a:lvl1pPr>
          </a:lstStyle>
          <a:p>
            <a:fld id="{10596FFA-47D5-4609-AA90-00859C738005}" type="datetimeFigureOut">
              <a:rPr lang="en-US" smtClean="0"/>
              <a:pPr/>
              <a:t>7/23/2015</a:t>
            </a:fld>
            <a:endParaRPr lang="en-US"/>
          </a:p>
        </p:txBody>
      </p:sp>
      <p:sp>
        <p:nvSpPr>
          <p:cNvPr id="4" name="Footer Placeholder 3"/>
          <p:cNvSpPr>
            <a:spLocks noGrp="1"/>
          </p:cNvSpPr>
          <p:nvPr>
            <p:ph type="ftr" sz="quarter" idx="2"/>
          </p:nvPr>
        </p:nvSpPr>
        <p:spPr>
          <a:xfrm>
            <a:off x="0" y="8829792"/>
            <a:ext cx="3037840" cy="464983"/>
          </a:xfrm>
          <a:prstGeom prst="rect">
            <a:avLst/>
          </a:prstGeom>
        </p:spPr>
        <p:txBody>
          <a:bodyPr vert="horz" lIns="93571" tIns="46785" rIns="93571" bIns="467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792"/>
            <a:ext cx="3037840" cy="464983"/>
          </a:xfrm>
          <a:prstGeom prst="rect">
            <a:avLst/>
          </a:prstGeom>
        </p:spPr>
        <p:txBody>
          <a:bodyPr vert="horz" lIns="93571" tIns="46785" rIns="93571" bIns="46785" rtlCol="0" anchor="b"/>
          <a:lstStyle>
            <a:lvl1pPr algn="r">
              <a:defRPr sz="1200"/>
            </a:lvl1pPr>
          </a:lstStyle>
          <a:p>
            <a:fld id="{57968510-CD22-4D65-8F19-8A9D4ED1B463}" type="slidenum">
              <a:rPr lang="en-US" smtClean="0"/>
              <a:pPr/>
              <a:t>‹#›</a:t>
            </a:fld>
            <a:endParaRPr lang="en-US"/>
          </a:p>
        </p:txBody>
      </p:sp>
    </p:spTree>
    <p:extLst>
      <p:ext uri="{BB962C8B-B14F-4D97-AF65-F5344CB8AC3E}">
        <p14:creationId xmlns:p14="http://schemas.microsoft.com/office/powerpoint/2010/main" val="2612853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313FC81B-8022-478F-B8A0-353797D3E638}" type="datetimeFigureOut">
              <a:rPr lang="en-US" smtClean="0"/>
              <a:pPr/>
              <a:t>7/23/2015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8" rIns="93175"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1A06987-95F9-4709-8A45-F773927092F2}" type="slidenum">
              <a:rPr lang="en-US" smtClean="0"/>
              <a:pPr/>
              <a:t>‹#›</a:t>
            </a:fld>
            <a:endParaRPr lang="en-US"/>
          </a:p>
        </p:txBody>
      </p:sp>
    </p:spTree>
    <p:extLst>
      <p:ext uri="{BB962C8B-B14F-4D97-AF65-F5344CB8AC3E}">
        <p14:creationId xmlns:p14="http://schemas.microsoft.com/office/powerpoint/2010/main" val="20862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1</a:t>
            </a:fld>
            <a:endParaRPr lang="en-US"/>
          </a:p>
        </p:txBody>
      </p:sp>
    </p:spTree>
    <p:extLst>
      <p:ext uri="{BB962C8B-B14F-4D97-AF65-F5344CB8AC3E}">
        <p14:creationId xmlns:p14="http://schemas.microsoft.com/office/powerpoint/2010/main" val="380800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charset="0"/>
            </a:endParaRPr>
          </a:p>
        </p:txBody>
      </p:sp>
      <p:sp>
        <p:nvSpPr>
          <p:cNvPr id="4" name="Slide Number Placeholder 3"/>
          <p:cNvSpPr>
            <a:spLocks noGrp="1"/>
          </p:cNvSpPr>
          <p:nvPr>
            <p:ph type="sldNum" sz="quarter" idx="10"/>
          </p:nvPr>
        </p:nvSpPr>
        <p:spPr/>
        <p:txBody>
          <a:bodyPr/>
          <a:lstStyle/>
          <a:p>
            <a:fld id="{E1A06987-95F9-4709-8A45-F773927092F2}" type="slidenum">
              <a:rPr lang="en-US" smtClean="0"/>
              <a:pPr/>
              <a:t>14</a:t>
            </a:fld>
            <a:endParaRPr lang="en-US"/>
          </a:p>
        </p:txBody>
      </p:sp>
    </p:spTree>
    <p:extLst>
      <p:ext uri="{BB962C8B-B14F-4D97-AF65-F5344CB8AC3E}">
        <p14:creationId xmlns:p14="http://schemas.microsoft.com/office/powerpoint/2010/main" val="88204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15</a:t>
            </a:fld>
            <a:endParaRPr lang="en-US"/>
          </a:p>
        </p:txBody>
      </p:sp>
    </p:spTree>
    <p:extLst>
      <p:ext uri="{BB962C8B-B14F-4D97-AF65-F5344CB8AC3E}">
        <p14:creationId xmlns:p14="http://schemas.microsoft.com/office/powerpoint/2010/main" val="29018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16</a:t>
            </a:fld>
            <a:endParaRPr lang="en-US"/>
          </a:p>
        </p:txBody>
      </p:sp>
    </p:spTree>
    <p:extLst>
      <p:ext uri="{BB962C8B-B14F-4D97-AF65-F5344CB8AC3E}">
        <p14:creationId xmlns:p14="http://schemas.microsoft.com/office/powerpoint/2010/main" val="391836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A06987-95F9-4709-8A45-F773927092F2}" type="slidenum">
              <a:rPr lang="en-US" smtClean="0"/>
              <a:pPr/>
              <a:t>17</a:t>
            </a:fld>
            <a:endParaRPr lang="en-US"/>
          </a:p>
        </p:txBody>
      </p:sp>
    </p:spTree>
    <p:extLst>
      <p:ext uri="{BB962C8B-B14F-4D97-AF65-F5344CB8AC3E}">
        <p14:creationId xmlns:p14="http://schemas.microsoft.com/office/powerpoint/2010/main" val="391836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18</a:t>
            </a:fld>
            <a:endParaRPr lang="en-US"/>
          </a:p>
        </p:txBody>
      </p:sp>
    </p:spTree>
    <p:extLst>
      <p:ext uri="{BB962C8B-B14F-4D97-AF65-F5344CB8AC3E}">
        <p14:creationId xmlns:p14="http://schemas.microsoft.com/office/powerpoint/2010/main" val="391836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A06987-95F9-4709-8A45-F773927092F2}" type="slidenum">
              <a:rPr lang="en-US" smtClean="0"/>
              <a:pPr/>
              <a:t>19</a:t>
            </a:fld>
            <a:endParaRPr lang="en-US"/>
          </a:p>
        </p:txBody>
      </p:sp>
    </p:spTree>
    <p:extLst>
      <p:ext uri="{BB962C8B-B14F-4D97-AF65-F5344CB8AC3E}">
        <p14:creationId xmlns:p14="http://schemas.microsoft.com/office/powerpoint/2010/main" val="391836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20</a:t>
            </a:fld>
            <a:endParaRPr lang="en-US"/>
          </a:p>
        </p:txBody>
      </p:sp>
    </p:spTree>
    <p:extLst>
      <p:ext uri="{BB962C8B-B14F-4D97-AF65-F5344CB8AC3E}">
        <p14:creationId xmlns:p14="http://schemas.microsoft.com/office/powerpoint/2010/main" val="83200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491181</a:t>
            </a:r>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21</a:t>
            </a:fld>
            <a:endParaRPr lang="en-US"/>
          </a:p>
        </p:txBody>
      </p:sp>
    </p:spTree>
    <p:extLst>
      <p:ext uri="{BB962C8B-B14F-4D97-AF65-F5344CB8AC3E}">
        <p14:creationId xmlns:p14="http://schemas.microsoft.com/office/powerpoint/2010/main" val="2905880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A06987-95F9-4709-8A45-F773927092F2}" type="slidenum">
              <a:rPr lang="en-US" smtClean="0"/>
              <a:pPr/>
              <a:t>22</a:t>
            </a:fld>
            <a:endParaRPr lang="en-US"/>
          </a:p>
        </p:txBody>
      </p:sp>
    </p:spTree>
    <p:extLst>
      <p:ext uri="{BB962C8B-B14F-4D97-AF65-F5344CB8AC3E}">
        <p14:creationId xmlns:p14="http://schemas.microsoft.com/office/powerpoint/2010/main" val="265705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23</a:t>
            </a:fld>
            <a:endParaRPr lang="en-US"/>
          </a:p>
        </p:txBody>
      </p:sp>
    </p:spTree>
    <p:extLst>
      <p:ext uri="{BB962C8B-B14F-4D97-AF65-F5344CB8AC3E}">
        <p14:creationId xmlns:p14="http://schemas.microsoft.com/office/powerpoint/2010/main" val="279778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6987-95F9-4709-8A45-F773927092F2}" type="slidenum">
              <a:rPr lang="en-US" smtClean="0"/>
              <a:pPr/>
              <a:t>2</a:t>
            </a:fld>
            <a:endParaRPr lang="en-US"/>
          </a:p>
        </p:txBody>
      </p:sp>
    </p:spTree>
    <p:extLst>
      <p:ext uri="{BB962C8B-B14F-4D97-AF65-F5344CB8AC3E}">
        <p14:creationId xmlns:p14="http://schemas.microsoft.com/office/powerpoint/2010/main" val="295138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was to do a quick and dirty experiment to see if we could treat effectively, lower cost, minimal</a:t>
            </a:r>
            <a:r>
              <a:rPr lang="en-US" baseline="0" dirty="0" smtClean="0"/>
              <a:t> non-target damage</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24</a:t>
            </a:fld>
            <a:endParaRPr lang="en-US"/>
          </a:p>
        </p:txBody>
      </p:sp>
    </p:spTree>
    <p:extLst>
      <p:ext uri="{BB962C8B-B14F-4D97-AF65-F5344CB8AC3E}">
        <p14:creationId xmlns:p14="http://schemas.microsoft.com/office/powerpoint/2010/main" val="353495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Muhlygrass</a:t>
            </a:r>
            <a:r>
              <a:rPr lang="en-US" dirty="0" smtClean="0"/>
              <a:t>/sawgrass marsh.  Follow-up</a:t>
            </a:r>
            <a:r>
              <a:rPr lang="en-US" baseline="0" dirty="0" smtClean="0"/>
              <a:t> on trials by Dan Mixson.</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25</a:t>
            </a:fld>
            <a:endParaRPr lang="en-US"/>
          </a:p>
        </p:txBody>
      </p:sp>
    </p:spTree>
    <p:extLst>
      <p:ext uri="{BB962C8B-B14F-4D97-AF65-F5344CB8AC3E}">
        <p14:creationId xmlns:p14="http://schemas.microsoft.com/office/powerpoint/2010/main" val="4099870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 Mixson ‘s work in the area. We tweaked it a bit and put it into operation. Argo used roads</a:t>
            </a:r>
            <a:r>
              <a:rPr lang="en-US" baseline="0" dirty="0" smtClean="0"/>
              <a:t> as access points.  </a:t>
            </a:r>
            <a:r>
              <a:rPr lang="en-US" baseline="0" dirty="0" err="1" smtClean="0"/>
              <a:t>Visable</a:t>
            </a:r>
            <a:r>
              <a:rPr lang="en-US" baseline="0" dirty="0" smtClean="0"/>
              <a:t> trees treated but don’t use transect method. Method max label rate :18oz/acre</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26</a:t>
            </a:fld>
            <a:endParaRPr lang="en-US"/>
          </a:p>
        </p:txBody>
      </p:sp>
    </p:spTree>
    <p:extLst>
      <p:ext uri="{BB962C8B-B14F-4D97-AF65-F5344CB8AC3E}">
        <p14:creationId xmlns:p14="http://schemas.microsoft.com/office/powerpoint/2010/main" val="409987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Streamline treated 2/9-2/17</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27</a:t>
            </a:fld>
            <a:endParaRPr lang="en-US"/>
          </a:p>
        </p:txBody>
      </p:sp>
    </p:spTree>
    <p:extLst>
      <p:ext uri="{BB962C8B-B14F-4D97-AF65-F5344CB8AC3E}">
        <p14:creationId xmlns:p14="http://schemas.microsoft.com/office/powerpoint/2010/main" val="3911969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28</a:t>
            </a:fld>
            <a:endParaRPr lang="en-US"/>
          </a:p>
        </p:txBody>
      </p:sp>
    </p:spTree>
    <p:extLst>
      <p:ext uri="{BB962C8B-B14F-4D97-AF65-F5344CB8AC3E}">
        <p14:creationId xmlns:p14="http://schemas.microsoft.com/office/powerpoint/2010/main" val="2720189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29</a:t>
            </a:fld>
            <a:endParaRPr lang="en-US"/>
          </a:p>
        </p:txBody>
      </p:sp>
    </p:spTree>
    <p:extLst>
      <p:ext uri="{BB962C8B-B14F-4D97-AF65-F5344CB8AC3E}">
        <p14:creationId xmlns:p14="http://schemas.microsoft.com/office/powerpoint/2010/main" val="1719554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30</a:t>
            </a:fld>
            <a:endParaRPr lang="en-US"/>
          </a:p>
        </p:txBody>
      </p:sp>
    </p:spTree>
    <p:extLst>
      <p:ext uri="{BB962C8B-B14F-4D97-AF65-F5344CB8AC3E}">
        <p14:creationId xmlns:p14="http://schemas.microsoft.com/office/powerpoint/2010/main" val="2367621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2/18-2/25</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31</a:t>
            </a:fld>
            <a:endParaRPr lang="en-US"/>
          </a:p>
        </p:txBody>
      </p:sp>
    </p:spTree>
    <p:extLst>
      <p:ext uri="{BB962C8B-B14F-4D97-AF65-F5344CB8AC3E}">
        <p14:creationId xmlns:p14="http://schemas.microsoft.com/office/powerpoint/2010/main" val="918242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3/3-3/11</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32</a:t>
            </a:fld>
            <a:endParaRPr lang="en-US"/>
          </a:p>
        </p:txBody>
      </p:sp>
    </p:spTree>
    <p:extLst>
      <p:ext uri="{BB962C8B-B14F-4D97-AF65-F5344CB8AC3E}">
        <p14:creationId xmlns:p14="http://schemas.microsoft.com/office/powerpoint/2010/main" val="825719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Mowed/</a:t>
            </a:r>
            <a:r>
              <a:rPr lang="en-US" dirty="0" err="1" smtClean="0"/>
              <a:t>shreaded</a:t>
            </a:r>
            <a:r>
              <a:rPr lang="en-US" dirty="0" smtClean="0"/>
              <a:t>.</a:t>
            </a:r>
            <a:r>
              <a:rPr lang="en-US" baseline="0" dirty="0" smtClean="0"/>
              <a:t>  </a:t>
            </a:r>
            <a:r>
              <a:rPr lang="en-US" baseline="0" dirty="0" err="1" smtClean="0"/>
              <a:t>Herbicided</a:t>
            </a:r>
            <a:r>
              <a:rPr lang="en-US" baseline="0" dirty="0" smtClean="0"/>
              <a:t>.  Follow up broadleaf control.</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33</a:t>
            </a:fld>
            <a:endParaRPr lang="en-US"/>
          </a:p>
        </p:txBody>
      </p:sp>
    </p:spTree>
    <p:extLst>
      <p:ext uri="{BB962C8B-B14F-4D97-AF65-F5344CB8AC3E}">
        <p14:creationId xmlns:p14="http://schemas.microsoft.com/office/powerpoint/2010/main" val="347935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3</a:t>
            </a:fld>
            <a:endParaRPr lang="en-US"/>
          </a:p>
        </p:txBody>
      </p:sp>
    </p:spTree>
    <p:extLst>
      <p:ext uri="{BB962C8B-B14F-4D97-AF65-F5344CB8AC3E}">
        <p14:creationId xmlns:p14="http://schemas.microsoft.com/office/powerpoint/2010/main" val="1569519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MAT, </a:t>
            </a:r>
            <a:r>
              <a:rPr lang="en-US" dirty="0" err="1" smtClean="0"/>
              <a:t>ludwigia</a:t>
            </a:r>
            <a:r>
              <a:rPr lang="en-US" dirty="0" smtClean="0"/>
              <a:t> was barely</a:t>
            </a:r>
            <a:r>
              <a:rPr lang="en-US" baseline="0" dirty="0" smtClean="0"/>
              <a:t> </a:t>
            </a:r>
            <a:r>
              <a:rPr lang="en-US" baseline="0" dirty="0" err="1" smtClean="0"/>
              <a:t>visable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34</a:t>
            </a:fld>
            <a:endParaRPr lang="en-US"/>
          </a:p>
        </p:txBody>
      </p:sp>
    </p:spTree>
    <p:extLst>
      <p:ext uri="{BB962C8B-B14F-4D97-AF65-F5344CB8AC3E}">
        <p14:creationId xmlns:p14="http://schemas.microsoft.com/office/powerpoint/2010/main" val="1226344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35</a:t>
            </a:fld>
            <a:endParaRPr lang="en-US"/>
          </a:p>
        </p:txBody>
      </p:sp>
    </p:spTree>
    <p:extLst>
      <p:ext uri="{BB962C8B-B14F-4D97-AF65-F5344CB8AC3E}">
        <p14:creationId xmlns:p14="http://schemas.microsoft.com/office/powerpoint/2010/main" val="2239308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BA5CD-161D-4226-B7C1-8DE105AF0171}" type="slidenum">
              <a:rPr lang="en-US" smtClean="0"/>
              <a:t>36</a:t>
            </a:fld>
            <a:endParaRPr lang="en-US"/>
          </a:p>
        </p:txBody>
      </p:sp>
    </p:spTree>
    <p:extLst>
      <p:ext uri="{BB962C8B-B14F-4D97-AF65-F5344CB8AC3E}">
        <p14:creationId xmlns:p14="http://schemas.microsoft.com/office/powerpoint/2010/main" val="268149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BA5CD-161D-4226-B7C1-8DE105AF0171}" type="slidenum">
              <a:rPr lang="en-US" smtClean="0"/>
              <a:t>37</a:t>
            </a:fld>
            <a:endParaRPr lang="en-US"/>
          </a:p>
        </p:txBody>
      </p:sp>
    </p:spTree>
    <p:extLst>
      <p:ext uri="{BB962C8B-B14F-4D97-AF65-F5344CB8AC3E}">
        <p14:creationId xmlns:p14="http://schemas.microsoft.com/office/powerpoint/2010/main" val="2797788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a:t> </a:t>
            </a:r>
            <a:r>
              <a:rPr lang="en-US" baseline="0" dirty="0" smtClean="0"/>
              <a:t>and thanks to Lyn and others for the invitation to come present at the short course</a:t>
            </a:r>
          </a:p>
          <a:p>
            <a:r>
              <a:rPr lang="en-US" baseline="0" dirty="0" smtClean="0"/>
              <a:t>This presentation will be a review of cattail management activities in the Everglades by SFWMD over the last nine years</a:t>
            </a:r>
          </a:p>
          <a:p>
            <a:r>
              <a:rPr lang="en-US" baseline="0" dirty="0" smtClean="0"/>
              <a:t>With an emphasis on more recent work using the herbicide imazamox</a:t>
            </a:r>
          </a:p>
          <a:p>
            <a:r>
              <a:rPr lang="en-US" baseline="0" dirty="0" smtClean="0"/>
              <a:t>The cattail management work I will talk about is primarily aimed at wildlife habitat improvement in disturbed portions of the Everglades</a:t>
            </a:r>
            <a:endParaRPr lang="en-US" dirty="0" smtClean="0"/>
          </a:p>
        </p:txBody>
      </p:sp>
      <p:sp>
        <p:nvSpPr>
          <p:cNvPr id="4" name="Slide Number Placeholder 3"/>
          <p:cNvSpPr>
            <a:spLocks noGrp="1"/>
          </p:cNvSpPr>
          <p:nvPr>
            <p:ph type="sldNum" sz="quarter" idx="10"/>
          </p:nvPr>
        </p:nvSpPr>
        <p:spPr/>
        <p:txBody>
          <a:bodyPr/>
          <a:lstStyle/>
          <a:p>
            <a:fld id="{16417688-16BC-4A0E-848F-83D448996B78}" type="slidenum">
              <a:rPr lang="en-US" smtClean="0"/>
              <a:pPr/>
              <a:t>41</a:t>
            </a:fld>
            <a:endParaRPr lang="en-US" dirty="0"/>
          </a:p>
        </p:txBody>
      </p:sp>
    </p:spTree>
    <p:extLst>
      <p:ext uri="{BB962C8B-B14F-4D97-AF65-F5344CB8AC3E}">
        <p14:creationId xmlns:p14="http://schemas.microsoft.com/office/powerpoint/2010/main" val="3133589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Begin with a little back ground on why we are in the cattail management</a:t>
            </a:r>
            <a:r>
              <a:rPr lang="en-US" baseline="0" dirty="0" smtClean="0"/>
              <a:t> business in the first place</a:t>
            </a:r>
          </a:p>
          <a:p>
            <a:endParaRPr lang="en-US" baseline="0" dirty="0" smtClean="0"/>
          </a:p>
          <a:p>
            <a:r>
              <a:rPr lang="en-US" dirty="0" smtClean="0"/>
              <a:t>T</a:t>
            </a:r>
            <a:r>
              <a:rPr lang="en-US" baseline="0" dirty="0" smtClean="0"/>
              <a:t>he Everglades has a nutrient problem. In particular, the Everglades has too much phosphorus.</a:t>
            </a:r>
          </a:p>
          <a:p>
            <a:endParaRPr lang="en-US" baseline="0" dirty="0" smtClean="0"/>
          </a:p>
          <a:p>
            <a:r>
              <a:rPr lang="en-US" baseline="0" dirty="0" smtClean="0"/>
              <a:t>The Everglades was historically an oligotrophic ecosystem– meaning that there are relatively low levels of nutrients</a:t>
            </a:r>
          </a:p>
          <a:p>
            <a:endParaRPr lang="en-US" baseline="0" dirty="0" smtClean="0"/>
          </a:p>
          <a:p>
            <a:r>
              <a:rPr lang="en-US" baseline="0" dirty="0" smtClean="0"/>
              <a:t>After the construction of the central and south Florida project for flood control and water supply, the Everglades experienced decades of nutrient rich surface water inflows from upstream agricultural and urban areas as well as periodic droughts which released nutrients from the deep organic Everglades soils.</a:t>
            </a:r>
          </a:p>
          <a:p>
            <a:endParaRPr lang="en-US" baseline="0" dirty="0" smtClean="0"/>
          </a:p>
          <a:p>
            <a:r>
              <a:rPr lang="en-US" b="1" baseline="0" dirty="0" smtClean="0"/>
              <a:t>The map on the left shows</a:t>
            </a:r>
            <a:r>
              <a:rPr lang="en-US" baseline="0" dirty="0" smtClean="0"/>
              <a:t> phosphorus hot spots across the everglades in 2004. And on the right you can see a close up view of WCA 2A. The yellow orange and red colors show the distribution and abundance of cattail between 1991 and 2003.</a:t>
            </a:r>
          </a:p>
          <a:p>
            <a:endParaRPr lang="en-US" baseline="0" dirty="0" smtClean="0"/>
          </a:p>
          <a:p>
            <a:r>
              <a:rPr lang="en-US" baseline="0" dirty="0" smtClean="0"/>
              <a:t>Cattail is expanding its range and abundance over time. Instead of being an occasional species at low densities, this native plant is now behaving like a weed and dominating large portions of WCA2. </a:t>
            </a:r>
          </a:p>
          <a:p>
            <a:endParaRPr lang="en-US" baseline="0" dirty="0" smtClean="0"/>
          </a:p>
          <a:p>
            <a:r>
              <a:rPr lang="en-US" baseline="0" dirty="0" smtClean="0"/>
              <a:t>This is directly related to the increased concentrations of phosphorus in the system </a:t>
            </a:r>
          </a:p>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42</a:t>
            </a:fld>
            <a:endParaRPr lang="en-US" dirty="0"/>
          </a:p>
        </p:txBody>
      </p:sp>
    </p:spTree>
    <p:extLst>
      <p:ext uri="{BB962C8B-B14F-4D97-AF65-F5344CB8AC3E}">
        <p14:creationId xmlns:p14="http://schemas.microsoft.com/office/powerpoint/2010/main" val="2281527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result</a:t>
            </a:r>
            <a:r>
              <a:rPr lang="en-US" baseline="0" dirty="0" smtClean="0"/>
              <a:t> of these human activities, many parts of the Everglades have been transformed from the quintessential river of grass that features the mosaic of sawgrass “ridges” and open water sloughs to a sea of dense and nearly </a:t>
            </a:r>
            <a:r>
              <a:rPr lang="en-US" baseline="0" dirty="0" err="1" smtClean="0"/>
              <a:t>impenatrible</a:t>
            </a:r>
            <a:r>
              <a:rPr lang="en-US" baseline="0" dirty="0" smtClean="0"/>
              <a:t> stands of cattail.</a:t>
            </a:r>
          </a:p>
          <a:p>
            <a:r>
              <a:rPr lang="en-US" baseline="0" dirty="0" smtClean="0"/>
              <a:t>We have found that despite improved water quality and quantity, these cattail marshes are quite resilient and resistant to change. Even if we get the water right, restoration of the ecosystem to its former condition may take a very long time, if ever.</a:t>
            </a:r>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43</a:t>
            </a:fld>
            <a:endParaRPr lang="en-US" dirty="0"/>
          </a:p>
        </p:txBody>
      </p:sp>
    </p:spTree>
    <p:extLst>
      <p:ext uri="{BB962C8B-B14F-4D97-AF65-F5344CB8AC3E}">
        <p14:creationId xmlns:p14="http://schemas.microsoft.com/office/powerpoint/2010/main" val="2298847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2006, the SFWMD initiated a pilot project aimed at learning how to improve wildlife habitat in the cattail dominated portions of the WCA’s</a:t>
            </a:r>
          </a:p>
          <a:p>
            <a:r>
              <a:rPr lang="en-US" baseline="0" dirty="0" smtClean="0"/>
              <a:t>The project is called CHIP Cattail Habitat Improvement Project</a:t>
            </a:r>
          </a:p>
          <a:p>
            <a:r>
              <a:rPr lang="en-US" baseline="0" dirty="0" smtClean="0"/>
              <a:t>The objective was to open up habitat in the cattail dominated regions using herbicides and fire with the goal of restoring ecological functions such as aquatic productivity and wading bird habitat</a:t>
            </a:r>
          </a:p>
          <a:p>
            <a:endParaRPr lang="en-US" baseline="0" dirty="0" smtClean="0"/>
          </a:p>
          <a:p>
            <a:r>
              <a:rPr lang="en-US" baseline="0" dirty="0" smtClean="0"/>
              <a:t>We established three 15-acre plots and another three plots to use as untreated control plots for comparison</a:t>
            </a:r>
          </a:p>
          <a:p>
            <a:r>
              <a:rPr lang="en-US" baseline="0" dirty="0" smtClean="0"/>
              <a:t>We began with a glyphosate treatment in May 2006 followed by a prescribed fire two months later.</a:t>
            </a:r>
          </a:p>
          <a:p>
            <a:r>
              <a:rPr lang="en-US" baseline="0" dirty="0" smtClean="0"/>
              <a:t>Unfortunately, we did not get very good control – in hindsight, we believe this was due to the high abundance of cattail and spring season application</a:t>
            </a:r>
          </a:p>
          <a:p>
            <a:r>
              <a:rPr lang="en-US" baseline="0" dirty="0" smtClean="0"/>
              <a:t>We then did fall application of glyphosate and imazapyr </a:t>
            </a:r>
          </a:p>
          <a:p>
            <a:r>
              <a:rPr lang="en-US" baseline="0" dirty="0" smtClean="0"/>
              <a:t>Followed by two additional treatments of glyphosate and imazapyr in 2007</a:t>
            </a:r>
          </a:p>
        </p:txBody>
      </p:sp>
      <p:sp>
        <p:nvSpPr>
          <p:cNvPr id="4" name="Slide Number Placeholder 3"/>
          <p:cNvSpPr>
            <a:spLocks noGrp="1"/>
          </p:cNvSpPr>
          <p:nvPr>
            <p:ph type="sldNum" sz="quarter" idx="10"/>
          </p:nvPr>
        </p:nvSpPr>
        <p:spPr/>
        <p:txBody>
          <a:bodyPr/>
          <a:lstStyle/>
          <a:p>
            <a:fld id="{16417688-16BC-4A0E-848F-83D448996B78}" type="slidenum">
              <a:rPr lang="en-US" smtClean="0"/>
              <a:pPr/>
              <a:t>44</a:t>
            </a:fld>
            <a:endParaRPr lang="en-US" dirty="0"/>
          </a:p>
        </p:txBody>
      </p:sp>
    </p:spTree>
    <p:extLst>
      <p:ext uri="{BB962C8B-B14F-4D97-AF65-F5344CB8AC3E}">
        <p14:creationId xmlns:p14="http://schemas.microsoft.com/office/powerpoint/2010/main" val="221974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end result was complete</a:t>
            </a:r>
            <a:r>
              <a:rPr lang="en-US" baseline="0" dirty="0" smtClean="0"/>
              <a:t> control of cattail and other emergent vegetation and a transformation to open water habitat with dense submerged aquatic vegetation, primarily </a:t>
            </a:r>
            <a:r>
              <a:rPr lang="en-US" baseline="0" dirty="0" err="1" smtClean="0"/>
              <a:t>chara</a:t>
            </a:r>
            <a:r>
              <a:rPr lang="en-US" baseline="0" dirty="0" smtClean="0"/>
              <a:t> and ????</a:t>
            </a:r>
          </a:p>
          <a:p>
            <a:r>
              <a:rPr lang="en-US" baseline="0" dirty="0" smtClean="0"/>
              <a:t>The photo on the left shows the dense cattail marsh in 2006 and on the right is the same plot 4 years later with dense SAV and no emergent vegetation</a:t>
            </a:r>
          </a:p>
          <a:p>
            <a:r>
              <a:rPr lang="en-US" baseline="0" dirty="0" smtClean="0"/>
              <a:t>We observed substantial decreases in phosphorus and large increases in wading bird foraging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45</a:t>
            </a:fld>
            <a:endParaRPr lang="en-US" dirty="0"/>
          </a:p>
        </p:txBody>
      </p:sp>
    </p:spTree>
    <p:extLst>
      <p:ext uri="{BB962C8B-B14F-4D97-AF65-F5344CB8AC3E}">
        <p14:creationId xmlns:p14="http://schemas.microsoft.com/office/powerpoint/2010/main" val="1603215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46</a:t>
            </a:fld>
            <a:endParaRPr lang="en-US" dirty="0"/>
          </a:p>
        </p:txBody>
      </p:sp>
    </p:spTree>
    <p:extLst>
      <p:ext uri="{BB962C8B-B14F-4D97-AF65-F5344CB8AC3E}">
        <p14:creationId xmlns:p14="http://schemas.microsoft.com/office/powerpoint/2010/main" val="314972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5</a:t>
            </a:fld>
            <a:endParaRPr lang="en-US"/>
          </a:p>
        </p:txBody>
      </p:sp>
    </p:spTree>
    <p:extLst>
      <p:ext uri="{BB962C8B-B14F-4D97-AF65-F5344CB8AC3E}">
        <p14:creationId xmlns:p14="http://schemas.microsoft.com/office/powerpoint/2010/main" val="1024091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7BC162-2BF3-4CE9-BD97-9BB7B9C89717}" type="slidenum">
              <a:rPr lang="en-GB" smtClean="0"/>
              <a:pPr/>
              <a:t>47</a:t>
            </a:fld>
            <a:endParaRPr lang="en-GB" dirty="0"/>
          </a:p>
        </p:txBody>
      </p:sp>
    </p:spTree>
    <p:extLst>
      <p:ext uri="{BB962C8B-B14F-4D97-AF65-F5344CB8AC3E}">
        <p14:creationId xmlns:p14="http://schemas.microsoft.com/office/powerpoint/2010/main" val="1886689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48</a:t>
            </a:fld>
            <a:endParaRPr lang="en-US" dirty="0"/>
          </a:p>
        </p:txBody>
      </p:sp>
    </p:spTree>
    <p:extLst>
      <p:ext uri="{BB962C8B-B14F-4D97-AF65-F5344CB8AC3E}">
        <p14:creationId xmlns:p14="http://schemas.microsoft.com/office/powerpoint/2010/main" val="226849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err="1" smtClean="0"/>
              <a:t>Imi</a:t>
            </a:r>
            <a:r>
              <a:rPr lang="en-US" dirty="0" smtClean="0"/>
              <a:t>---</a:t>
            </a:r>
            <a:r>
              <a:rPr lang="en-US" dirty="0" err="1" smtClean="0"/>
              <a:t>DaZole</a:t>
            </a:r>
            <a:r>
              <a:rPr lang="en-US" dirty="0" smtClean="0"/>
              <a:t>---eh-KNOWN</a:t>
            </a:r>
          </a:p>
          <a:p>
            <a:pPr marL="0" marR="0" indent="0" algn="l" defTabSz="914266"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266"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Inhibits the plant enzyme </a:t>
            </a:r>
            <a:r>
              <a:rPr lang="en-US" sz="1200" b="0" i="0" kern="1200" dirty="0" err="1" smtClean="0">
                <a:solidFill>
                  <a:schemeClr val="tx1"/>
                </a:solidFill>
                <a:latin typeface="+mn-lt"/>
                <a:ea typeface="+mn-ea"/>
                <a:cs typeface="+mn-cs"/>
              </a:rPr>
              <a:t>acetolactate</a:t>
            </a:r>
            <a:r>
              <a:rPr lang="en-US" sz="1200" b="0" i="0" kern="1200" dirty="0" smtClean="0">
                <a:solidFill>
                  <a:schemeClr val="tx1"/>
                </a:solidFill>
                <a:latin typeface="+mn-lt"/>
                <a:ea typeface="+mn-ea"/>
                <a:cs typeface="+mn-cs"/>
              </a:rPr>
              <a:t> (ah-see-toe-lack-</a:t>
            </a:r>
            <a:r>
              <a:rPr lang="en-US" sz="1200" b="0" i="0" kern="1200" dirty="0" err="1" smtClean="0">
                <a:solidFill>
                  <a:schemeClr val="tx1"/>
                </a:solidFill>
                <a:latin typeface="+mn-lt"/>
                <a:ea typeface="+mn-ea"/>
                <a:cs typeface="+mn-cs"/>
              </a:rPr>
              <a:t>tate</a:t>
            </a:r>
            <a:r>
              <a:rPr lang="en-US" sz="1200" b="0" i="0" kern="120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synthase</a:t>
            </a:r>
            <a:r>
              <a:rPr lang="en-US" sz="1200" b="0" i="0" kern="1200" dirty="0" smtClean="0">
                <a:solidFill>
                  <a:schemeClr val="tx1"/>
                </a:solidFill>
                <a:latin typeface="+mn-lt"/>
                <a:ea typeface="+mn-ea"/>
                <a:cs typeface="+mn-cs"/>
              </a:rPr>
              <a:t> (ALS) thereby stopping cell division and causing plant death</a:t>
            </a:r>
          </a:p>
          <a:p>
            <a:pPr defTabSz="914266">
              <a:defRPr/>
            </a:pPr>
            <a:endParaRPr lang="en-US" dirty="0" smtClean="0"/>
          </a:p>
          <a:p>
            <a:pPr defTabSz="914266">
              <a:defRPr/>
            </a:pPr>
            <a:r>
              <a:rPr lang="en-US" sz="1200" b="0" i="0" kern="1200" dirty="0" smtClean="0">
                <a:solidFill>
                  <a:schemeClr val="tx1"/>
                </a:solidFill>
                <a:latin typeface="+mn-lt"/>
                <a:ea typeface="+mn-ea"/>
                <a:cs typeface="+mn-cs"/>
              </a:rPr>
              <a:t>Average half life in water of 14 days in Florida</a:t>
            </a:r>
          </a:p>
          <a:p>
            <a:pPr marL="0" marR="0" indent="0" algn="l" defTabSz="914266"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dirty="0" smtClean="0"/>
          </a:p>
        </p:txBody>
      </p:sp>
      <p:sp>
        <p:nvSpPr>
          <p:cNvPr id="4" name="Slide Number Placeholder 3"/>
          <p:cNvSpPr>
            <a:spLocks noGrp="1"/>
          </p:cNvSpPr>
          <p:nvPr>
            <p:ph type="sldNum" sz="quarter" idx="10"/>
          </p:nvPr>
        </p:nvSpPr>
        <p:spPr/>
        <p:txBody>
          <a:bodyPr/>
          <a:lstStyle/>
          <a:p>
            <a:fld id="{16417688-16BC-4A0E-848F-83D448996B78}" type="slidenum">
              <a:rPr lang="en-US" smtClean="0"/>
              <a:pPr/>
              <a:t>49</a:t>
            </a:fld>
            <a:endParaRPr lang="en-US" dirty="0"/>
          </a:p>
        </p:txBody>
      </p:sp>
    </p:spTree>
    <p:extLst>
      <p:ext uri="{BB962C8B-B14F-4D97-AF65-F5344CB8AC3E}">
        <p14:creationId xmlns:p14="http://schemas.microsoft.com/office/powerpoint/2010/main" val="2394590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known to effectively</a:t>
            </a:r>
            <a:r>
              <a:rPr lang="en-US" baseline="0" dirty="0" smtClean="0"/>
              <a:t> control wild taro and </a:t>
            </a:r>
            <a:r>
              <a:rPr lang="en-US" baseline="0" dirty="0" err="1" smtClean="0"/>
              <a:t>chinese</a:t>
            </a:r>
            <a:r>
              <a:rPr lang="en-US" baseline="0" dirty="0" smtClean="0"/>
              <a:t> tallow</a:t>
            </a:r>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50</a:t>
            </a:fld>
            <a:endParaRPr lang="en-US" dirty="0"/>
          </a:p>
        </p:txBody>
      </p:sp>
    </p:spTree>
    <p:extLst>
      <p:ext uri="{BB962C8B-B14F-4D97-AF65-F5344CB8AC3E}">
        <p14:creationId xmlns:p14="http://schemas.microsoft.com/office/powerpoint/2010/main" val="3176799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52</a:t>
            </a:fld>
            <a:endParaRPr lang="en-US" dirty="0"/>
          </a:p>
        </p:txBody>
      </p:sp>
    </p:spTree>
    <p:extLst>
      <p:ext uri="{BB962C8B-B14F-4D97-AF65-F5344CB8AC3E}">
        <p14:creationId xmlns:p14="http://schemas.microsoft.com/office/powerpoint/2010/main" val="1050745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53</a:t>
            </a:fld>
            <a:endParaRPr lang="en-US" dirty="0"/>
          </a:p>
        </p:txBody>
      </p:sp>
    </p:spTree>
    <p:extLst>
      <p:ext uri="{BB962C8B-B14F-4D97-AF65-F5344CB8AC3E}">
        <p14:creationId xmlns:p14="http://schemas.microsoft.com/office/powerpoint/2010/main" val="56551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54</a:t>
            </a:fld>
            <a:endParaRPr lang="en-US" dirty="0"/>
          </a:p>
        </p:txBody>
      </p:sp>
    </p:spTree>
    <p:extLst>
      <p:ext uri="{BB962C8B-B14F-4D97-AF65-F5344CB8AC3E}">
        <p14:creationId xmlns:p14="http://schemas.microsoft.com/office/powerpoint/2010/main" val="561210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55</a:t>
            </a:fld>
            <a:endParaRPr lang="en-US" dirty="0"/>
          </a:p>
        </p:txBody>
      </p:sp>
    </p:spTree>
    <p:extLst>
      <p:ext uri="{BB962C8B-B14F-4D97-AF65-F5344CB8AC3E}">
        <p14:creationId xmlns:p14="http://schemas.microsoft.com/office/powerpoint/2010/main" val="3973433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56</a:t>
            </a:fld>
            <a:endParaRPr lang="en-US" dirty="0"/>
          </a:p>
        </p:txBody>
      </p:sp>
    </p:spTree>
    <p:extLst>
      <p:ext uri="{BB962C8B-B14F-4D97-AF65-F5344CB8AC3E}">
        <p14:creationId xmlns:p14="http://schemas.microsoft.com/office/powerpoint/2010/main" val="4203150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minor damage and/or stunted growth on</a:t>
            </a:r>
            <a:r>
              <a:rPr lang="en-US" baseline="0" dirty="0" smtClean="0"/>
              <a:t> some desirable species</a:t>
            </a:r>
          </a:p>
          <a:p>
            <a:r>
              <a:rPr lang="en-US" baseline="0" dirty="0" smtClean="0"/>
              <a:t>While a second aerial application may be effective and necessary to get more complete control of cattail, it is an open question as to whether other species would tolerate a second treatment. </a:t>
            </a:r>
          </a:p>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57</a:t>
            </a:fld>
            <a:endParaRPr lang="en-US" dirty="0"/>
          </a:p>
        </p:txBody>
      </p:sp>
    </p:spTree>
    <p:extLst>
      <p:ext uri="{BB962C8B-B14F-4D97-AF65-F5344CB8AC3E}">
        <p14:creationId xmlns:p14="http://schemas.microsoft.com/office/powerpoint/2010/main" val="86105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7</a:t>
            </a:fld>
            <a:endParaRPr lang="en-US"/>
          </a:p>
        </p:txBody>
      </p:sp>
    </p:spTree>
    <p:extLst>
      <p:ext uri="{BB962C8B-B14F-4D97-AF65-F5344CB8AC3E}">
        <p14:creationId xmlns:p14="http://schemas.microsoft.com/office/powerpoint/2010/main" val="943722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140 acre plots</a:t>
            </a:r>
          </a:p>
          <a:p>
            <a:r>
              <a:rPr lang="en-US" sz="1200" kern="1200" baseline="0" dirty="0" smtClean="0">
                <a:solidFill>
                  <a:schemeClr val="tx1"/>
                </a:solidFill>
                <a:latin typeface="+mn-lt"/>
                <a:ea typeface="+mn-ea"/>
                <a:cs typeface="+mn-cs"/>
              </a:rPr>
              <a:t>Landscape scale openings were created for the AMI-1 project using the CHIP approach. </a:t>
            </a:r>
          </a:p>
          <a:p>
            <a:r>
              <a:rPr lang="en-US" sz="1200" kern="1200" baseline="0" dirty="0" smtClean="0">
                <a:solidFill>
                  <a:schemeClr val="tx1"/>
                </a:solidFill>
                <a:latin typeface="+mn-lt"/>
                <a:ea typeface="+mn-ea"/>
                <a:cs typeface="+mn-cs"/>
              </a:rPr>
              <a:t>Combination of herbicide and burning treatment, with the expectation that because imazamox was used, where CHIP initially used the broad spectrum combination of glyphosate and imazapyr, cattail will be disproportionately impacted allowing desirable vegetation recovery </a:t>
            </a:r>
          </a:p>
          <a:p>
            <a:r>
              <a:rPr lang="en-US" sz="1200" kern="1200" baseline="0" dirty="0" smtClean="0">
                <a:solidFill>
                  <a:schemeClr val="tx1"/>
                </a:solidFill>
                <a:latin typeface="+mn-lt"/>
                <a:ea typeface="+mn-ea"/>
                <a:cs typeface="+mn-cs"/>
              </a:rPr>
              <a:t>and succession following the burn to occur sooner than observed in CHIP. </a:t>
            </a:r>
          </a:p>
          <a:p>
            <a:r>
              <a:rPr lang="en-US" sz="1200" kern="1200" baseline="0" dirty="0" smtClean="0">
                <a:solidFill>
                  <a:schemeClr val="tx1"/>
                </a:solidFill>
                <a:latin typeface="+mn-lt"/>
                <a:ea typeface="+mn-ea"/>
                <a:cs typeface="+mn-cs"/>
              </a:rPr>
              <a:t>Plots were aerially sprayed in April 2011 with imazamox at a rate of 0.28 kg </a:t>
            </a:r>
            <a:r>
              <a:rPr lang="en-US" sz="1200" kern="1200" baseline="0" dirty="0" err="1" smtClean="0">
                <a:solidFill>
                  <a:schemeClr val="tx1"/>
                </a:solidFill>
                <a:latin typeface="+mn-lt"/>
                <a:ea typeface="+mn-ea"/>
                <a:cs typeface="+mn-cs"/>
              </a:rPr>
              <a:t>ae</a:t>
            </a:r>
            <a:r>
              <a:rPr lang="en-US" sz="1200" kern="1200" baseline="0" dirty="0" smtClean="0">
                <a:solidFill>
                  <a:schemeClr val="tx1"/>
                </a:solidFill>
                <a:latin typeface="+mn-lt"/>
                <a:ea typeface="+mn-ea"/>
                <a:cs typeface="+mn-cs"/>
              </a:rPr>
              <a:t> ha-1 and burned January 2012. </a:t>
            </a:r>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58</a:t>
            </a:fld>
            <a:endParaRPr lang="en-US" dirty="0"/>
          </a:p>
        </p:txBody>
      </p:sp>
    </p:spTree>
    <p:extLst>
      <p:ext uri="{BB962C8B-B14F-4D97-AF65-F5344CB8AC3E}">
        <p14:creationId xmlns:p14="http://schemas.microsoft.com/office/powerpoint/2010/main" val="24805480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Resistance to ALS compounds confirmed in terrestrial species - none in aquatics</a:t>
            </a:r>
          </a:p>
          <a:p>
            <a:endParaRPr lang="en-US" dirty="0"/>
          </a:p>
        </p:txBody>
      </p:sp>
      <p:sp>
        <p:nvSpPr>
          <p:cNvPr id="4" name="Slide Number Placeholder 3"/>
          <p:cNvSpPr>
            <a:spLocks noGrp="1"/>
          </p:cNvSpPr>
          <p:nvPr>
            <p:ph type="sldNum" sz="quarter" idx="10"/>
          </p:nvPr>
        </p:nvSpPr>
        <p:spPr/>
        <p:txBody>
          <a:bodyPr/>
          <a:lstStyle/>
          <a:p>
            <a:fld id="{16417688-16BC-4A0E-848F-83D448996B78}" type="slidenum">
              <a:rPr lang="en-US" smtClean="0"/>
              <a:pPr/>
              <a:t>59</a:t>
            </a:fld>
            <a:endParaRPr lang="en-US" dirty="0"/>
          </a:p>
        </p:txBody>
      </p:sp>
    </p:spTree>
    <p:extLst>
      <p:ext uri="{BB962C8B-B14F-4D97-AF65-F5344CB8AC3E}">
        <p14:creationId xmlns:p14="http://schemas.microsoft.com/office/powerpoint/2010/main" val="346032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8</a:t>
            </a:fld>
            <a:endParaRPr lang="en-US"/>
          </a:p>
        </p:txBody>
      </p:sp>
    </p:spTree>
    <p:extLst>
      <p:ext uri="{BB962C8B-B14F-4D97-AF65-F5344CB8AC3E}">
        <p14:creationId xmlns:p14="http://schemas.microsoft.com/office/powerpoint/2010/main" val="48776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smtClean="0"/>
              <a:t>12% decrease in frequency (occupancy)</a:t>
            </a:r>
          </a:p>
          <a:p>
            <a:pPr marL="457200" indent="-457200">
              <a:buFont typeface="Arial" panose="020B0604020202020204" pitchFamily="34" charset="0"/>
              <a:buChar char="•"/>
            </a:pPr>
            <a:r>
              <a:rPr lang="en-US" sz="1200" smtClean="0"/>
              <a:t>Frequency of cells with </a:t>
            </a:r>
            <a:r>
              <a:rPr lang="en-US" sz="1200" smtClean="0">
                <a:sym typeface="Wingdings"/>
              </a:rPr>
              <a:t>≥</a:t>
            </a:r>
            <a:r>
              <a:rPr lang="en-US" sz="1200" smtClean="0"/>
              <a:t>intermediate abundance scores down 56%</a:t>
            </a:r>
          </a:p>
          <a:p>
            <a:pPr marL="457200" indent="-457200">
              <a:buFont typeface="Arial" panose="020B0604020202020204" pitchFamily="34" charset="0"/>
              <a:buChar char="•"/>
            </a:pPr>
            <a:r>
              <a:rPr lang="en-US" sz="1200" smtClean="0"/>
              <a:t>Overall abundance (region-wide) down 53%</a:t>
            </a:r>
          </a:p>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9</a:t>
            </a:fld>
            <a:endParaRPr lang="en-US"/>
          </a:p>
        </p:txBody>
      </p:sp>
    </p:spTree>
    <p:extLst>
      <p:ext uri="{BB962C8B-B14F-4D97-AF65-F5344CB8AC3E}">
        <p14:creationId xmlns:p14="http://schemas.microsoft.com/office/powerpoint/2010/main" val="138940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smtClean="0"/>
              <a:t>239% increase in frequency</a:t>
            </a:r>
          </a:p>
          <a:p>
            <a:pPr marL="457200" indent="-457200">
              <a:buFont typeface="Arial" panose="020B0604020202020204" pitchFamily="34" charset="0"/>
              <a:buChar char="•"/>
            </a:pPr>
            <a:r>
              <a:rPr lang="en-US" sz="1200" dirty="0" smtClean="0"/>
              <a:t>Frequency of cells with </a:t>
            </a:r>
            <a:r>
              <a:rPr lang="en-US" sz="1200" dirty="0" smtClean="0">
                <a:sym typeface="Wingdings"/>
              </a:rPr>
              <a:t>≥</a:t>
            </a:r>
            <a:r>
              <a:rPr lang="en-US" sz="1200" dirty="0" smtClean="0"/>
              <a:t>intermediate abundance scores up 400%</a:t>
            </a:r>
          </a:p>
          <a:p>
            <a:pPr marL="457200" indent="-457200">
              <a:buFont typeface="Arial" panose="020B0604020202020204" pitchFamily="34" charset="0"/>
              <a:buChar char="•"/>
            </a:pPr>
            <a:r>
              <a:rPr lang="en-US" sz="1200" dirty="0" smtClean="0"/>
              <a:t>Overall abundance (region-wide) up 604%</a:t>
            </a:r>
          </a:p>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10</a:t>
            </a:fld>
            <a:endParaRPr lang="en-US"/>
          </a:p>
        </p:txBody>
      </p:sp>
    </p:spTree>
    <p:extLst>
      <p:ext uri="{BB962C8B-B14F-4D97-AF65-F5344CB8AC3E}">
        <p14:creationId xmlns:p14="http://schemas.microsoft.com/office/powerpoint/2010/main" val="742641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smtClean="0"/>
              <a:t>37% increase in frequency (occupancy)</a:t>
            </a:r>
          </a:p>
          <a:p>
            <a:pPr marL="457200" indent="-457200">
              <a:buFont typeface="Arial" panose="020B0604020202020204" pitchFamily="34" charset="0"/>
              <a:buChar char="•"/>
            </a:pPr>
            <a:r>
              <a:rPr lang="en-US" sz="1200" dirty="0" smtClean="0"/>
              <a:t>Frequency of cells with </a:t>
            </a:r>
            <a:r>
              <a:rPr lang="en-US" sz="1200" dirty="0" smtClean="0">
                <a:sym typeface="Wingdings"/>
              </a:rPr>
              <a:t>≥</a:t>
            </a:r>
            <a:r>
              <a:rPr lang="en-US" sz="1200" dirty="0" smtClean="0"/>
              <a:t>intermediate abundance scores up 84%</a:t>
            </a:r>
          </a:p>
          <a:p>
            <a:pPr marL="457200" indent="-457200">
              <a:buFont typeface="Arial" panose="020B0604020202020204" pitchFamily="34" charset="0"/>
              <a:buChar char="•"/>
            </a:pPr>
            <a:r>
              <a:rPr lang="en-US" sz="1200" dirty="0" smtClean="0"/>
              <a:t>Region-wide weighted abundance up 58%</a:t>
            </a:r>
          </a:p>
          <a:p>
            <a:endParaRPr lang="en-US" dirty="0"/>
          </a:p>
        </p:txBody>
      </p:sp>
      <p:sp>
        <p:nvSpPr>
          <p:cNvPr id="4" name="Slide Number Placeholder 3"/>
          <p:cNvSpPr>
            <a:spLocks noGrp="1"/>
          </p:cNvSpPr>
          <p:nvPr>
            <p:ph type="sldNum" sz="quarter" idx="10"/>
          </p:nvPr>
        </p:nvSpPr>
        <p:spPr/>
        <p:txBody>
          <a:bodyPr/>
          <a:lstStyle/>
          <a:p>
            <a:fld id="{0FE3B7C7-1D78-4B73-93CC-F03D2F9610E2}" type="slidenum">
              <a:rPr lang="en-US" smtClean="0"/>
              <a:pPr/>
              <a:t>11</a:t>
            </a:fld>
            <a:endParaRPr lang="en-US"/>
          </a:p>
        </p:txBody>
      </p:sp>
    </p:spTree>
    <p:extLst>
      <p:ext uri="{BB962C8B-B14F-4D97-AF65-F5344CB8AC3E}">
        <p14:creationId xmlns:p14="http://schemas.microsoft.com/office/powerpoint/2010/main" val="773906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368" y="45720"/>
            <a:ext cx="7772400" cy="1470025"/>
          </a:xfr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35024" y="2395728"/>
            <a:ext cx="6400800" cy="822960"/>
          </a:xfrm>
        </p:spPr>
        <p:txBody>
          <a:bodyPr/>
          <a:lstStyle>
            <a:lvl1pPr marL="0" indent="0" algn="ctr">
              <a:buNone/>
              <a:defRPr baseline="0">
                <a:solidFill>
                  <a:schemeClr val="tx2">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B9722E-F9DD-44A8-801F-F4F0F3614FB2}" type="datetimeFigureOut">
              <a:rPr lang="en-US" smtClean="0"/>
              <a:pPr/>
              <a:t>7/23/2015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1E017FF-ECDE-4F24-8F9D-480DF19E6D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0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baseline="0">
          <a:solidFill>
            <a:schemeClr val="accent1">
              <a:lumMod val="20000"/>
              <a:lumOff val="80000"/>
            </a:schemeClr>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9.xml"/><Relationship Id="rId7"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3.emf"/></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148"/>
            <a:ext cx="7772400" cy="1470025"/>
          </a:xfrm>
        </p:spPr>
        <p:txBody>
          <a:bodyPr>
            <a:noAutofit/>
          </a:bodyPr>
          <a:lstStyle/>
          <a:p>
            <a:r>
              <a:rPr lang="en-US" sz="4800" dirty="0"/>
              <a:t>Invasive Plant Operations Overview</a:t>
            </a:r>
          </a:p>
        </p:txBody>
      </p:sp>
      <p:sp>
        <p:nvSpPr>
          <p:cNvPr id="4" name="Subtitle 2"/>
          <p:cNvSpPr txBox="1">
            <a:spLocks/>
          </p:cNvSpPr>
          <p:nvPr/>
        </p:nvSpPr>
        <p:spPr>
          <a:xfrm>
            <a:off x="361950" y="2424525"/>
            <a:ext cx="8001000" cy="1050116"/>
          </a:xfrm>
          <a:prstGeom prst="rect">
            <a:avLst/>
          </a:prstGeom>
        </p:spPr>
        <p:txBody>
          <a:bodyPr vert="horz" lIns="91440" tIns="45720" rIns="91440" bIns="45720" rtlCol="0">
            <a:noAutofit/>
          </a:bodyPr>
          <a:lstStyle/>
          <a:p>
            <a:pPr algn="ctr"/>
            <a:r>
              <a:rPr lang="en-US" sz="2800" dirty="0" smtClean="0"/>
              <a:t>2015 Everglades Invasive Species Summit</a:t>
            </a:r>
          </a:p>
          <a:p>
            <a:pPr algn="ctr"/>
            <a:endParaRPr lang="en-US" sz="2800" dirty="0" smtClean="0"/>
          </a:p>
          <a:p>
            <a:pPr algn="ctr"/>
            <a:r>
              <a:rPr lang="en-US" sz="2800" dirty="0" smtClean="0"/>
              <a:t>LeRoy Rodgers, SFWMD</a:t>
            </a:r>
            <a:endParaRPr lang="en-US" sz="2800" dirty="0"/>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375" y="5709501"/>
            <a:ext cx="943309" cy="114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4" y="206820"/>
            <a:ext cx="8229600" cy="1143000"/>
          </a:xfrm>
        </p:spPr>
        <p:txBody>
          <a:bodyPr>
            <a:normAutofit fontScale="90000"/>
          </a:bodyPr>
          <a:lstStyle/>
          <a:p>
            <a:pPr algn="ctr"/>
            <a:r>
              <a:rPr lang="en-US" dirty="0" smtClean="0"/>
              <a:t>Old World Climbing Fern</a:t>
            </a:r>
            <a:br>
              <a:rPr lang="en-US" dirty="0" smtClean="0"/>
            </a:br>
            <a:r>
              <a:rPr lang="en-US" dirty="0" smtClean="0"/>
              <a:t>1995 - 2015</a:t>
            </a:r>
            <a:endParaRPr lang="en-US" dirty="0"/>
          </a:p>
        </p:txBody>
      </p:sp>
      <p:sp>
        <p:nvSpPr>
          <p:cNvPr id="3" name="TextBox 2"/>
          <p:cNvSpPr txBox="1"/>
          <p:nvPr/>
        </p:nvSpPr>
        <p:spPr>
          <a:xfrm>
            <a:off x="1302657" y="5819607"/>
            <a:ext cx="1447800" cy="584775"/>
          </a:xfrm>
          <a:prstGeom prst="rect">
            <a:avLst/>
          </a:prstGeom>
          <a:noFill/>
        </p:spPr>
        <p:txBody>
          <a:bodyPr wrap="square" rtlCol="0">
            <a:spAutoFit/>
          </a:bodyPr>
          <a:lstStyle/>
          <a:p>
            <a:pPr algn="ctr"/>
            <a:r>
              <a:rPr lang="en-US" sz="3200" dirty="0" smtClean="0"/>
              <a:t>1995</a:t>
            </a:r>
            <a:endParaRPr lang="en-US" sz="3200" dirty="0"/>
          </a:p>
        </p:txBody>
      </p:sp>
      <p:sp>
        <p:nvSpPr>
          <p:cNvPr id="8" name="TextBox 7"/>
          <p:cNvSpPr txBox="1"/>
          <p:nvPr/>
        </p:nvSpPr>
        <p:spPr>
          <a:xfrm>
            <a:off x="6431387" y="5819030"/>
            <a:ext cx="1447800" cy="584775"/>
          </a:xfrm>
          <a:prstGeom prst="rect">
            <a:avLst/>
          </a:prstGeom>
          <a:noFill/>
        </p:spPr>
        <p:txBody>
          <a:bodyPr wrap="square" rtlCol="0">
            <a:spAutoFit/>
          </a:bodyPr>
          <a:lstStyle/>
          <a:p>
            <a:pPr algn="ctr"/>
            <a:r>
              <a:rPr lang="en-US" sz="3200" dirty="0" smtClean="0"/>
              <a:t>2015</a:t>
            </a:r>
            <a:endParaRPr lang="en-US" sz="3200" dirty="0"/>
          </a:p>
        </p:txBody>
      </p:sp>
      <p:pic>
        <p:nvPicPr>
          <p:cNvPr id="11"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80" y="1252538"/>
            <a:ext cx="3600901" cy="4480560"/>
          </a:xfrm>
          <a:prstGeom prst="rect">
            <a:avLst/>
          </a:prstGeom>
          <a:ln>
            <a:solidFill>
              <a:srgbClr val="FFFF00"/>
            </a:solid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0966" y="1339622"/>
            <a:ext cx="3505697" cy="4480560"/>
          </a:xfrm>
          <a:prstGeom prst="rect">
            <a:avLst/>
          </a:prstGeom>
          <a:ln>
            <a:solidFill>
              <a:srgbClr val="FFFF00"/>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0204" y="5084839"/>
            <a:ext cx="2366875" cy="1517228"/>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3614058" y="2819400"/>
            <a:ext cx="1843314" cy="77724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13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8" y="-141516"/>
            <a:ext cx="8229600" cy="1143000"/>
          </a:xfrm>
        </p:spPr>
        <p:txBody>
          <a:bodyPr/>
          <a:lstStyle/>
          <a:p>
            <a:pPr algn="ctr"/>
            <a:r>
              <a:rPr lang="en-US" dirty="0" smtClean="0"/>
              <a:t>Brazilian Pepper 1995 - 2015</a:t>
            </a:r>
            <a:endParaRPr lang="en-US" dirty="0"/>
          </a:p>
        </p:txBody>
      </p:sp>
      <p:sp>
        <p:nvSpPr>
          <p:cNvPr id="3" name="TextBox 2"/>
          <p:cNvSpPr txBox="1"/>
          <p:nvPr/>
        </p:nvSpPr>
        <p:spPr>
          <a:xfrm>
            <a:off x="1360713" y="5761551"/>
            <a:ext cx="1447800" cy="584775"/>
          </a:xfrm>
          <a:prstGeom prst="rect">
            <a:avLst/>
          </a:prstGeom>
          <a:noFill/>
        </p:spPr>
        <p:txBody>
          <a:bodyPr wrap="square" rtlCol="0">
            <a:spAutoFit/>
          </a:bodyPr>
          <a:lstStyle/>
          <a:p>
            <a:pPr algn="ctr"/>
            <a:r>
              <a:rPr lang="en-US" sz="3200" dirty="0" smtClean="0"/>
              <a:t>1995</a:t>
            </a:r>
            <a:endParaRPr lang="en-US" sz="3200" dirty="0"/>
          </a:p>
        </p:txBody>
      </p:sp>
      <p:sp>
        <p:nvSpPr>
          <p:cNvPr id="8" name="TextBox 7"/>
          <p:cNvSpPr txBox="1"/>
          <p:nvPr/>
        </p:nvSpPr>
        <p:spPr>
          <a:xfrm>
            <a:off x="6387845" y="5833544"/>
            <a:ext cx="1447800" cy="584775"/>
          </a:xfrm>
          <a:prstGeom prst="rect">
            <a:avLst/>
          </a:prstGeom>
          <a:noFill/>
        </p:spPr>
        <p:txBody>
          <a:bodyPr wrap="square" rtlCol="0">
            <a:spAutoFit/>
          </a:bodyPr>
          <a:lstStyle/>
          <a:p>
            <a:pPr algn="ctr"/>
            <a:r>
              <a:rPr lang="en-US" sz="3200" dirty="0" smtClean="0"/>
              <a:t>2015</a:t>
            </a:r>
            <a:endParaRPr lang="en-US" sz="3200" dirty="0"/>
          </a:p>
        </p:txBody>
      </p:sp>
      <p:pic>
        <p:nvPicPr>
          <p:cNvPr id="11"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805" y="1252538"/>
            <a:ext cx="3534452" cy="4480560"/>
          </a:xfrm>
          <a:prstGeom prst="rect">
            <a:avLst/>
          </a:prstGeom>
          <a:ln>
            <a:solidFill>
              <a:srgbClr val="FFFF00"/>
            </a:solid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6324" y="1339622"/>
            <a:ext cx="3574982" cy="4480560"/>
          </a:xfrm>
          <a:prstGeom prst="rect">
            <a:avLst/>
          </a:prstGeom>
          <a:ln>
            <a:solidFill>
              <a:srgbClr val="FFFF00"/>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0204" y="5084839"/>
            <a:ext cx="2366875" cy="1517228"/>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3614057" y="2819400"/>
            <a:ext cx="1814287" cy="77724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4915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Trends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445819067"/>
              </p:ext>
            </p:extLst>
          </p:nvPr>
        </p:nvGraphicFramePr>
        <p:xfrm>
          <a:off x="533400" y="1524000"/>
          <a:ext cx="8153400"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67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a:bodyPr>
          <a:lstStyle/>
          <a:p>
            <a:pPr algn="ctr"/>
            <a:r>
              <a:rPr lang="en-US" dirty="0" smtClean="0"/>
              <a:t>Summary of ECISMA Trends</a:t>
            </a:r>
            <a:endParaRPr lang="en-US" dirty="0"/>
          </a:p>
        </p:txBody>
      </p:sp>
      <p:sp>
        <p:nvSpPr>
          <p:cNvPr id="3" name="Content Placeholder 2"/>
          <p:cNvSpPr>
            <a:spLocks noGrp="1"/>
          </p:cNvSpPr>
          <p:nvPr>
            <p:ph idx="1"/>
          </p:nvPr>
        </p:nvSpPr>
        <p:spPr>
          <a:xfrm>
            <a:off x="304800" y="1219200"/>
            <a:ext cx="8610600" cy="5105400"/>
          </a:xfrm>
        </p:spPr>
        <p:txBody>
          <a:bodyPr>
            <a:normAutofit/>
          </a:bodyPr>
          <a:lstStyle/>
          <a:p>
            <a:r>
              <a:rPr lang="en-US" b="1" dirty="0" smtClean="0">
                <a:solidFill>
                  <a:schemeClr val="tx1"/>
                </a:solidFill>
              </a:rPr>
              <a:t>Australian Pine </a:t>
            </a:r>
            <a:r>
              <a:rPr lang="en-US" dirty="0" smtClean="0">
                <a:solidFill>
                  <a:schemeClr val="tx1"/>
                </a:solidFill>
              </a:rPr>
              <a:t>and </a:t>
            </a:r>
            <a:r>
              <a:rPr lang="en-US" b="1" dirty="0" smtClean="0">
                <a:solidFill>
                  <a:schemeClr val="tx1"/>
                </a:solidFill>
              </a:rPr>
              <a:t>Melaleuca </a:t>
            </a:r>
            <a:r>
              <a:rPr lang="en-US" dirty="0" smtClean="0">
                <a:solidFill>
                  <a:schemeClr val="tx1"/>
                </a:solidFill>
              </a:rPr>
              <a:t>down roughly 50% within Everglades ECISMA</a:t>
            </a:r>
          </a:p>
          <a:p>
            <a:r>
              <a:rPr lang="en-US" b="1" dirty="0" err="1" smtClean="0">
                <a:solidFill>
                  <a:schemeClr val="tx1"/>
                </a:solidFill>
              </a:rPr>
              <a:t>Melaleuca’s</a:t>
            </a:r>
            <a:r>
              <a:rPr lang="en-US" b="1" dirty="0" smtClean="0">
                <a:solidFill>
                  <a:schemeClr val="tx1"/>
                </a:solidFill>
              </a:rPr>
              <a:t> </a:t>
            </a:r>
            <a:r>
              <a:rPr lang="en-US" dirty="0" smtClean="0">
                <a:solidFill>
                  <a:schemeClr val="tx1"/>
                </a:solidFill>
              </a:rPr>
              <a:t>distribution range is static </a:t>
            </a:r>
          </a:p>
          <a:p>
            <a:r>
              <a:rPr lang="en-US" b="1" dirty="0" smtClean="0">
                <a:solidFill>
                  <a:schemeClr val="tx1"/>
                </a:solidFill>
              </a:rPr>
              <a:t>Brazilian Pepper </a:t>
            </a:r>
            <a:r>
              <a:rPr lang="en-US" dirty="0" smtClean="0">
                <a:solidFill>
                  <a:schemeClr val="tx1"/>
                </a:solidFill>
              </a:rPr>
              <a:t>and </a:t>
            </a:r>
            <a:r>
              <a:rPr lang="en-US" b="1" dirty="0">
                <a:solidFill>
                  <a:schemeClr val="tx1"/>
                </a:solidFill>
              </a:rPr>
              <a:t>Old World Climbing Fern </a:t>
            </a:r>
            <a:r>
              <a:rPr lang="en-US" dirty="0" smtClean="0">
                <a:solidFill>
                  <a:schemeClr val="tx1"/>
                </a:solidFill>
              </a:rPr>
              <a:t>increased in frequency, range is expanding, and number of high abundance cells increasing. </a:t>
            </a:r>
            <a:endParaRPr lang="en-US" dirty="0">
              <a:solidFill>
                <a:schemeClr val="tx1"/>
              </a:solidFill>
            </a:endParaRPr>
          </a:p>
        </p:txBody>
      </p:sp>
    </p:spTree>
    <p:extLst>
      <p:ext uri="{BB962C8B-B14F-4D97-AF65-F5344CB8AC3E}">
        <p14:creationId xmlns:p14="http://schemas.microsoft.com/office/powerpoint/2010/main" val="313732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ECISMA Priority Plant Species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04109007"/>
              </p:ext>
            </p:extLst>
          </p:nvPr>
        </p:nvGraphicFramePr>
        <p:xfrm>
          <a:off x="228600" y="1066800"/>
          <a:ext cx="8686798" cy="5350936"/>
        </p:xfrm>
        <a:graphic>
          <a:graphicData uri="http://schemas.openxmlformats.org/drawingml/2006/table">
            <a:tbl>
              <a:tblPr>
                <a:tableStyleId>{BDBED569-4797-4DF1-A0F4-6AAB3CD982D8}</a:tableStyleId>
              </a:tblPr>
              <a:tblGrid>
                <a:gridCol w="1295398"/>
                <a:gridCol w="990600"/>
                <a:gridCol w="914400"/>
                <a:gridCol w="762000"/>
                <a:gridCol w="914400"/>
                <a:gridCol w="1066800"/>
                <a:gridCol w="762000"/>
                <a:gridCol w="685800"/>
                <a:gridCol w="685800"/>
                <a:gridCol w="609600"/>
              </a:tblGrid>
              <a:tr h="560667">
                <a:tc>
                  <a:txBody>
                    <a:bodyPr/>
                    <a:lstStyle/>
                    <a:p>
                      <a:pPr algn="l" fontAlgn="b"/>
                      <a:r>
                        <a:rPr lang="en-US" sz="1600" u="none" strike="noStrike" dirty="0">
                          <a:latin typeface="Arial Narrow" pitchFamily="34" charset="0"/>
                        </a:rPr>
                        <a:t>Agency/Tribe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Melaleuca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Lygodium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Brazilian Pepper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Australian Pine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Shoebutton Ardisia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smtClean="0">
                          <a:latin typeface="Arial Narrow" pitchFamily="34" charset="0"/>
                        </a:rPr>
                        <a:t>Lather leaf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Portia Tree</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u="none" strike="noStrike" dirty="0">
                          <a:latin typeface="Arial Narrow" pitchFamily="34" charset="0"/>
                        </a:rPr>
                        <a:t>Air </a:t>
                      </a:r>
                      <a:r>
                        <a:rPr lang="en-US" sz="1600" u="none" strike="noStrike" dirty="0" smtClean="0">
                          <a:latin typeface="Arial Narrow" pitchFamily="34" charset="0"/>
                        </a:rPr>
                        <a:t>  Potato </a:t>
                      </a:r>
                      <a:endParaRPr lang="en-US" sz="1600" b="0" i="0" u="none" strike="noStrike" dirty="0">
                        <a:solidFill>
                          <a:srgbClr val="000000"/>
                        </a:solidFill>
                        <a:latin typeface="Arial Narrow" pitchFamily="34" charset="0"/>
                      </a:endParaRPr>
                    </a:p>
                  </a:txBody>
                  <a:tcPr marL="8759" marR="8759" marT="8759" marB="0" anchor="b"/>
                </a:tc>
                <a:tc>
                  <a:txBody>
                    <a:bodyPr/>
                    <a:lstStyle/>
                    <a:p>
                      <a:pPr algn="ctr" fontAlgn="b"/>
                      <a:r>
                        <a:rPr lang="en-US" sz="1600" b="0" i="0" u="none" strike="noStrike" dirty="0" smtClean="0">
                          <a:solidFill>
                            <a:srgbClr val="000000"/>
                          </a:solidFill>
                          <a:latin typeface="Arial Narrow" pitchFamily="34" charset="0"/>
                        </a:rPr>
                        <a:t>Many</a:t>
                      </a:r>
                      <a:r>
                        <a:rPr lang="en-US" sz="1600" b="0" i="0" u="none" strike="noStrike" baseline="0" dirty="0" smtClean="0">
                          <a:solidFill>
                            <a:srgbClr val="000000"/>
                          </a:solidFill>
                          <a:latin typeface="Arial Narrow" pitchFamily="34" charset="0"/>
                        </a:rPr>
                        <a:t> Cat.1</a:t>
                      </a:r>
                      <a:endParaRPr lang="en-US" sz="1600" b="0" i="0" u="none" strike="noStrike" dirty="0">
                        <a:solidFill>
                          <a:srgbClr val="000000"/>
                        </a:solidFill>
                        <a:latin typeface="Arial Narrow" pitchFamily="34" charset="0"/>
                      </a:endParaRPr>
                    </a:p>
                  </a:txBody>
                  <a:tcPr marL="8759" marR="8759" marT="8759" marB="0" anchor="b"/>
                </a:tc>
              </a:tr>
              <a:tr h="431168">
                <a:tc>
                  <a:txBody>
                    <a:bodyPr/>
                    <a:lstStyle/>
                    <a:p>
                      <a:pPr algn="l" fontAlgn="b"/>
                      <a:r>
                        <a:rPr lang="en-US" sz="1400" u="none" strike="noStrike" dirty="0">
                          <a:latin typeface="Arial Narrow" pitchFamily="34" charset="0"/>
                        </a:rPr>
                        <a:t>Big Cypress NP </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Biscayne Bay NP </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Broward County</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r>
              <a:tr h="431168">
                <a:tc>
                  <a:txBody>
                    <a:bodyPr/>
                    <a:lstStyle/>
                    <a:p>
                      <a:pPr algn="l" fontAlgn="b"/>
                      <a:r>
                        <a:rPr lang="en-US" sz="1400" u="none" strike="noStrike" dirty="0">
                          <a:latin typeface="Arial Narrow" pitchFamily="34" charset="0"/>
                        </a:rPr>
                        <a:t>Everglades NP </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FP&amp;L </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FWC</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FWS (Lox Refuge)</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Miami-Dade Co. </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r>
              <a:tr h="431168">
                <a:tc>
                  <a:txBody>
                    <a:bodyPr/>
                    <a:lstStyle/>
                    <a:p>
                      <a:pPr algn="l" fontAlgn="b"/>
                      <a:r>
                        <a:rPr lang="en-US" sz="1400" b="0" i="0" u="none" strike="noStrike" dirty="0" smtClean="0">
                          <a:solidFill>
                            <a:srgbClr val="000000"/>
                          </a:solidFill>
                          <a:latin typeface="Arial Narrow" pitchFamily="34" charset="0"/>
                        </a:rPr>
                        <a:t>Palm Beach Co.</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r>
              <a:tr h="431168">
                <a:tc>
                  <a:txBody>
                    <a:bodyPr/>
                    <a:lstStyle/>
                    <a:p>
                      <a:pPr algn="l" fontAlgn="b"/>
                      <a:r>
                        <a:rPr lang="en-US" sz="1400" u="none" strike="noStrike" dirty="0">
                          <a:latin typeface="Arial Narrow" pitchFamily="34" charset="0"/>
                        </a:rPr>
                        <a:t>Seminole Tribe</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no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r>
              <a:tr h="431168">
                <a:tc>
                  <a:txBody>
                    <a:bodyPr/>
                    <a:lstStyle/>
                    <a:p>
                      <a:pPr algn="l" fontAlgn="b"/>
                      <a:r>
                        <a:rPr lang="en-US" sz="1400" u="none" strike="noStrike" dirty="0">
                          <a:latin typeface="Arial Narrow" pitchFamily="34" charset="0"/>
                        </a:rPr>
                        <a:t>SFWMD</a:t>
                      </a:r>
                      <a:endParaRPr lang="en-US" sz="1400" b="0" i="0" u="none" strike="noStrike" dirty="0">
                        <a:solidFill>
                          <a:srgbClr val="000000"/>
                        </a:solidFill>
                        <a:latin typeface="Arial Narrow" pitchFamily="34" charset="0"/>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solidFill>
                      <a:schemeClr val="accent2"/>
                    </a:solidFill>
                  </a:tcPr>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c>
                  <a:txBody>
                    <a:bodyPr/>
                    <a:lstStyle/>
                    <a:p>
                      <a:pPr algn="ctr" fontAlgn="b"/>
                      <a:endParaRPr lang="en-US" sz="2800" b="1" i="0" u="none" strike="noStrike" dirty="0">
                        <a:solidFill>
                          <a:srgbClr val="000000"/>
                        </a:solidFill>
                        <a:latin typeface="Calibri"/>
                      </a:endParaRPr>
                    </a:p>
                  </a:txBody>
                  <a:tcPr marL="8759" marR="8759" marT="8759" marB="0" anchor="b"/>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Species Observations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3679059"/>
              </p:ext>
            </p:extLst>
          </p:nvPr>
        </p:nvGraphicFramePr>
        <p:xfrm>
          <a:off x="331076" y="1087821"/>
          <a:ext cx="8812924" cy="4754880"/>
        </p:xfrm>
        <a:graphic>
          <a:graphicData uri="http://schemas.openxmlformats.org/drawingml/2006/table">
            <a:tbl>
              <a:tblPr firstRow="1" bandRow="1">
                <a:tableStyleId>{5C22544A-7EE6-4342-B048-85BDC9FD1C3A}</a:tableStyleId>
              </a:tblPr>
              <a:tblGrid>
                <a:gridCol w="2203231"/>
                <a:gridCol w="2447596"/>
                <a:gridCol w="1958866"/>
                <a:gridCol w="2203231"/>
              </a:tblGrid>
              <a:tr h="359651">
                <a:tc>
                  <a:txBody>
                    <a:bodyPr/>
                    <a:lstStyle/>
                    <a:p>
                      <a:r>
                        <a:rPr lang="en-US" dirty="0" smtClean="0"/>
                        <a:t>Species</a:t>
                      </a:r>
                      <a:endParaRPr lang="en-US" dirty="0"/>
                    </a:p>
                  </a:txBody>
                  <a:tcPr/>
                </a:tc>
                <a:tc>
                  <a:txBody>
                    <a:bodyPr/>
                    <a:lstStyle/>
                    <a:p>
                      <a:r>
                        <a:rPr lang="en-US" dirty="0" smtClean="0"/>
                        <a:t>Common Name</a:t>
                      </a:r>
                      <a:endParaRPr lang="en-US" dirty="0"/>
                    </a:p>
                  </a:txBody>
                  <a:tcPr/>
                </a:tc>
                <a:tc>
                  <a:txBody>
                    <a:bodyPr/>
                    <a:lstStyle/>
                    <a:p>
                      <a:r>
                        <a:rPr lang="en-US" dirty="0" err="1" smtClean="0"/>
                        <a:t>Mgmt</a:t>
                      </a:r>
                      <a:r>
                        <a:rPr lang="en-US" dirty="0" smtClean="0"/>
                        <a:t> Area</a:t>
                      </a:r>
                      <a:endParaRPr lang="en-US" dirty="0"/>
                    </a:p>
                  </a:txBody>
                  <a:tcPr/>
                </a:tc>
                <a:tc>
                  <a:txBody>
                    <a:bodyPr/>
                    <a:lstStyle/>
                    <a:p>
                      <a:r>
                        <a:rPr lang="en-US" dirty="0" smtClean="0"/>
                        <a:t>FLEPPC Category</a:t>
                      </a:r>
                      <a:endParaRPr lang="en-US" dirty="0"/>
                    </a:p>
                  </a:txBody>
                  <a:tcPr/>
                </a:tc>
              </a:tr>
              <a:tr h="620768">
                <a:tc>
                  <a:txBody>
                    <a:bodyPr/>
                    <a:lstStyle/>
                    <a:p>
                      <a:r>
                        <a:rPr lang="en-US" sz="1800" i="1" kern="1200" dirty="0" err="1" smtClean="0">
                          <a:solidFill>
                            <a:schemeClr val="dk1"/>
                          </a:solidFill>
                          <a:effectLst/>
                          <a:latin typeface="+mn-lt"/>
                          <a:ea typeface="+mn-ea"/>
                          <a:cs typeface="+mn-cs"/>
                        </a:rPr>
                        <a:t>Syngonium</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podophyllum</a:t>
                      </a:r>
                      <a:endParaRPr lang="en-US" dirty="0"/>
                    </a:p>
                  </a:txBody>
                  <a:tcPr/>
                </a:tc>
                <a:tc>
                  <a:txBody>
                    <a:bodyPr/>
                    <a:lstStyle/>
                    <a:p>
                      <a:r>
                        <a:rPr lang="en-US" sz="1800" kern="1200" dirty="0" smtClean="0">
                          <a:solidFill>
                            <a:schemeClr val="dk1"/>
                          </a:solidFill>
                          <a:effectLst/>
                          <a:latin typeface="+mn-lt"/>
                          <a:ea typeface="+mn-ea"/>
                          <a:cs typeface="+mn-cs"/>
                        </a:rPr>
                        <a:t>Arrowhead vine</a:t>
                      </a:r>
                      <a:endParaRPr lang="en-US" dirty="0"/>
                    </a:p>
                  </a:txBody>
                  <a:tcPr/>
                </a:tc>
                <a:tc>
                  <a:txBody>
                    <a:bodyPr/>
                    <a:lstStyle/>
                    <a:p>
                      <a:r>
                        <a:rPr lang="en-US" dirty="0" smtClean="0"/>
                        <a:t>WCA 3A</a:t>
                      </a:r>
                      <a:r>
                        <a:rPr lang="en-US" baseline="0" dirty="0" smtClean="0"/>
                        <a:t> South</a:t>
                      </a:r>
                      <a:endParaRPr lang="en-US" dirty="0"/>
                    </a:p>
                  </a:txBody>
                  <a:tcPr/>
                </a:tc>
                <a:tc>
                  <a:txBody>
                    <a:bodyPr/>
                    <a:lstStyle/>
                    <a:p>
                      <a:r>
                        <a:rPr lang="en-US" dirty="0" smtClean="0"/>
                        <a:t>Cat.</a:t>
                      </a:r>
                      <a:r>
                        <a:rPr lang="en-US" baseline="0" dirty="0" smtClean="0"/>
                        <a:t> I</a:t>
                      </a:r>
                      <a:endParaRPr lang="en-US" dirty="0"/>
                    </a:p>
                  </a:txBody>
                  <a:tcPr/>
                </a:tc>
              </a:tr>
              <a:tr h="359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dirty="0" err="1" smtClean="0">
                          <a:solidFill>
                            <a:schemeClr val="dk1"/>
                          </a:solidFill>
                          <a:effectLst/>
                          <a:latin typeface="+mn-lt"/>
                          <a:ea typeface="+mn-ea"/>
                          <a:cs typeface="+mn-cs"/>
                        </a:rPr>
                        <a:t>Pteris</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vittata</a:t>
                      </a:r>
                      <a:endParaRPr lang="en-US" dirty="0" smtClean="0"/>
                    </a:p>
                  </a:txBody>
                  <a:tcPr/>
                </a:tc>
                <a:tc>
                  <a:txBody>
                    <a:bodyPr/>
                    <a:lstStyle/>
                    <a:p>
                      <a:r>
                        <a:rPr lang="en-US" sz="1800" kern="1200" dirty="0" smtClean="0">
                          <a:solidFill>
                            <a:schemeClr val="dk1"/>
                          </a:solidFill>
                          <a:effectLst/>
                          <a:latin typeface="+mn-lt"/>
                          <a:ea typeface="+mn-ea"/>
                          <a:cs typeface="+mn-cs"/>
                        </a:rPr>
                        <a:t>Chinese brake fern</a:t>
                      </a:r>
                      <a:endParaRPr lang="en-US" dirty="0"/>
                    </a:p>
                  </a:txBody>
                  <a:tcPr/>
                </a:tc>
                <a:tc>
                  <a:txBody>
                    <a:bodyPr/>
                    <a:lstStyle/>
                    <a:p>
                      <a:r>
                        <a:rPr lang="en-US" dirty="0" smtClean="0"/>
                        <a:t>WCA 3A</a:t>
                      </a:r>
                      <a:r>
                        <a:rPr lang="en-US" baseline="0" dirty="0" smtClean="0"/>
                        <a:t> South</a:t>
                      </a:r>
                      <a:endParaRPr lang="en-US" dirty="0"/>
                    </a:p>
                  </a:txBody>
                  <a:tcPr/>
                </a:tc>
                <a:tc>
                  <a:txBody>
                    <a:bodyPr/>
                    <a:lstStyle/>
                    <a:p>
                      <a:r>
                        <a:rPr lang="en-US" dirty="0" smtClean="0"/>
                        <a:t>Cat. II</a:t>
                      </a:r>
                      <a:endParaRPr lang="en-US" dirty="0"/>
                    </a:p>
                  </a:txBody>
                  <a:tcPr/>
                </a:tc>
              </a:tr>
              <a:tr h="359651">
                <a:tc>
                  <a:txBody>
                    <a:bodyPr/>
                    <a:lstStyle/>
                    <a:p>
                      <a:r>
                        <a:rPr lang="en-US" sz="1800" i="1" kern="1200" dirty="0" err="1" smtClean="0">
                          <a:solidFill>
                            <a:schemeClr val="dk1"/>
                          </a:solidFill>
                          <a:effectLst/>
                          <a:latin typeface="+mn-lt"/>
                          <a:ea typeface="+mn-ea"/>
                          <a:cs typeface="+mn-cs"/>
                        </a:rPr>
                        <a:t>Pteris</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tripartita</a:t>
                      </a:r>
                      <a:endParaRPr lang="en-US" dirty="0"/>
                    </a:p>
                  </a:txBody>
                  <a:tcPr/>
                </a:tc>
                <a:tc>
                  <a:txBody>
                    <a:bodyPr/>
                    <a:lstStyle/>
                    <a:p>
                      <a:r>
                        <a:rPr lang="en-US" sz="1800" kern="1200" dirty="0" smtClean="0">
                          <a:solidFill>
                            <a:schemeClr val="dk1"/>
                          </a:solidFill>
                          <a:effectLst/>
                          <a:latin typeface="+mn-lt"/>
                          <a:ea typeface="+mn-ea"/>
                          <a:cs typeface="+mn-cs"/>
                        </a:rPr>
                        <a:t>Giant brake fern</a:t>
                      </a:r>
                      <a:endParaRPr lang="en-US" dirty="0"/>
                    </a:p>
                  </a:txBody>
                  <a:tcPr/>
                </a:tc>
                <a:tc>
                  <a:txBody>
                    <a:bodyPr/>
                    <a:lstStyle/>
                    <a:p>
                      <a:r>
                        <a:rPr lang="en-US" dirty="0" smtClean="0"/>
                        <a:t>WCA 3A</a:t>
                      </a:r>
                      <a:r>
                        <a:rPr lang="en-US" baseline="0" dirty="0" smtClean="0"/>
                        <a:t> South</a:t>
                      </a:r>
                      <a:endParaRPr lang="en-US" dirty="0"/>
                    </a:p>
                  </a:txBody>
                  <a:tcPr/>
                </a:tc>
                <a:tc>
                  <a:txBody>
                    <a:bodyPr/>
                    <a:lstStyle/>
                    <a:p>
                      <a:endParaRPr lang="en-US" dirty="0"/>
                    </a:p>
                  </a:txBody>
                  <a:tcPr/>
                </a:tc>
              </a:tr>
              <a:tr h="359651">
                <a:tc>
                  <a:txBody>
                    <a:bodyPr/>
                    <a:lstStyle/>
                    <a:p>
                      <a:r>
                        <a:rPr lang="en-US" sz="1800" i="1" kern="1200" dirty="0" smtClean="0">
                          <a:solidFill>
                            <a:schemeClr val="dk1"/>
                          </a:solidFill>
                          <a:effectLst/>
                          <a:latin typeface="+mn-lt"/>
                          <a:ea typeface="+mn-ea"/>
                          <a:cs typeface="+mn-cs"/>
                        </a:rPr>
                        <a:t>Phoenix </a:t>
                      </a:r>
                      <a:r>
                        <a:rPr lang="en-US" sz="1800" i="1" kern="1200" dirty="0" err="1" smtClean="0">
                          <a:solidFill>
                            <a:schemeClr val="dk1"/>
                          </a:solidFill>
                          <a:effectLst/>
                          <a:latin typeface="+mn-lt"/>
                          <a:ea typeface="+mn-ea"/>
                          <a:cs typeface="+mn-cs"/>
                        </a:rPr>
                        <a:t>reclinata</a:t>
                      </a:r>
                      <a:endParaRPr lang="en-US" dirty="0"/>
                    </a:p>
                  </a:txBody>
                  <a:tcPr/>
                </a:tc>
                <a:tc>
                  <a:txBody>
                    <a:bodyPr/>
                    <a:lstStyle/>
                    <a:p>
                      <a:r>
                        <a:rPr lang="en-US" sz="1800" kern="1200" dirty="0" smtClean="0">
                          <a:solidFill>
                            <a:schemeClr val="dk1"/>
                          </a:solidFill>
                          <a:effectLst/>
                          <a:latin typeface="+mn-lt"/>
                          <a:ea typeface="+mn-ea"/>
                          <a:cs typeface="+mn-cs"/>
                        </a:rPr>
                        <a:t>Senegal date palm</a:t>
                      </a:r>
                      <a:endParaRPr lang="en-US" dirty="0"/>
                    </a:p>
                  </a:txBody>
                  <a:tcPr/>
                </a:tc>
                <a:tc>
                  <a:txBody>
                    <a:bodyPr/>
                    <a:lstStyle/>
                    <a:p>
                      <a:r>
                        <a:rPr lang="en-US" dirty="0" smtClean="0"/>
                        <a:t>WCA 3A</a:t>
                      </a:r>
                      <a:r>
                        <a:rPr lang="en-US" baseline="0" dirty="0" smtClean="0"/>
                        <a:t> South</a:t>
                      </a:r>
                      <a:endParaRPr lang="en-US" dirty="0"/>
                    </a:p>
                  </a:txBody>
                  <a:tcPr/>
                </a:tc>
                <a:tc>
                  <a:txBody>
                    <a:bodyPr/>
                    <a:lstStyle/>
                    <a:p>
                      <a:r>
                        <a:rPr lang="en-US" dirty="0" smtClean="0"/>
                        <a:t>Cat. II</a:t>
                      </a:r>
                      <a:endParaRPr lang="en-US" dirty="0"/>
                    </a:p>
                  </a:txBody>
                  <a:tcPr/>
                </a:tc>
              </a:tr>
              <a:tr h="359651">
                <a:tc>
                  <a:txBody>
                    <a:bodyPr/>
                    <a:lstStyle/>
                    <a:p>
                      <a:r>
                        <a:rPr lang="en-US" sz="1800" i="1" kern="1200" dirty="0" err="1" smtClean="0">
                          <a:solidFill>
                            <a:schemeClr val="dk1"/>
                          </a:solidFill>
                          <a:effectLst/>
                          <a:latin typeface="+mn-lt"/>
                          <a:ea typeface="+mn-ea"/>
                          <a:cs typeface="+mn-cs"/>
                        </a:rPr>
                        <a:t>Hyparrhenia</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hirta</a:t>
                      </a:r>
                      <a:endParaRPr lang="en-US" dirty="0"/>
                    </a:p>
                  </a:txBody>
                  <a:tcPr/>
                </a:tc>
                <a:tc>
                  <a:txBody>
                    <a:bodyPr/>
                    <a:lstStyle/>
                    <a:p>
                      <a:r>
                        <a:rPr lang="en-US" dirty="0" smtClean="0"/>
                        <a:t>Thatching Grass</a:t>
                      </a:r>
                      <a:endParaRPr lang="en-US" dirty="0"/>
                    </a:p>
                  </a:txBody>
                  <a:tcPr/>
                </a:tc>
                <a:tc>
                  <a:txBody>
                    <a:bodyPr/>
                    <a:lstStyle/>
                    <a:p>
                      <a:r>
                        <a:rPr lang="en-US" dirty="0" smtClean="0"/>
                        <a:t>Miami Dade</a:t>
                      </a:r>
                      <a:endParaRPr lang="en-US" dirty="0"/>
                    </a:p>
                  </a:txBody>
                  <a:tcPr/>
                </a:tc>
                <a:tc>
                  <a:txBody>
                    <a:bodyPr/>
                    <a:lstStyle/>
                    <a:p>
                      <a:endParaRPr lang="en-US" dirty="0"/>
                    </a:p>
                  </a:txBody>
                  <a:tcPr/>
                </a:tc>
              </a:tr>
              <a:tr h="620768">
                <a:tc>
                  <a:txBody>
                    <a:bodyPr/>
                    <a:lstStyle/>
                    <a:p>
                      <a:r>
                        <a:rPr lang="en-US" dirty="0" smtClean="0"/>
                        <a:t>Lygodium</a:t>
                      </a:r>
                      <a:r>
                        <a:rPr lang="en-US" baseline="0" dirty="0" smtClean="0"/>
                        <a:t> japonicum</a:t>
                      </a:r>
                      <a:endParaRPr lang="en-US" dirty="0"/>
                    </a:p>
                  </a:txBody>
                  <a:tcPr/>
                </a:tc>
                <a:tc>
                  <a:txBody>
                    <a:bodyPr/>
                    <a:lstStyle/>
                    <a:p>
                      <a:r>
                        <a:rPr lang="en-US" dirty="0" smtClean="0"/>
                        <a:t>Japanese climbing fern</a:t>
                      </a:r>
                      <a:endParaRPr lang="en-US" dirty="0"/>
                    </a:p>
                  </a:txBody>
                  <a:tcPr/>
                </a:tc>
                <a:tc>
                  <a:txBody>
                    <a:bodyPr/>
                    <a:lstStyle/>
                    <a:p>
                      <a:r>
                        <a:rPr lang="en-US" dirty="0" smtClean="0"/>
                        <a:t>Southern</a:t>
                      </a:r>
                      <a:r>
                        <a:rPr lang="en-US" baseline="0" dirty="0" smtClean="0"/>
                        <a:t> Glades</a:t>
                      </a:r>
                      <a:endParaRPr lang="en-US" dirty="0"/>
                    </a:p>
                  </a:txBody>
                  <a:tcPr/>
                </a:tc>
                <a:tc>
                  <a:txBody>
                    <a:bodyPr/>
                    <a:lstStyle/>
                    <a:p>
                      <a:r>
                        <a:rPr lang="en-US" dirty="0" smtClean="0"/>
                        <a:t>Cat.</a:t>
                      </a:r>
                      <a:r>
                        <a:rPr lang="en-US" baseline="0" dirty="0" smtClean="0"/>
                        <a:t> I</a:t>
                      </a:r>
                      <a:endParaRPr lang="en-US" dirty="0"/>
                    </a:p>
                  </a:txBody>
                  <a:tcPr/>
                </a:tc>
              </a:tr>
              <a:tr h="359651">
                <a:tc>
                  <a:txBody>
                    <a:bodyPr/>
                    <a:lstStyle/>
                    <a:p>
                      <a:r>
                        <a:rPr lang="en-US" sz="1800" i="1" kern="1200" dirty="0" err="1" smtClean="0">
                          <a:solidFill>
                            <a:schemeClr val="dk1"/>
                          </a:solidFill>
                          <a:effectLst/>
                          <a:latin typeface="+mn-lt"/>
                          <a:ea typeface="+mn-ea"/>
                          <a:cs typeface="+mn-cs"/>
                        </a:rPr>
                        <a:t>Miscanthus</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sinensis</a:t>
                      </a:r>
                      <a:endParaRPr lang="en-US" dirty="0"/>
                    </a:p>
                  </a:txBody>
                  <a:tcPr/>
                </a:tc>
                <a:tc>
                  <a:txBody>
                    <a:bodyPr/>
                    <a:lstStyle/>
                    <a:p>
                      <a:r>
                        <a:rPr lang="en-US" sz="1800" kern="1200" dirty="0" smtClean="0">
                          <a:solidFill>
                            <a:schemeClr val="dk1"/>
                          </a:solidFill>
                          <a:effectLst/>
                          <a:latin typeface="+mn-lt"/>
                          <a:ea typeface="+mn-ea"/>
                          <a:cs typeface="+mn-cs"/>
                        </a:rPr>
                        <a:t>Chinese silver grass</a:t>
                      </a:r>
                      <a:endParaRPr lang="en-US" dirty="0"/>
                    </a:p>
                  </a:txBody>
                  <a:tcPr/>
                </a:tc>
                <a:tc>
                  <a:txBody>
                    <a:bodyPr/>
                    <a:lstStyle/>
                    <a:p>
                      <a:r>
                        <a:rPr lang="en-US" dirty="0" smtClean="0"/>
                        <a:t>8.5 SMA</a:t>
                      </a:r>
                      <a:endParaRPr lang="en-US" dirty="0"/>
                    </a:p>
                  </a:txBody>
                  <a:tcPr/>
                </a:tc>
                <a:tc>
                  <a:txBody>
                    <a:bodyPr/>
                    <a:lstStyle/>
                    <a:p>
                      <a:endParaRPr lang="en-US" dirty="0"/>
                    </a:p>
                  </a:txBody>
                  <a:tcPr/>
                </a:tc>
              </a:tr>
              <a:tr h="620768">
                <a:tc>
                  <a:txBody>
                    <a:bodyPr/>
                    <a:lstStyle/>
                    <a:p>
                      <a:r>
                        <a:rPr lang="en-US" sz="1800" i="1" kern="1200" dirty="0" err="1" smtClean="0">
                          <a:solidFill>
                            <a:schemeClr val="dk1"/>
                          </a:solidFill>
                          <a:effectLst/>
                          <a:latin typeface="+mn-lt"/>
                          <a:ea typeface="+mn-ea"/>
                          <a:cs typeface="+mn-cs"/>
                        </a:rPr>
                        <a:t>Spathoglottis</a:t>
                      </a:r>
                      <a:r>
                        <a:rPr lang="en-US" sz="1800" i="1" kern="1200" dirty="0" smtClean="0">
                          <a:solidFill>
                            <a:schemeClr val="dk1"/>
                          </a:solidFill>
                          <a:effectLst/>
                          <a:latin typeface="+mn-lt"/>
                          <a:ea typeface="+mn-ea"/>
                          <a:cs typeface="+mn-cs"/>
                        </a:rPr>
                        <a:t> </a:t>
                      </a:r>
                      <a:r>
                        <a:rPr lang="en-US" sz="1800" i="1" kern="1200" dirty="0" err="1" smtClean="0">
                          <a:solidFill>
                            <a:schemeClr val="dk1"/>
                          </a:solidFill>
                          <a:effectLst/>
                          <a:latin typeface="+mn-lt"/>
                          <a:ea typeface="+mn-ea"/>
                          <a:cs typeface="+mn-cs"/>
                        </a:rPr>
                        <a:t>plicata</a:t>
                      </a:r>
                      <a:endParaRPr lang="en-US" dirty="0"/>
                    </a:p>
                  </a:txBody>
                  <a:tcPr/>
                </a:tc>
                <a:tc>
                  <a:txBody>
                    <a:bodyPr/>
                    <a:lstStyle/>
                    <a:p>
                      <a:r>
                        <a:rPr lang="en-US" sz="1800" kern="1200" dirty="0" smtClean="0">
                          <a:solidFill>
                            <a:schemeClr val="dk1"/>
                          </a:solidFill>
                          <a:effectLst/>
                          <a:latin typeface="+mn-lt"/>
                          <a:ea typeface="+mn-ea"/>
                          <a:cs typeface="+mn-cs"/>
                        </a:rPr>
                        <a:t>Philippine ground orchid</a:t>
                      </a:r>
                      <a:endParaRPr lang="en-US" dirty="0"/>
                    </a:p>
                  </a:txBody>
                  <a:tcPr/>
                </a:tc>
                <a:tc>
                  <a:txBody>
                    <a:bodyPr/>
                    <a:lstStyle/>
                    <a:p>
                      <a:r>
                        <a:rPr lang="en-US" dirty="0" smtClean="0"/>
                        <a:t>East Coast Buffer</a:t>
                      </a:r>
                      <a:endParaRPr lang="en-US" dirty="0"/>
                    </a:p>
                  </a:txBody>
                  <a:tcPr/>
                </a:tc>
                <a:tc>
                  <a:txBody>
                    <a:bodyPr/>
                    <a:lstStyle/>
                    <a:p>
                      <a:endParaRPr lang="en-US" dirty="0"/>
                    </a:p>
                  </a:txBody>
                  <a:tcPr/>
                </a:tc>
              </a:tr>
              <a:tr h="620768">
                <a:tc>
                  <a:txBody>
                    <a:bodyPr/>
                    <a:lstStyle/>
                    <a:p>
                      <a:r>
                        <a:rPr lang="en-US" sz="1800" i="1" kern="1200" dirty="0" smtClean="0">
                          <a:solidFill>
                            <a:schemeClr val="dk1"/>
                          </a:solidFill>
                          <a:effectLst/>
                          <a:latin typeface="+mn-lt"/>
                          <a:ea typeface="+mn-ea"/>
                          <a:cs typeface="+mn-cs"/>
                        </a:rPr>
                        <a:t>Eucalyptus </a:t>
                      </a:r>
                      <a:r>
                        <a:rPr lang="en-US" sz="1800" i="1" kern="1200" dirty="0" err="1" smtClean="0">
                          <a:solidFill>
                            <a:schemeClr val="dk1"/>
                          </a:solidFill>
                          <a:effectLst/>
                          <a:latin typeface="+mn-lt"/>
                          <a:ea typeface="+mn-ea"/>
                          <a:cs typeface="+mn-cs"/>
                        </a:rPr>
                        <a:t>deglupta</a:t>
                      </a:r>
                      <a:endParaRPr lang="en-US" dirty="0"/>
                    </a:p>
                  </a:txBody>
                  <a:tcPr/>
                </a:tc>
                <a:tc>
                  <a:txBody>
                    <a:bodyPr/>
                    <a:lstStyle/>
                    <a:p>
                      <a:r>
                        <a:rPr lang="en-US" sz="1800" kern="1200" dirty="0" smtClean="0">
                          <a:solidFill>
                            <a:schemeClr val="dk1"/>
                          </a:solidFill>
                          <a:effectLst/>
                          <a:latin typeface="+mn-lt"/>
                          <a:ea typeface="+mn-ea"/>
                          <a:cs typeface="+mn-cs"/>
                        </a:rPr>
                        <a:t>Rainbow eucalyptus</a:t>
                      </a:r>
                      <a:endParaRPr lang="en-US" dirty="0"/>
                    </a:p>
                  </a:txBody>
                  <a:tcPr/>
                </a:tc>
                <a:tc>
                  <a:txBody>
                    <a:bodyPr/>
                    <a:lstStyle/>
                    <a:p>
                      <a:r>
                        <a:rPr lang="en-US" dirty="0" smtClean="0"/>
                        <a:t>Biscayne Bay Coastal Wetlands</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216167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2014/15 Treatments: Brazilian Pepper</a:t>
            </a:r>
            <a:endParaRPr lang="en-US" dirty="0"/>
          </a:p>
        </p:txBody>
      </p:sp>
      <p:pic>
        <p:nvPicPr>
          <p:cNvPr id="4" name="Content Placeholder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8131" y="745067"/>
            <a:ext cx="5907498" cy="5486400"/>
          </a:xfrm>
        </p:spPr>
      </p:pic>
      <p:sp>
        <p:nvSpPr>
          <p:cNvPr id="6" name="Content Placeholder 2"/>
          <p:cNvSpPr txBox="1">
            <a:spLocks/>
          </p:cNvSpPr>
          <p:nvPr/>
        </p:nvSpPr>
        <p:spPr>
          <a:xfrm>
            <a:off x="228600" y="1524000"/>
            <a:ext cx="4715933" cy="4707467"/>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en-US" sz="3600" dirty="0" smtClean="0">
                <a:solidFill>
                  <a:schemeClr val="tx2">
                    <a:lumMod val="75000"/>
                  </a:schemeClr>
                </a:solidFill>
                <a:latin typeface="Calibri" pitchFamily="34" charset="0"/>
              </a:rPr>
              <a:t>~83,000 acres </a:t>
            </a:r>
            <a:r>
              <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rPr>
              <a:t>swept for </a:t>
            </a:r>
            <a:r>
              <a:rPr lang="en-US" sz="3600" dirty="0" smtClean="0">
                <a:solidFill>
                  <a:schemeClr val="tx2">
                    <a:lumMod val="75000"/>
                  </a:schemeClr>
                </a:solidFill>
                <a:latin typeface="Calibri" pitchFamily="34" charset="0"/>
              </a:rPr>
              <a:t>Brazilian Pepper</a:t>
            </a:r>
            <a:endPar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endParaRPr>
          </a:p>
          <a:p>
            <a:pPr marL="800100" lvl="1" indent="-342900">
              <a:spcBef>
                <a:spcPct val="20000"/>
              </a:spcBef>
              <a:buFont typeface="Arial" pitchFamily="34" charset="0"/>
              <a:buChar char="•"/>
            </a:pPr>
            <a:r>
              <a:rPr lang="en-US" sz="3600" dirty="0" smtClean="0">
                <a:solidFill>
                  <a:schemeClr val="tx2">
                    <a:lumMod val="75000"/>
                  </a:schemeClr>
                </a:solidFill>
                <a:latin typeface="Calibri" pitchFamily="34" charset="0"/>
              </a:rPr>
              <a:t>Majority of effort in Big Cypress NP, FWC Wildlife Management Areas</a:t>
            </a:r>
            <a:endPar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2">
                  <a:lumMod val="75000"/>
                </a:schemeClr>
              </a:solidFill>
              <a:effectLst/>
              <a:uLnTx/>
              <a:uFillTx/>
              <a:latin typeface="Calibri" pitchFamily="34" charset="0"/>
              <a:ea typeface="+mn-ea"/>
              <a:cs typeface="+mn-cs"/>
            </a:endParaRPr>
          </a:p>
        </p:txBody>
      </p:sp>
    </p:spTree>
    <p:extLst>
      <p:ext uri="{BB962C8B-B14F-4D97-AF65-F5344CB8AC3E}">
        <p14:creationId xmlns:p14="http://schemas.microsoft.com/office/powerpoint/2010/main" val="2756299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2014/15 Treatments: Melaleuca</a:t>
            </a:r>
            <a:endParaRPr lang="en-US" dirty="0"/>
          </a:p>
        </p:txBody>
      </p:sp>
      <p:pic>
        <p:nvPicPr>
          <p:cNvPr id="4" name="Content Placeholder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3887" y="699606"/>
            <a:ext cx="5907506" cy="5486400"/>
          </a:xfrm>
        </p:spPr>
      </p:pic>
      <p:sp>
        <p:nvSpPr>
          <p:cNvPr id="6" name="Content Placeholder 2"/>
          <p:cNvSpPr txBox="1">
            <a:spLocks/>
          </p:cNvSpPr>
          <p:nvPr/>
        </p:nvSpPr>
        <p:spPr>
          <a:xfrm>
            <a:off x="228600" y="1524000"/>
            <a:ext cx="4629150" cy="4284133"/>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en-US" sz="3600" dirty="0" smtClean="0">
                <a:solidFill>
                  <a:schemeClr val="tx2">
                    <a:lumMod val="75000"/>
                  </a:schemeClr>
                </a:solidFill>
                <a:latin typeface="Calibri" pitchFamily="34" charset="0"/>
              </a:rPr>
              <a:t>~ 112,000 acres </a:t>
            </a:r>
            <a:r>
              <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rPr>
              <a:t>swept for melaleuca</a:t>
            </a:r>
          </a:p>
          <a:p>
            <a:pPr marL="800100" lvl="1" indent="-342900">
              <a:spcBef>
                <a:spcPct val="20000"/>
              </a:spcBef>
              <a:buFont typeface="Arial" pitchFamily="34" charset="0"/>
              <a:buChar char="•"/>
            </a:pPr>
            <a:r>
              <a:rPr lang="en-US" sz="3600" dirty="0" smtClean="0">
                <a:solidFill>
                  <a:schemeClr val="tx2">
                    <a:lumMod val="75000"/>
                  </a:schemeClr>
                </a:solidFill>
                <a:latin typeface="Calibri" pitchFamily="34" charset="0"/>
              </a:rPr>
              <a:t>Predominantly  maintenance control work in nearly all management areas</a:t>
            </a:r>
          </a:p>
          <a:p>
            <a:pPr marL="800100" lvl="1" indent="-342900">
              <a:spcBef>
                <a:spcPct val="20000"/>
              </a:spcBef>
              <a:buFont typeface="Arial" pitchFamily="34" charset="0"/>
              <a:buChar char="•"/>
            </a:pPr>
            <a:endParaRPr lang="en-US" sz="3600" dirty="0" smtClean="0">
              <a:solidFill>
                <a:schemeClr val="tx2">
                  <a:lumMod val="75000"/>
                </a:schemeClr>
              </a:solidFill>
              <a:latin typeface="Calibri" pitchFamily="34" charset="0"/>
            </a:endParaRPr>
          </a:p>
          <a:p>
            <a:pPr marL="800100" lvl="1" indent="-342900">
              <a:spcBef>
                <a:spcPct val="20000"/>
              </a:spcBef>
              <a:buFont typeface="Arial" pitchFamily="34" charset="0"/>
              <a:buChar char="•"/>
            </a:pPr>
            <a:endParaRPr lang="en-US" sz="3600" dirty="0" smtClean="0">
              <a:solidFill>
                <a:schemeClr val="tx2">
                  <a:lumMod val="75000"/>
                </a:schemeClr>
              </a:solidFill>
              <a:latin typeface="Calibri"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2">
                  <a:lumMod val="75000"/>
                </a:schemeClr>
              </a:solidFill>
              <a:effectLst/>
              <a:uLnTx/>
              <a:uFillTx/>
              <a:latin typeface="Calibri" pitchFamily="34" charset="0"/>
              <a:ea typeface="+mn-ea"/>
              <a:cs typeface="+mn-cs"/>
            </a:endParaRPr>
          </a:p>
        </p:txBody>
      </p:sp>
    </p:spTree>
    <p:extLst>
      <p:ext uri="{BB962C8B-B14F-4D97-AF65-F5344CB8AC3E}">
        <p14:creationId xmlns:p14="http://schemas.microsoft.com/office/powerpoint/2010/main" val="2756299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2014/15 Treatments: </a:t>
            </a:r>
            <a:br>
              <a:rPr lang="en-US" dirty="0" smtClean="0"/>
            </a:br>
            <a:r>
              <a:rPr lang="en-US" dirty="0" smtClean="0"/>
              <a:t>Old World Climbing Fern</a:t>
            </a:r>
            <a:endParaRPr lang="en-US" dirty="0"/>
          </a:p>
        </p:txBody>
      </p:sp>
      <p:pic>
        <p:nvPicPr>
          <p:cNvPr id="4" name="Content Placeholder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6363" y="701313"/>
            <a:ext cx="5907506" cy="5486400"/>
          </a:xfrm>
        </p:spPr>
      </p:pic>
      <p:sp>
        <p:nvSpPr>
          <p:cNvPr id="6" name="Content Placeholder 2"/>
          <p:cNvSpPr txBox="1">
            <a:spLocks/>
          </p:cNvSpPr>
          <p:nvPr/>
        </p:nvSpPr>
        <p:spPr>
          <a:xfrm>
            <a:off x="114300" y="1524000"/>
            <a:ext cx="4914900" cy="493395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rPr>
              <a:t>~ 54,000 acres swept for OWCF</a:t>
            </a:r>
          </a:p>
          <a:p>
            <a:pPr marL="800100" lvl="1" indent="-342900">
              <a:spcBef>
                <a:spcPct val="20000"/>
              </a:spcBef>
              <a:buFont typeface="Arial" pitchFamily="34" charset="0"/>
              <a:buChar char="•"/>
            </a:pPr>
            <a:r>
              <a:rPr lang="en-US" sz="3600" dirty="0" smtClean="0">
                <a:solidFill>
                  <a:schemeClr val="tx2">
                    <a:lumMod val="75000"/>
                  </a:schemeClr>
                </a:solidFill>
                <a:latin typeface="Calibri" pitchFamily="34" charset="0"/>
              </a:rPr>
              <a:t>Tree islands and other forested wetlands in Southern Glades, Holey Land,  and Rotenberger WMA’s</a:t>
            </a:r>
          </a:p>
          <a:p>
            <a:pPr marL="800100" lvl="1" indent="-342900">
              <a:spcBef>
                <a:spcPct val="20000"/>
              </a:spcBef>
              <a:buFont typeface="Arial" pitchFamily="34" charset="0"/>
              <a:buChar char="•"/>
            </a:pPr>
            <a:r>
              <a:rPr lang="en-US" sz="3600" dirty="0" smtClean="0">
                <a:solidFill>
                  <a:schemeClr val="tx2">
                    <a:lumMod val="75000"/>
                  </a:schemeClr>
                </a:solidFill>
                <a:latin typeface="Calibri" pitchFamily="34" charset="0"/>
              </a:rPr>
              <a:t>Scattered OWCF in Loxahatchee NWR</a:t>
            </a:r>
            <a:endPar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2">
                  <a:lumMod val="75000"/>
                </a:schemeClr>
              </a:solidFill>
              <a:effectLst/>
              <a:uLnTx/>
              <a:uFillTx/>
              <a:latin typeface="Calibri" pitchFamily="34" charset="0"/>
              <a:ea typeface="+mn-ea"/>
              <a:cs typeface="+mn-cs"/>
            </a:endParaRPr>
          </a:p>
        </p:txBody>
      </p:sp>
    </p:spTree>
    <p:extLst>
      <p:ext uri="{BB962C8B-B14F-4D97-AF65-F5344CB8AC3E}">
        <p14:creationId xmlns:p14="http://schemas.microsoft.com/office/powerpoint/2010/main" val="2756299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2014/15 Treatments: Australian Pine</a:t>
            </a:r>
            <a:endParaRPr lang="en-US" dirty="0"/>
          </a:p>
        </p:txBody>
      </p:sp>
      <p:pic>
        <p:nvPicPr>
          <p:cNvPr id="4" name="Content Placeholder 3"/>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2993" y="706297"/>
            <a:ext cx="5907506" cy="5486400"/>
          </a:xfrm>
        </p:spPr>
      </p:pic>
      <p:sp>
        <p:nvSpPr>
          <p:cNvPr id="6" name="Content Placeholder 2"/>
          <p:cNvSpPr txBox="1">
            <a:spLocks/>
          </p:cNvSpPr>
          <p:nvPr/>
        </p:nvSpPr>
        <p:spPr>
          <a:xfrm>
            <a:off x="228600" y="1524000"/>
            <a:ext cx="4601817" cy="4284133"/>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en-US" sz="3600" dirty="0" smtClean="0">
                <a:solidFill>
                  <a:schemeClr val="tx2">
                    <a:lumMod val="75000"/>
                  </a:schemeClr>
                </a:solidFill>
                <a:latin typeface="Calibri" pitchFamily="34" charset="0"/>
              </a:rPr>
              <a:t>~ 1,270 acres </a:t>
            </a:r>
            <a:r>
              <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rPr>
              <a:t>swept for Australian pine</a:t>
            </a:r>
          </a:p>
          <a:p>
            <a:pPr marL="800100" lvl="1" indent="-342900">
              <a:spcBef>
                <a:spcPct val="20000"/>
              </a:spcBef>
              <a:buFont typeface="Arial" pitchFamily="34" charset="0"/>
              <a:buChar char="•"/>
            </a:pPr>
            <a:r>
              <a:rPr lang="en-US" sz="3600" dirty="0" smtClean="0">
                <a:solidFill>
                  <a:schemeClr val="tx2">
                    <a:lumMod val="75000"/>
                  </a:schemeClr>
                </a:solidFill>
                <a:latin typeface="Calibri" pitchFamily="34" charset="0"/>
              </a:rPr>
              <a:t>Most work in eastern ENP and Southern Glades</a:t>
            </a:r>
            <a:endParaRPr kumimoji="0" lang="en-US" sz="3600" b="0" i="0" u="none" strike="noStrike" kern="1200" cap="none" spc="0" normalizeH="0" baseline="0" noProof="0" dirty="0" smtClean="0">
              <a:ln>
                <a:noFill/>
              </a:ln>
              <a:solidFill>
                <a:schemeClr val="tx2">
                  <a:lumMod val="75000"/>
                </a:schemeClr>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2">
                  <a:lumMod val="75000"/>
                </a:schemeClr>
              </a:solidFill>
              <a:effectLst/>
              <a:uLnTx/>
              <a:uFillTx/>
              <a:latin typeface="Calibri" pitchFamily="34" charset="0"/>
              <a:ea typeface="+mn-ea"/>
              <a:cs typeface="+mn-cs"/>
            </a:endParaRPr>
          </a:p>
        </p:txBody>
      </p:sp>
    </p:spTree>
    <p:extLst>
      <p:ext uri="{BB962C8B-B14F-4D97-AF65-F5344CB8AC3E}">
        <p14:creationId xmlns:p14="http://schemas.microsoft.com/office/powerpoint/2010/main" val="2756299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ECISMA Plant Monitoring: </a:t>
            </a:r>
            <a:br>
              <a:rPr lang="en-US" dirty="0" smtClean="0"/>
            </a:br>
            <a:r>
              <a:rPr lang="en-US" dirty="0" smtClean="0"/>
              <a:t>2015 Update</a:t>
            </a:r>
            <a:endParaRPr lang="en-US" dirty="0"/>
          </a:p>
        </p:txBody>
      </p:sp>
      <p:sp>
        <p:nvSpPr>
          <p:cNvPr id="4" name="Rectangle 3"/>
          <p:cNvSpPr>
            <a:spLocks noGrp="1" noChangeArrowheads="1"/>
          </p:cNvSpPr>
          <p:nvPr>
            <p:ph idx="1"/>
          </p:nvPr>
        </p:nvSpPr>
        <p:spPr>
          <a:xfrm>
            <a:off x="400215" y="1860914"/>
            <a:ext cx="8229600" cy="4525963"/>
          </a:xfrm>
        </p:spPr>
        <p:txBody>
          <a:bodyPr>
            <a:normAutofit lnSpcReduction="10000"/>
          </a:bodyPr>
          <a:lstStyle/>
          <a:p>
            <a:pPr eaLnBrk="1" hangingPunct="1"/>
            <a:r>
              <a:rPr lang="en-US" b="1" dirty="0" smtClean="0"/>
              <a:t>Systematic Reconnaissance Flights</a:t>
            </a:r>
          </a:p>
          <a:p>
            <a:pPr lvl="1"/>
            <a:r>
              <a:rPr lang="en-US" dirty="0" smtClean="0"/>
              <a:t>Completed coast to coast mapping between Lake Okeechobee and Florida Bay</a:t>
            </a:r>
          </a:p>
          <a:p>
            <a:pPr lvl="1"/>
            <a:r>
              <a:rPr lang="en-US" dirty="0" smtClean="0"/>
              <a:t>Currently evaluating 20 year trends </a:t>
            </a:r>
          </a:p>
          <a:p>
            <a:pPr eaLnBrk="1" hangingPunct="1"/>
            <a:r>
              <a:rPr lang="en-US" b="1" dirty="0" smtClean="0"/>
              <a:t>Digital Aerial Sketch Mapping</a:t>
            </a:r>
          </a:p>
          <a:p>
            <a:pPr lvl="1"/>
            <a:r>
              <a:rPr lang="en-US" dirty="0" smtClean="0"/>
              <a:t>Detailed mapping in support of planned control efforts</a:t>
            </a:r>
          </a:p>
          <a:p>
            <a:pPr lvl="2"/>
            <a:r>
              <a:rPr lang="en-US" dirty="0" smtClean="0"/>
              <a:t>Loxahatchee National Wildlife Refuge</a:t>
            </a:r>
          </a:p>
          <a:p>
            <a:pPr lvl="2"/>
            <a:r>
              <a:rPr lang="en-US" dirty="0" smtClean="0"/>
              <a:t>Big Cypress National Preserve</a:t>
            </a:r>
          </a:p>
          <a:p>
            <a:pPr lvl="2"/>
            <a:r>
              <a:rPr lang="en-US" dirty="0" smtClean="0"/>
              <a:t>Water Conservation Area 2A</a:t>
            </a:r>
            <a:endParaRPr lang="en-US" dirty="0"/>
          </a:p>
          <a:p>
            <a:pPr eaLnBrk="1" hangingPunct="1"/>
            <a:endParaRPr lang="en-US" dirty="0" smtClean="0"/>
          </a:p>
        </p:txBody>
      </p:sp>
      <p:grpSp>
        <p:nvGrpSpPr>
          <p:cNvPr id="5" name="Group 4"/>
          <p:cNvGrpSpPr/>
          <p:nvPr/>
        </p:nvGrpSpPr>
        <p:grpSpPr>
          <a:xfrm>
            <a:off x="6932876" y="946514"/>
            <a:ext cx="1696939" cy="914400"/>
            <a:chOff x="3107266" y="1906524"/>
            <a:chExt cx="1696939" cy="914400"/>
          </a:xfrm>
        </p:grpSpPr>
        <p:pic>
          <p:nvPicPr>
            <p:cNvPr id="6" name="Picture 24" descr="ECISMA SFWMD Logo"/>
            <p:cNvPicPr>
              <a:picLocks noChangeAspect="1" noChangeArrowheads="1"/>
            </p:cNvPicPr>
            <p:nvPr/>
          </p:nvPicPr>
          <p:blipFill>
            <a:blip r:embed="rId3" cstate="screen"/>
            <a:srcRect/>
            <a:stretch>
              <a:fillRect/>
            </a:stretch>
          </p:blipFill>
          <p:spPr bwMode="auto">
            <a:xfrm>
              <a:off x="3107266" y="1906524"/>
              <a:ext cx="1016000" cy="914400"/>
            </a:xfrm>
            <a:prstGeom prst="rect">
              <a:avLst/>
            </a:prstGeom>
            <a:noFill/>
            <a:ln w="9525">
              <a:noFill/>
              <a:miter lim="800000"/>
              <a:headEnd/>
              <a:tailEnd/>
            </a:ln>
          </p:spPr>
        </p:pic>
        <p:pic>
          <p:nvPicPr>
            <p:cNvPr id="8" name="Picture 26" descr="ECISMA NPS Logo"/>
            <p:cNvPicPr>
              <a:picLocks noChangeAspect="1" noChangeArrowheads="1"/>
            </p:cNvPicPr>
            <p:nvPr/>
          </p:nvPicPr>
          <p:blipFill>
            <a:blip r:embed="rId4" cstate="screen"/>
            <a:srcRect/>
            <a:stretch>
              <a:fillRect/>
            </a:stretch>
          </p:blipFill>
          <p:spPr bwMode="auto">
            <a:xfrm>
              <a:off x="4151292" y="1906524"/>
              <a:ext cx="652913" cy="838200"/>
            </a:xfrm>
            <a:prstGeom prst="rect">
              <a:avLst/>
            </a:prstGeom>
            <a:noFill/>
            <a:ln w="9525">
              <a:noFill/>
              <a:miter lim="800000"/>
              <a:headEnd/>
              <a:tailEnd/>
            </a:ln>
          </p:spPr>
        </p:pic>
      </p:grpSp>
    </p:spTree>
    <p:extLst>
      <p:ext uri="{BB962C8B-B14F-4D97-AF65-F5344CB8AC3E}">
        <p14:creationId xmlns:p14="http://schemas.microsoft.com/office/powerpoint/2010/main" val="3035517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baseline="0">
                <a:solidFill>
                  <a:schemeClr val="accent1">
                    <a:lumMod val="20000"/>
                    <a:lumOff val="80000"/>
                  </a:schemeClr>
                </a:solidFill>
                <a:latin typeface="Calibri" pitchFamily="34" charset="0"/>
                <a:ea typeface="+mj-ea"/>
                <a:cs typeface="+mj-cs"/>
              </a:defRPr>
            </a:lvl1pPr>
          </a:lstStyle>
          <a:p>
            <a:r>
              <a:rPr lang="en-US" dirty="0" smtClean="0"/>
              <a:t>Other Managed Invasive Plant Species</a:t>
            </a:r>
            <a:endParaRPr lang="en-US" dirty="0"/>
          </a:p>
        </p:txBody>
      </p:sp>
      <p:pic>
        <p:nvPicPr>
          <p:cNvPr id="5" name="Picture 4" descr="ECISMA_bound.png"/>
          <p:cNvPicPr>
            <a:picLocks noChangeAspect="1"/>
          </p:cNvPicPr>
          <p:nvPr/>
        </p:nvPicPr>
        <p:blipFill>
          <a:blip r:embed="rId3" cstate="screen"/>
          <a:srcRect/>
          <a:stretch>
            <a:fillRect/>
          </a:stretch>
        </p:blipFill>
        <p:spPr>
          <a:xfrm>
            <a:off x="2514600" y="990600"/>
            <a:ext cx="4114800" cy="5357004"/>
          </a:xfrm>
          <a:prstGeom prst="rect">
            <a:avLst/>
          </a:prstGeom>
          <a:ln w="22225">
            <a:solidFill>
              <a:schemeClr val="tx1"/>
            </a:solidFill>
          </a:ln>
        </p:spPr>
      </p:pic>
      <p:sp>
        <p:nvSpPr>
          <p:cNvPr id="6" name="Line Callout 1 5"/>
          <p:cNvSpPr/>
          <p:nvPr/>
        </p:nvSpPr>
        <p:spPr>
          <a:xfrm>
            <a:off x="268817" y="5200593"/>
            <a:ext cx="2057400" cy="1066800"/>
          </a:xfrm>
          <a:prstGeom prst="borderCallout1">
            <a:avLst>
              <a:gd name="adj1" fmla="val 18750"/>
              <a:gd name="adj2" fmla="val 103601"/>
              <a:gd name="adj3" fmla="val -2361"/>
              <a:gd name="adj4" fmla="val 228688"/>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Shoebutton Ardisia</a:t>
            </a:r>
          </a:p>
          <a:p>
            <a:pPr algn="ctr"/>
            <a:r>
              <a:rPr lang="en-US" sz="1400" dirty="0" smtClean="0"/>
              <a:t>(</a:t>
            </a:r>
            <a:r>
              <a:rPr lang="en-US" sz="1400" i="1" dirty="0" smtClean="0"/>
              <a:t>Ardisia elliptica</a:t>
            </a:r>
            <a:r>
              <a:rPr lang="en-US" sz="1400" dirty="0" smtClean="0"/>
              <a:t>)</a:t>
            </a:r>
          </a:p>
        </p:txBody>
      </p:sp>
      <p:sp>
        <p:nvSpPr>
          <p:cNvPr id="7" name="Line Callout 1 6"/>
          <p:cNvSpPr/>
          <p:nvPr/>
        </p:nvSpPr>
        <p:spPr>
          <a:xfrm>
            <a:off x="228600" y="1213724"/>
            <a:ext cx="2133600" cy="1066800"/>
          </a:xfrm>
          <a:prstGeom prst="borderCallout1">
            <a:avLst>
              <a:gd name="adj1" fmla="val 24872"/>
              <a:gd name="adj2" fmla="val 102778"/>
              <a:gd name="adj3" fmla="val 84727"/>
              <a:gd name="adj4" fmla="val 198623"/>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Day Jessamine</a:t>
            </a:r>
          </a:p>
          <a:p>
            <a:pPr algn="ctr"/>
            <a:r>
              <a:rPr lang="en-US" sz="1400" dirty="0" smtClean="0"/>
              <a:t>(</a:t>
            </a:r>
            <a:r>
              <a:rPr lang="en-US" sz="1400" i="1" dirty="0"/>
              <a:t>Cestrum </a:t>
            </a:r>
            <a:r>
              <a:rPr lang="en-US" sz="1400" i="1" dirty="0" err="1" smtClean="0"/>
              <a:t>diurnum</a:t>
            </a:r>
            <a:r>
              <a:rPr lang="en-US" sz="1400" dirty="0" smtClean="0"/>
              <a:t>)</a:t>
            </a:r>
          </a:p>
        </p:txBody>
      </p:sp>
      <p:sp>
        <p:nvSpPr>
          <p:cNvPr id="8" name="Line Callout 1 7"/>
          <p:cNvSpPr/>
          <p:nvPr/>
        </p:nvSpPr>
        <p:spPr>
          <a:xfrm>
            <a:off x="6858000" y="950494"/>
            <a:ext cx="2057400" cy="1066800"/>
          </a:xfrm>
          <a:prstGeom prst="borderCallout1">
            <a:avLst>
              <a:gd name="adj1" fmla="val 18750"/>
              <a:gd name="adj2" fmla="val -8333"/>
              <a:gd name="adj3" fmla="val 221284"/>
              <a:gd name="adj4" fmla="val -93735"/>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Giant Brake Fern</a:t>
            </a:r>
          </a:p>
          <a:p>
            <a:pPr algn="ctr"/>
            <a:r>
              <a:rPr lang="en-US" sz="1600" dirty="0" smtClean="0"/>
              <a:t>(</a:t>
            </a:r>
            <a:r>
              <a:rPr lang="en-US" sz="1600" i="1" dirty="0" err="1" smtClean="0"/>
              <a:t>Pteris</a:t>
            </a:r>
            <a:r>
              <a:rPr lang="en-US" sz="1600" i="1" dirty="0" smtClean="0"/>
              <a:t> </a:t>
            </a:r>
            <a:r>
              <a:rPr lang="en-US" sz="1600" i="1" dirty="0" err="1" smtClean="0"/>
              <a:t>tripartita</a:t>
            </a:r>
            <a:r>
              <a:rPr lang="en-US" sz="1600" dirty="0" smtClean="0"/>
              <a:t>)</a:t>
            </a:r>
            <a:endParaRPr lang="en-US" sz="1600" dirty="0"/>
          </a:p>
        </p:txBody>
      </p:sp>
      <p:sp>
        <p:nvSpPr>
          <p:cNvPr id="9" name="Line Callout 1 8"/>
          <p:cNvSpPr/>
          <p:nvPr/>
        </p:nvSpPr>
        <p:spPr>
          <a:xfrm>
            <a:off x="6875585" y="3668249"/>
            <a:ext cx="2057400" cy="1066800"/>
          </a:xfrm>
          <a:prstGeom prst="borderCallout1">
            <a:avLst>
              <a:gd name="adj1" fmla="val 18750"/>
              <a:gd name="adj2" fmla="val -8333"/>
              <a:gd name="adj3" fmla="val 175297"/>
              <a:gd name="adj4" fmla="val -54378"/>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Latherleaf</a:t>
            </a:r>
          </a:p>
          <a:p>
            <a:pPr algn="ctr"/>
            <a:r>
              <a:rPr lang="en-US" sz="1400" dirty="0" smtClean="0"/>
              <a:t>(</a:t>
            </a:r>
            <a:r>
              <a:rPr lang="en-US" sz="1400" i="1" dirty="0" smtClean="0"/>
              <a:t>Colubrina asiatica</a:t>
            </a:r>
            <a:r>
              <a:rPr lang="en-US" sz="1400" dirty="0" smtClean="0"/>
              <a:t>)</a:t>
            </a:r>
            <a:endParaRPr lang="en-US" sz="1400" dirty="0"/>
          </a:p>
        </p:txBody>
      </p:sp>
      <p:sp>
        <p:nvSpPr>
          <p:cNvPr id="10" name="Line Callout 1 9"/>
          <p:cNvSpPr/>
          <p:nvPr/>
        </p:nvSpPr>
        <p:spPr>
          <a:xfrm>
            <a:off x="6858000" y="4948989"/>
            <a:ext cx="2057400" cy="1066800"/>
          </a:xfrm>
          <a:prstGeom prst="borderCallout1">
            <a:avLst>
              <a:gd name="adj1" fmla="val 18750"/>
              <a:gd name="adj2" fmla="val -8333"/>
              <a:gd name="adj3" fmla="val 43625"/>
              <a:gd name="adj4" fmla="val -56811"/>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Portia Tree</a:t>
            </a:r>
          </a:p>
          <a:p>
            <a:pPr algn="ctr"/>
            <a:r>
              <a:rPr lang="en-US" sz="1400" dirty="0" smtClean="0"/>
              <a:t>(Thespesia populnea)</a:t>
            </a:r>
            <a:endParaRPr lang="en-US" sz="1400" dirty="0"/>
          </a:p>
        </p:txBody>
      </p:sp>
      <p:sp>
        <p:nvSpPr>
          <p:cNvPr id="11" name="Line Callout 1 10"/>
          <p:cNvSpPr/>
          <p:nvPr/>
        </p:nvSpPr>
        <p:spPr>
          <a:xfrm>
            <a:off x="247650" y="2526102"/>
            <a:ext cx="2057400" cy="1066800"/>
          </a:xfrm>
          <a:prstGeom prst="borderCallout1">
            <a:avLst>
              <a:gd name="adj1" fmla="val 18750"/>
              <a:gd name="adj2" fmla="val 103601"/>
              <a:gd name="adj3" fmla="val -6120"/>
              <a:gd name="adj4" fmla="val 196205"/>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Arrowhead Vine</a:t>
            </a:r>
          </a:p>
          <a:p>
            <a:pPr algn="ctr"/>
            <a:r>
              <a:rPr lang="en-US" sz="1400" dirty="0" smtClean="0"/>
              <a:t>(</a:t>
            </a:r>
            <a:r>
              <a:rPr lang="en-US" sz="1400" i="1" dirty="0" err="1" smtClean="0"/>
              <a:t>Syngonium</a:t>
            </a:r>
            <a:r>
              <a:rPr lang="en-US" sz="1400" i="1" dirty="0" smtClean="0"/>
              <a:t> </a:t>
            </a:r>
            <a:r>
              <a:rPr lang="en-US" sz="1400" i="1" dirty="0" err="1" smtClean="0"/>
              <a:t>podophyllum</a:t>
            </a:r>
            <a:r>
              <a:rPr lang="en-US" sz="1400" dirty="0" smtClean="0"/>
              <a:t>)</a:t>
            </a:r>
            <a:endParaRPr lang="en-US" sz="1400" dirty="0"/>
          </a:p>
        </p:txBody>
      </p:sp>
      <p:sp>
        <p:nvSpPr>
          <p:cNvPr id="12" name="Line Callout 1 11"/>
          <p:cNvSpPr/>
          <p:nvPr/>
        </p:nvSpPr>
        <p:spPr>
          <a:xfrm>
            <a:off x="6866016" y="2233562"/>
            <a:ext cx="2057400" cy="1066800"/>
          </a:xfrm>
          <a:prstGeom prst="borderCallout1">
            <a:avLst>
              <a:gd name="adj1" fmla="val 18750"/>
              <a:gd name="adj2" fmla="val -8333"/>
              <a:gd name="adj3" fmla="val 145980"/>
              <a:gd name="adj4" fmla="val -54104"/>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Bishopwood</a:t>
            </a:r>
          </a:p>
          <a:p>
            <a:pPr algn="ctr"/>
            <a:r>
              <a:rPr lang="en-US" sz="1600" dirty="0" smtClean="0"/>
              <a:t>(</a:t>
            </a:r>
            <a:r>
              <a:rPr lang="en-US" sz="1600" i="1" dirty="0" smtClean="0"/>
              <a:t>Bischofia javanica)</a:t>
            </a:r>
            <a:endParaRPr lang="en-US" i="1" dirty="0"/>
          </a:p>
        </p:txBody>
      </p:sp>
      <p:cxnSp>
        <p:nvCxnSpPr>
          <p:cNvPr id="3" name="Straight Connector 2"/>
          <p:cNvCxnSpPr/>
          <p:nvPr/>
        </p:nvCxnSpPr>
        <p:spPr>
          <a:xfrm flipH="1">
            <a:off x="2362201" y="3386889"/>
            <a:ext cx="3208420" cy="595034"/>
          </a:xfrm>
          <a:prstGeom prst="line">
            <a:avLst/>
          </a:prstGeom>
          <a:ln w="28575">
            <a:solidFill>
              <a:srgbClr val="FFFF00"/>
            </a:solidFill>
          </a:ln>
        </p:spPr>
        <p:style>
          <a:lnRef idx="1">
            <a:schemeClr val="dk1"/>
          </a:lnRef>
          <a:fillRef idx="0">
            <a:schemeClr val="dk1"/>
          </a:fillRef>
          <a:effectRef idx="0">
            <a:schemeClr val="dk1"/>
          </a:effectRef>
          <a:fontRef idx="minor">
            <a:schemeClr val="tx1"/>
          </a:fontRef>
        </p:style>
      </p:cxnSp>
      <p:sp>
        <p:nvSpPr>
          <p:cNvPr id="13" name="Line Callout 1 12"/>
          <p:cNvSpPr/>
          <p:nvPr/>
        </p:nvSpPr>
        <p:spPr>
          <a:xfrm>
            <a:off x="266700" y="3788888"/>
            <a:ext cx="2057400" cy="1066800"/>
          </a:xfrm>
          <a:prstGeom prst="borderCallout1">
            <a:avLst>
              <a:gd name="adj1" fmla="val 18750"/>
              <a:gd name="adj2" fmla="val 103601"/>
              <a:gd name="adj3" fmla="val -116271"/>
              <a:gd name="adj4" fmla="val 190676"/>
            </a:avLst>
          </a:prstGeom>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Air Potato</a:t>
            </a:r>
          </a:p>
          <a:p>
            <a:pPr algn="ctr"/>
            <a:r>
              <a:rPr lang="en-US" sz="1400" dirty="0" smtClean="0"/>
              <a:t>(</a:t>
            </a:r>
            <a:r>
              <a:rPr lang="en-US" sz="1400" i="1" dirty="0" smtClean="0"/>
              <a:t>Dioscorea bulbifera</a:t>
            </a:r>
            <a:r>
              <a:rPr lang="en-US" sz="1400" dirty="0" smtClean="0"/>
              <a:t>)</a:t>
            </a:r>
            <a:endParaRPr lang="en-US" sz="1400" i="1" dirty="0"/>
          </a:p>
        </p:txBody>
      </p:sp>
      <p:cxnSp>
        <p:nvCxnSpPr>
          <p:cNvPr id="15" name="Straight Connector 14"/>
          <p:cNvCxnSpPr/>
          <p:nvPr/>
        </p:nvCxnSpPr>
        <p:spPr>
          <a:xfrm flipH="1">
            <a:off x="5967664" y="1198409"/>
            <a:ext cx="673768" cy="425855"/>
          </a:xfrm>
          <a:prstGeom prst="line">
            <a:avLst/>
          </a:prstGeom>
          <a:ln w="28575">
            <a:solidFill>
              <a:srgbClr val="FFFF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8520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548" y="759450"/>
            <a:ext cx="5907506" cy="5486400"/>
          </a:xfrm>
          <a:prstGeom prst="rect">
            <a:avLst/>
          </a:prstGeom>
        </p:spPr>
      </p:pic>
      <p:sp>
        <p:nvSpPr>
          <p:cNvPr id="2" name="Title 1"/>
          <p:cNvSpPr>
            <a:spLocks noGrp="1"/>
          </p:cNvSpPr>
          <p:nvPr>
            <p:ph type="title"/>
          </p:nvPr>
        </p:nvSpPr>
        <p:spPr/>
        <p:txBody>
          <a:bodyPr>
            <a:normAutofit/>
          </a:bodyPr>
          <a:lstStyle/>
          <a:p>
            <a:r>
              <a:rPr lang="en-US" dirty="0" smtClean="0"/>
              <a:t>Planned Treatments FY15/16</a:t>
            </a:r>
            <a:endParaRPr lang="en-US" dirty="0"/>
          </a:p>
        </p:txBody>
      </p:sp>
      <p:grpSp>
        <p:nvGrpSpPr>
          <p:cNvPr id="5" name="Group 4"/>
          <p:cNvGrpSpPr/>
          <p:nvPr/>
        </p:nvGrpSpPr>
        <p:grpSpPr>
          <a:xfrm>
            <a:off x="4864090" y="3130730"/>
            <a:ext cx="3475849" cy="646331"/>
            <a:chOff x="4864090" y="3067417"/>
            <a:chExt cx="3475849" cy="646331"/>
          </a:xfrm>
        </p:grpSpPr>
        <p:sp>
          <p:nvSpPr>
            <p:cNvPr id="12" name="Rectangle 11"/>
            <p:cNvSpPr/>
            <p:nvPr/>
          </p:nvSpPr>
          <p:spPr>
            <a:xfrm>
              <a:off x="4864090" y="3161982"/>
              <a:ext cx="457200" cy="4572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52958" y="3067417"/>
              <a:ext cx="2786981" cy="646331"/>
            </a:xfrm>
            <a:prstGeom prst="rect">
              <a:avLst/>
            </a:prstGeom>
            <a:noFill/>
          </p:spPr>
          <p:txBody>
            <a:bodyPr wrap="none" rtlCol="0">
              <a:spAutoFit/>
            </a:bodyPr>
            <a:lstStyle/>
            <a:p>
              <a:r>
                <a:rPr lang="en-US" dirty="0" smtClean="0"/>
                <a:t>Old World Climbing Fern,</a:t>
              </a:r>
            </a:p>
            <a:p>
              <a:r>
                <a:rPr lang="en-US" dirty="0" smtClean="0"/>
                <a:t>Melaleuca</a:t>
              </a:r>
              <a:endParaRPr lang="en-US" dirty="0"/>
            </a:p>
          </p:txBody>
        </p:sp>
      </p:grpSp>
      <p:grpSp>
        <p:nvGrpSpPr>
          <p:cNvPr id="4" name="Group 3"/>
          <p:cNvGrpSpPr/>
          <p:nvPr/>
        </p:nvGrpSpPr>
        <p:grpSpPr>
          <a:xfrm>
            <a:off x="4864090" y="3825145"/>
            <a:ext cx="3757397" cy="1200329"/>
            <a:chOff x="4864090" y="3656697"/>
            <a:chExt cx="3757397" cy="1200329"/>
          </a:xfrm>
        </p:grpSpPr>
        <p:sp>
          <p:nvSpPr>
            <p:cNvPr id="13" name="Rectangle 12"/>
            <p:cNvSpPr/>
            <p:nvPr/>
          </p:nvSpPr>
          <p:spPr>
            <a:xfrm>
              <a:off x="4864090" y="4028261"/>
              <a:ext cx="457200" cy="457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11790" y="3656697"/>
              <a:ext cx="3109697" cy="1200329"/>
            </a:xfrm>
            <a:prstGeom prst="rect">
              <a:avLst/>
            </a:prstGeom>
            <a:noFill/>
          </p:spPr>
          <p:txBody>
            <a:bodyPr wrap="none" rtlCol="0">
              <a:spAutoFit/>
            </a:bodyPr>
            <a:lstStyle/>
            <a:p>
              <a:r>
                <a:rPr lang="en-US" dirty="0" smtClean="0"/>
                <a:t>Melaleuca, Brazilian Pepper,</a:t>
              </a:r>
            </a:p>
            <a:p>
              <a:r>
                <a:rPr lang="en-US" dirty="0" smtClean="0"/>
                <a:t>Old World Climbing Fern,</a:t>
              </a:r>
            </a:p>
            <a:p>
              <a:r>
                <a:rPr lang="en-US" dirty="0" smtClean="0"/>
                <a:t>Australian Pine</a:t>
              </a:r>
            </a:p>
            <a:p>
              <a:endParaRPr lang="en-US" dirty="0"/>
            </a:p>
          </p:txBody>
        </p:sp>
      </p:grpSp>
      <p:grpSp>
        <p:nvGrpSpPr>
          <p:cNvPr id="7" name="Group 6"/>
          <p:cNvGrpSpPr/>
          <p:nvPr/>
        </p:nvGrpSpPr>
        <p:grpSpPr>
          <a:xfrm>
            <a:off x="4864090" y="1931035"/>
            <a:ext cx="3390890" cy="457200"/>
            <a:chOff x="4864090" y="1877585"/>
            <a:chExt cx="3390890" cy="457200"/>
          </a:xfrm>
        </p:grpSpPr>
        <p:sp>
          <p:nvSpPr>
            <p:cNvPr id="9" name="Rectangle 8"/>
            <p:cNvSpPr/>
            <p:nvPr/>
          </p:nvSpPr>
          <p:spPr>
            <a:xfrm>
              <a:off x="4864090" y="1877585"/>
              <a:ext cx="457200" cy="457200"/>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52958" y="1921519"/>
              <a:ext cx="2702022" cy="369332"/>
            </a:xfrm>
            <a:prstGeom prst="rect">
              <a:avLst/>
            </a:prstGeom>
            <a:noFill/>
          </p:spPr>
          <p:txBody>
            <a:bodyPr wrap="none" rtlCol="0">
              <a:spAutoFit/>
            </a:bodyPr>
            <a:lstStyle/>
            <a:p>
              <a:r>
                <a:rPr lang="en-US" dirty="0" smtClean="0"/>
                <a:t>Old World Climbing Fern</a:t>
              </a:r>
              <a:endParaRPr lang="en-US" dirty="0"/>
            </a:p>
          </p:txBody>
        </p:sp>
      </p:grpSp>
      <p:grpSp>
        <p:nvGrpSpPr>
          <p:cNvPr id="8" name="Group 7"/>
          <p:cNvGrpSpPr/>
          <p:nvPr/>
        </p:nvGrpSpPr>
        <p:grpSpPr>
          <a:xfrm>
            <a:off x="4864090" y="1257305"/>
            <a:ext cx="2498968" cy="457200"/>
            <a:chOff x="4881026" y="1257305"/>
            <a:chExt cx="2498968" cy="457200"/>
          </a:xfrm>
        </p:grpSpPr>
        <p:sp>
          <p:nvSpPr>
            <p:cNvPr id="14" name="TextBox 13"/>
            <p:cNvSpPr txBox="1"/>
            <p:nvPr/>
          </p:nvSpPr>
          <p:spPr>
            <a:xfrm>
              <a:off x="5511790" y="1301239"/>
              <a:ext cx="1868204" cy="369332"/>
            </a:xfrm>
            <a:prstGeom prst="rect">
              <a:avLst/>
            </a:prstGeom>
            <a:noFill/>
          </p:spPr>
          <p:txBody>
            <a:bodyPr wrap="none" rtlCol="0">
              <a:spAutoFit/>
            </a:bodyPr>
            <a:lstStyle/>
            <a:p>
              <a:r>
                <a:rPr lang="en-US" dirty="0" smtClean="0"/>
                <a:t>Brazilian Pepper</a:t>
              </a:r>
              <a:endParaRPr lang="en-US" dirty="0"/>
            </a:p>
          </p:txBody>
        </p:sp>
        <p:sp>
          <p:nvSpPr>
            <p:cNvPr id="22" name="Rectangle 21"/>
            <p:cNvSpPr/>
            <p:nvPr/>
          </p:nvSpPr>
          <p:spPr>
            <a:xfrm>
              <a:off x="4881026" y="1257305"/>
              <a:ext cx="4572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864090" y="2436317"/>
            <a:ext cx="3536364" cy="646331"/>
            <a:chOff x="4864090" y="2411065"/>
            <a:chExt cx="3536364" cy="646331"/>
          </a:xfrm>
        </p:grpSpPr>
        <p:sp>
          <p:nvSpPr>
            <p:cNvPr id="10" name="Rectangle 9"/>
            <p:cNvSpPr/>
            <p:nvPr/>
          </p:nvSpPr>
          <p:spPr>
            <a:xfrm>
              <a:off x="4864090" y="2505630"/>
              <a:ext cx="4572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44544" y="2411065"/>
              <a:ext cx="2855910" cy="646331"/>
            </a:xfrm>
            <a:prstGeom prst="rect">
              <a:avLst/>
            </a:prstGeom>
            <a:noFill/>
          </p:spPr>
          <p:txBody>
            <a:bodyPr wrap="none" rtlCol="0">
              <a:spAutoFit/>
            </a:bodyPr>
            <a:lstStyle/>
            <a:p>
              <a:r>
                <a:rPr lang="en-US" dirty="0" smtClean="0"/>
                <a:t>Old World Climbing Fern, </a:t>
              </a:r>
            </a:p>
            <a:p>
              <a:r>
                <a:rPr lang="en-US" dirty="0" smtClean="0"/>
                <a:t>Brazilian Pepper</a:t>
              </a:r>
              <a:endParaRPr lang="en-US" dirty="0"/>
            </a:p>
          </p:txBody>
        </p:sp>
      </p:grpSp>
      <p:sp>
        <p:nvSpPr>
          <p:cNvPr id="24" name="TextBox 23"/>
          <p:cNvSpPr txBox="1"/>
          <p:nvPr/>
        </p:nvSpPr>
        <p:spPr>
          <a:xfrm>
            <a:off x="4860754" y="5209672"/>
            <a:ext cx="3616350" cy="830997"/>
          </a:xfrm>
          <a:prstGeom prst="rect">
            <a:avLst/>
          </a:prstGeom>
          <a:noFill/>
        </p:spPr>
        <p:txBody>
          <a:bodyPr wrap="square" rtlCol="0">
            <a:spAutoFit/>
          </a:bodyPr>
          <a:lstStyle/>
          <a:p>
            <a:r>
              <a:rPr lang="en-US" sz="2400" dirty="0"/>
              <a:t>~</a:t>
            </a:r>
            <a:r>
              <a:rPr lang="en-US" sz="2400" dirty="0" smtClean="0"/>
              <a:t>490,000 acres planned for treatment coverage </a:t>
            </a:r>
            <a:endParaRPr lang="en-US" sz="2400" dirty="0"/>
          </a:p>
        </p:txBody>
      </p:sp>
    </p:spTree>
    <p:extLst>
      <p:ext uri="{BB962C8B-B14F-4D97-AF65-F5344CB8AC3E}">
        <p14:creationId xmlns:p14="http://schemas.microsoft.com/office/powerpoint/2010/main" val="1358169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5" name="Content Placeholder 2"/>
          <p:cNvSpPr txBox="1">
            <a:spLocks/>
          </p:cNvSpPr>
          <p:nvPr/>
        </p:nvSpPr>
        <p:spPr>
          <a:xfrm>
            <a:off x="0" y="1480925"/>
            <a:ext cx="9144000" cy="4412974"/>
          </a:xfrm>
          <a:prstGeom prst="rect">
            <a:avLst/>
          </a:prstGeom>
        </p:spPr>
        <p:txBody>
          <a:bodyPr vert="horz" lIns="91440" tIns="45720" rIns="91440" bIns="45720" numCol="2"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600" b="1" dirty="0" smtClean="0">
                <a:solidFill>
                  <a:schemeClr val="bg1"/>
                </a:solidFill>
              </a:rPr>
              <a:t>Presentation support from:</a:t>
            </a:r>
            <a:endParaRPr lang="en-US" sz="3600" b="1" dirty="0" smtClean="0">
              <a:solidFill>
                <a:schemeClr val="bg1"/>
              </a:solidFill>
            </a:endParaRPr>
          </a:p>
          <a:p>
            <a:pPr marL="514350" lvl="1"/>
            <a:r>
              <a:rPr lang="en-US" sz="3400" b="1" dirty="0"/>
              <a:t>Ellen Allen </a:t>
            </a:r>
            <a:r>
              <a:rPr lang="en-US" sz="3400" dirty="0"/>
              <a:t>(SFWMD)</a:t>
            </a:r>
          </a:p>
          <a:p>
            <a:pPr marL="514350" lvl="1"/>
            <a:r>
              <a:rPr lang="en-US" sz="3400" b="1" dirty="0"/>
              <a:t>Ryan Brown </a:t>
            </a:r>
            <a:r>
              <a:rPr lang="en-US" sz="3400" dirty="0"/>
              <a:t>(SFWMD)</a:t>
            </a:r>
          </a:p>
          <a:p>
            <a:pPr marL="514350" lvl="1"/>
            <a:r>
              <a:rPr lang="en-US" sz="3400" b="1" dirty="0"/>
              <a:t>Shea Bruscia</a:t>
            </a:r>
            <a:r>
              <a:rPr lang="en-US" sz="3400" dirty="0"/>
              <a:t> (NPS)</a:t>
            </a:r>
          </a:p>
          <a:p>
            <a:pPr marL="514350" lvl="1"/>
            <a:r>
              <a:rPr lang="en-US" sz="3400" b="1" dirty="0" smtClean="0"/>
              <a:t>Hillary </a:t>
            </a:r>
            <a:r>
              <a:rPr lang="en-US" sz="3400" b="1" dirty="0"/>
              <a:t>Cooley</a:t>
            </a:r>
            <a:r>
              <a:rPr lang="en-US" sz="3400" dirty="0"/>
              <a:t> (Everglades NP)</a:t>
            </a:r>
          </a:p>
          <a:p>
            <a:pPr marL="514350" lvl="1"/>
            <a:r>
              <a:rPr lang="en-US" sz="3400" b="1" dirty="0" smtClean="0"/>
              <a:t>Jane Dozier </a:t>
            </a:r>
            <a:r>
              <a:rPr lang="en-US" sz="3400" dirty="0" smtClean="0"/>
              <a:t>(Miami-Dade Co.)</a:t>
            </a:r>
          </a:p>
          <a:p>
            <a:pPr marL="514350" lvl="1"/>
            <a:r>
              <a:rPr lang="en-US" sz="3400" b="1" dirty="0"/>
              <a:t>Andrew Eastwick </a:t>
            </a:r>
            <a:r>
              <a:rPr lang="en-US" sz="3400" dirty="0"/>
              <a:t>(USFWS, Loxahatchee NWR)</a:t>
            </a:r>
          </a:p>
          <a:p>
            <a:pPr marL="514350" lvl="1"/>
            <a:r>
              <a:rPr lang="en-US" sz="3400" b="1" dirty="0" smtClean="0"/>
              <a:t>Pat Howell </a:t>
            </a:r>
            <a:r>
              <a:rPr lang="en-US" sz="3400" dirty="0" smtClean="0"/>
              <a:t>(Broward Co.)</a:t>
            </a:r>
          </a:p>
          <a:p>
            <a:pPr marL="514350" lvl="1"/>
            <a:endParaRPr lang="en-US" sz="3400" dirty="0" smtClean="0"/>
          </a:p>
          <a:p>
            <a:pPr marL="514350" lvl="1"/>
            <a:r>
              <a:rPr lang="en-US" sz="3400" b="1" dirty="0" smtClean="0"/>
              <a:t>Christen </a:t>
            </a:r>
            <a:r>
              <a:rPr lang="en-US" sz="3400" b="1" dirty="0"/>
              <a:t>Mason </a:t>
            </a:r>
            <a:r>
              <a:rPr lang="en-US" sz="3400" dirty="0"/>
              <a:t>(SFWMD</a:t>
            </a:r>
            <a:r>
              <a:rPr lang="en-US" sz="3400" dirty="0" smtClean="0"/>
              <a:t>)</a:t>
            </a:r>
          </a:p>
          <a:p>
            <a:pPr marL="514350" lvl="1"/>
            <a:r>
              <a:rPr lang="en-US" sz="3400" b="1" dirty="0" smtClean="0"/>
              <a:t>Vanessa McDonough </a:t>
            </a:r>
            <a:r>
              <a:rPr lang="en-US" sz="3400" dirty="0" smtClean="0"/>
              <a:t>(Biscayne Bay NP)</a:t>
            </a:r>
          </a:p>
          <a:p>
            <a:pPr marL="514350" lvl="1"/>
            <a:r>
              <a:rPr lang="en-US" sz="3400" b="1" dirty="0" smtClean="0"/>
              <a:t>Shelby </a:t>
            </a:r>
            <a:r>
              <a:rPr lang="en-US" sz="3400" b="1" dirty="0" err="1" smtClean="0"/>
              <a:t>Moneysmith</a:t>
            </a:r>
            <a:r>
              <a:rPr lang="en-US" sz="3400" b="1" dirty="0" smtClean="0"/>
              <a:t> </a:t>
            </a:r>
            <a:r>
              <a:rPr lang="en-US" sz="3400" dirty="0" smtClean="0"/>
              <a:t>(Biscayne Bay NP)</a:t>
            </a:r>
          </a:p>
          <a:p>
            <a:pPr marL="514350" lvl="1"/>
            <a:r>
              <a:rPr lang="en-US" sz="3400" b="1" dirty="0" smtClean="0"/>
              <a:t>Tony Pernas </a:t>
            </a:r>
            <a:r>
              <a:rPr lang="en-US" sz="3400" dirty="0" smtClean="0"/>
              <a:t>(NPS)</a:t>
            </a:r>
          </a:p>
          <a:p>
            <a:pPr marL="514350" lvl="1"/>
            <a:r>
              <a:rPr lang="en-US" sz="3400" b="1" dirty="0" smtClean="0"/>
              <a:t>Amy Peters </a:t>
            </a:r>
            <a:r>
              <a:rPr lang="en-US" sz="3400" dirty="0" smtClean="0"/>
              <a:t>(SFWMD)</a:t>
            </a:r>
          </a:p>
          <a:p>
            <a:pPr marL="514350" lvl="1"/>
            <a:r>
              <a:rPr lang="en-US" sz="3400" b="1" dirty="0" smtClean="0"/>
              <a:t>Jed Redwine </a:t>
            </a:r>
            <a:r>
              <a:rPr lang="en-US" sz="3400" dirty="0" smtClean="0"/>
              <a:t>(NPS)</a:t>
            </a:r>
          </a:p>
          <a:p>
            <a:pPr marL="514350" lvl="1"/>
            <a:r>
              <a:rPr lang="en-US" sz="3400" b="1" dirty="0" smtClean="0"/>
              <a:t>Whitney </a:t>
            </a:r>
            <a:r>
              <a:rPr lang="en-US" sz="3400" b="1" dirty="0" err="1" smtClean="0"/>
              <a:t>Sapeinca</a:t>
            </a:r>
            <a:r>
              <a:rPr lang="en-US" sz="3400" b="1" dirty="0" smtClean="0"/>
              <a:t> </a:t>
            </a:r>
            <a:r>
              <a:rPr lang="en-US" sz="3400" dirty="0" smtClean="0"/>
              <a:t>(Seminole Tribe of </a:t>
            </a:r>
            <a:r>
              <a:rPr lang="en-US" sz="3400" dirty="0"/>
              <a:t>I</a:t>
            </a:r>
            <a:r>
              <a:rPr lang="en-US" sz="3400" dirty="0" smtClean="0"/>
              <a:t>ndians)</a:t>
            </a:r>
            <a:endParaRPr lang="en-US" sz="3400" b="1" dirty="0" smtClean="0"/>
          </a:p>
          <a:p>
            <a:pPr marL="514350" lvl="1"/>
            <a:r>
              <a:rPr lang="en-US" sz="3400" b="1" dirty="0" smtClean="0"/>
              <a:t>Billy Snyder </a:t>
            </a:r>
            <a:r>
              <a:rPr lang="en-US" sz="3400" dirty="0" smtClean="0"/>
              <a:t>(Big Cypress NP)</a:t>
            </a:r>
          </a:p>
        </p:txBody>
      </p:sp>
    </p:spTree>
    <p:extLst>
      <p:ext uri="{BB962C8B-B14F-4D97-AF65-F5344CB8AC3E}">
        <p14:creationId xmlns:p14="http://schemas.microsoft.com/office/powerpoint/2010/main" val="199162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Foliar </a:t>
            </a:r>
            <a:r>
              <a:rPr lang="en-US" dirty="0" err="1" smtClean="0"/>
              <a:t>Aminocyclopyrachlor</a:t>
            </a:r>
            <a:r>
              <a:rPr lang="en-US" dirty="0" smtClean="0"/>
              <a:t> Trials</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Christen Mason</a:t>
            </a:r>
          </a:p>
          <a:p>
            <a:r>
              <a:rPr lang="en-US" dirty="0" smtClean="0"/>
              <a:t>South Florida Water Management District</a:t>
            </a:r>
            <a:endParaRPr lang="en-US" dirty="0"/>
          </a:p>
        </p:txBody>
      </p:sp>
    </p:spTree>
    <p:extLst>
      <p:ext uri="{BB962C8B-B14F-4D97-AF65-F5344CB8AC3E}">
        <p14:creationId xmlns:p14="http://schemas.microsoft.com/office/powerpoint/2010/main" val="3534306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749" t="10992" r="4045" b="8788"/>
          <a:stretch/>
        </p:blipFill>
        <p:spPr bwMode="auto">
          <a:xfrm>
            <a:off x="941295" y="215152"/>
            <a:ext cx="7261411" cy="618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Z:\VEGETATION MANAGEMENT NEW\Pictures\Site Visits\2015_FY_site_visit\8.5,CM,15-05-18\DSCF25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852" y="542184"/>
            <a:ext cx="2544184" cy="1908138"/>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Z:\VEGETATION MANAGEMENT NEW\Pictures\Site Visits\2015_FY_site_visit\C-111, CM, 15-06-17\DSCF26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852" y="4437529"/>
            <a:ext cx="2366680" cy="1775010"/>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92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150751"/>
          </a:xfrm>
        </p:spPr>
        <p:txBody>
          <a:bodyPr>
            <a:normAutofit/>
          </a:bodyPr>
          <a:lstStyle/>
          <a:p>
            <a:r>
              <a:rPr lang="en-US" dirty="0" smtClean="0">
                <a:effectLst>
                  <a:outerShdw blurRad="50800" dist="38100" dir="2700000" algn="tl" rotWithShape="0">
                    <a:prstClr val="black">
                      <a:alpha val="40000"/>
                    </a:prstClr>
                  </a:outerShdw>
                </a:effectLst>
              </a:rPr>
              <a:t>8.5 Square Mile</a:t>
            </a:r>
            <a:endParaRPr lang="en-US" dirty="0">
              <a:effectLst>
                <a:outerShdw blurRad="50800" dist="38100" dir="2700000" algn="tl" rotWithShape="0">
                  <a:prstClr val="black">
                    <a:alpha val="40000"/>
                  </a:prstClr>
                </a:outerShdw>
              </a:effectLst>
            </a:endParaRPr>
          </a:p>
        </p:txBody>
      </p:sp>
      <p:sp>
        <p:nvSpPr>
          <p:cNvPr id="5" name="Content Placeholder 2"/>
          <p:cNvSpPr txBox="1">
            <a:spLocks/>
          </p:cNvSpPr>
          <p:nvPr/>
        </p:nvSpPr>
        <p:spPr>
          <a:xfrm>
            <a:off x="493059" y="4273923"/>
            <a:ext cx="8229600" cy="1062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1026" name="Picture 2" descr="Z:\VEGETATION MANAGEMENT NEW\Pictures\Site Visits\2015_FY_site_visit\8.5,CM,15-05-18\DSCF25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 y="1069848"/>
            <a:ext cx="7004304" cy="525322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680882" y="1533258"/>
            <a:ext cx="5715000" cy="3816429"/>
          </a:xfrm>
          <a:prstGeom prst="rect">
            <a:avLst/>
          </a:prstGeom>
          <a:noFill/>
        </p:spPr>
        <p:txBody>
          <a:bodyPr wrap="square" rtlCol="0">
            <a:spAutoFit/>
          </a:bodyPr>
          <a:lstStyle/>
          <a:p>
            <a:pPr algn="ctr"/>
            <a:r>
              <a:rPr lang="en-US" sz="4000" dirty="0" smtClean="0">
                <a:solidFill>
                  <a:schemeClr val="accent1">
                    <a:lumMod val="75000"/>
                  </a:schemeClr>
                </a:solidFill>
                <a:effectLst>
                  <a:outerShdw blurRad="50800" dist="38100" dir="2700000" algn="tl" rotWithShape="0">
                    <a:prstClr val="black">
                      <a:alpha val="40000"/>
                    </a:prstClr>
                  </a:outerShdw>
                </a:effectLst>
                <a:latin typeface="Calibri" panose="020F0502020204030204" pitchFamily="34" charset="0"/>
              </a:rPr>
              <a:t>Objectives</a:t>
            </a:r>
          </a:p>
          <a:p>
            <a:pPr algn="ctr"/>
            <a:endParaRPr lang="en-US" sz="4000" dirty="0" smtClean="0">
              <a:solidFill>
                <a:schemeClr val="accent1">
                  <a:lumMod val="75000"/>
                </a:schemeClr>
              </a:solidFill>
              <a:effectLst>
                <a:outerShdw blurRad="50800" dist="38100" dir="2700000" algn="tl" rotWithShape="0">
                  <a:prstClr val="black">
                    <a:alpha val="40000"/>
                  </a:prstClr>
                </a:outerShdw>
              </a:effectLst>
              <a:latin typeface="Calibri" panose="020F0502020204030204" pitchFamily="34" charset="0"/>
            </a:endParaRPr>
          </a:p>
          <a:p>
            <a:endParaRPr lang="en-US" dirty="0">
              <a:effectLst>
                <a:outerShdw blurRad="50800" dist="38100" dir="2700000" algn="tl" rotWithShape="0">
                  <a:prstClr val="black">
                    <a:alpha val="40000"/>
                  </a:prstClr>
                </a:outerShdw>
              </a:effectLst>
            </a:endParaRPr>
          </a:p>
          <a:p>
            <a:r>
              <a:rPr lang="en-US" sz="2400" dirty="0"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Maintain prior work in sawgrass/</a:t>
            </a:r>
            <a:r>
              <a:rPr lang="en-US" sz="2400" dirty="0" err="1"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muhlygrass</a:t>
            </a:r>
            <a:r>
              <a:rPr lang="en-US" sz="2400" dirty="0"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 prairies in the most cost-effective way.</a:t>
            </a:r>
          </a:p>
          <a:p>
            <a:endParaRPr lang="en-US" sz="2400" dirty="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endParaRPr>
          </a:p>
          <a:p>
            <a:r>
              <a:rPr lang="en-US" sz="2400" dirty="0"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Determine the rate of </a:t>
            </a:r>
            <a:r>
              <a:rPr lang="en-US" sz="2400" dirty="0" err="1"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aminocyclopyr</a:t>
            </a:r>
            <a:r>
              <a:rPr lang="en-US" sz="2400" dirty="0" smtClean="0">
                <a:solidFill>
                  <a:schemeClr val="tx2">
                    <a:lumMod val="75000"/>
                  </a:schemeClr>
                </a:solidFill>
                <a:effectLst>
                  <a:outerShdw blurRad="50800" dist="38100" dir="2700000" algn="tl" rotWithShape="0">
                    <a:prstClr val="black">
                      <a:alpha val="40000"/>
                    </a:prstClr>
                  </a:outerShdw>
                </a:effectLst>
                <a:latin typeface="Calibri" panose="020F0502020204030204" pitchFamily="34" charset="0"/>
              </a:rPr>
              <a:t> that is most effective across multiple species with the least amount of non-target damage</a:t>
            </a:r>
          </a:p>
        </p:txBody>
      </p:sp>
    </p:spTree>
    <p:extLst>
      <p:ext uri="{BB962C8B-B14F-4D97-AF65-F5344CB8AC3E}">
        <p14:creationId xmlns:p14="http://schemas.microsoft.com/office/powerpoint/2010/main" val="2026169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150751"/>
          </a:xfrm>
        </p:spPr>
        <p:txBody>
          <a:bodyPr>
            <a:normAutofit/>
          </a:bodyPr>
          <a:lstStyle/>
          <a:p>
            <a:r>
              <a:rPr lang="en-US" dirty="0" smtClean="0">
                <a:effectLst>
                  <a:outerShdw blurRad="50800" dist="38100" dir="2700000" algn="tl" rotWithShape="0">
                    <a:prstClr val="black">
                      <a:alpha val="40000"/>
                    </a:prstClr>
                  </a:outerShdw>
                </a:effectLst>
              </a:rPr>
              <a:t>8.5 Square Mile</a:t>
            </a:r>
            <a:endParaRPr lang="en-US" dirty="0">
              <a:effectLst>
                <a:outerShdw blurRad="50800" dist="38100" dir="2700000" algn="tl" rotWithShape="0">
                  <a:prstClr val="black">
                    <a:alpha val="40000"/>
                  </a:prstClr>
                </a:outerShdw>
              </a:effectLst>
            </a:endParaRPr>
          </a:p>
        </p:txBody>
      </p:sp>
      <p:sp>
        <p:nvSpPr>
          <p:cNvPr id="5" name="Content Placeholder 2"/>
          <p:cNvSpPr txBox="1">
            <a:spLocks/>
          </p:cNvSpPr>
          <p:nvPr/>
        </p:nvSpPr>
        <p:spPr>
          <a:xfrm>
            <a:off x="493059" y="4273923"/>
            <a:ext cx="8229600" cy="1062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00" t="10609" r="13615" b="13191"/>
          <a:stretch/>
        </p:blipFill>
        <p:spPr bwMode="auto">
          <a:xfrm>
            <a:off x="311523" y="986490"/>
            <a:ext cx="5858436" cy="5397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69960" y="1905506"/>
            <a:ext cx="2974040" cy="3046988"/>
          </a:xfrm>
          <a:prstGeom prst="rect">
            <a:avLst/>
          </a:prstGeom>
          <a:solidFill>
            <a:schemeClr val="tx2">
              <a:lumMod val="60000"/>
              <a:lumOff val="40000"/>
              <a:alpha val="36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smtClean="0"/>
              <a:t>Streamline 9.5oz/acre</a:t>
            </a:r>
          </a:p>
          <a:p>
            <a:pPr algn="ctr"/>
            <a:endParaRPr lang="en-US" sz="2400" dirty="0"/>
          </a:p>
          <a:p>
            <a:pPr algn="ctr"/>
            <a:r>
              <a:rPr lang="en-US" sz="2400" dirty="0" smtClean="0"/>
              <a:t>Method/</a:t>
            </a:r>
            <a:r>
              <a:rPr lang="en-US" sz="2400" dirty="0" err="1" smtClean="0"/>
              <a:t>Trycera</a:t>
            </a:r>
            <a:r>
              <a:rPr lang="en-US" sz="2400" dirty="0" smtClean="0"/>
              <a:t>  16oz/8oz</a:t>
            </a:r>
          </a:p>
          <a:p>
            <a:pPr algn="ctr"/>
            <a:endParaRPr lang="en-US" sz="2400" dirty="0"/>
          </a:p>
          <a:p>
            <a:pPr algn="ctr"/>
            <a:r>
              <a:rPr lang="en-US" sz="2300" dirty="0" smtClean="0"/>
              <a:t>Method/Element 3A  </a:t>
            </a:r>
            <a:r>
              <a:rPr lang="en-US" sz="2400" dirty="0" smtClean="0"/>
              <a:t>16oz/16oz</a:t>
            </a:r>
          </a:p>
        </p:txBody>
      </p:sp>
    </p:spTree>
    <p:extLst>
      <p:ext uri="{BB962C8B-B14F-4D97-AF65-F5344CB8AC3E}">
        <p14:creationId xmlns:p14="http://schemas.microsoft.com/office/powerpoint/2010/main" val="2697646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Streamline – 4 weeks </a:t>
            </a:r>
            <a:endParaRPr lang="en-US" dirty="0">
              <a:effectLst>
                <a:outerShdw blurRad="50800" dist="38100" dir="2700000" algn="tl" rotWithShape="0">
                  <a:prstClr val="black">
                    <a:alpha val="40000"/>
                  </a:prstClr>
                </a:outerShdw>
              </a:effectLst>
            </a:endParaRPr>
          </a:p>
        </p:txBody>
      </p:sp>
      <p:pic>
        <p:nvPicPr>
          <p:cNvPr id="5123" name="Picture 3" descr="Z:\VEGETATION MANAGEMENT NEW\Pictures\Site Visits\2015_FY_site_visit\8.5,CM,15-03-17\Streamline (4 weeks post)\DSCF21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709" y="954741"/>
            <a:ext cx="4034117" cy="5378823"/>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Z:\VEGETATION MANAGEMENT NEW\Pictures\Site Visits\2015_FY_site_visit\8.5,CM,15-03-17\Streamline (4 weeks post)\DSCF21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598" y="954741"/>
            <a:ext cx="3585881" cy="2689411"/>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5" name="Picture 5" descr="Z:\VEGETATION MANAGEMENT NEW\Pictures\Site Visits\2015_FY_site_visit\8.5,CM,15-03-17\Streamline (4 weeks post)\DSCF21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5045" y="3691217"/>
            <a:ext cx="3585881" cy="2689411"/>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224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Method 240 SL/</a:t>
            </a:r>
            <a:r>
              <a:rPr lang="en-US" dirty="0" err="1">
                <a:effectLst>
                  <a:outerShdw blurRad="50800" dist="38100" dir="2700000" algn="tl" rotWithShape="0">
                    <a:prstClr val="black">
                      <a:alpha val="40000"/>
                    </a:prstClr>
                  </a:outerShdw>
                </a:effectLst>
              </a:rPr>
              <a:t>T</a:t>
            </a:r>
            <a:r>
              <a:rPr lang="en-US" dirty="0" err="1" smtClean="0">
                <a:effectLst>
                  <a:outerShdw blurRad="50800" dist="38100" dir="2700000" algn="tl" rotWithShape="0">
                    <a:prstClr val="black">
                      <a:alpha val="40000"/>
                    </a:prstClr>
                  </a:outerShdw>
                </a:effectLst>
              </a:rPr>
              <a:t>rycera</a:t>
            </a:r>
            <a:r>
              <a:rPr lang="en-US" dirty="0" smtClean="0">
                <a:effectLst>
                  <a:outerShdw blurRad="50800" dist="38100" dir="2700000" algn="tl" rotWithShape="0">
                    <a:prstClr val="black">
                      <a:alpha val="40000"/>
                    </a:prstClr>
                  </a:outerShdw>
                </a:effectLst>
              </a:rPr>
              <a:t> – 3 weeks </a:t>
            </a:r>
            <a:endParaRPr lang="en-US" dirty="0">
              <a:effectLst>
                <a:outerShdw blurRad="50800" dist="38100" dir="2700000" algn="tl" rotWithShape="0">
                  <a:prstClr val="black">
                    <a:alpha val="40000"/>
                  </a:prstClr>
                </a:outerShdw>
              </a:effectLst>
            </a:endParaRPr>
          </a:p>
        </p:txBody>
      </p:sp>
      <p:pic>
        <p:nvPicPr>
          <p:cNvPr id="6146" name="Picture 2" descr="Z:\VEGETATION MANAGEMENT NEW\Pictures\Site Visits\2015_FY_site_visit\8.5,CM,15-03-17\MAT_trycera (3 weeks post)\DSCF2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517" y="952499"/>
            <a:ext cx="3553011" cy="2664758"/>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Z:\VEGETATION MANAGEMENT NEW\Pictures\Site Visits\2015_FY_site_visit\8.5,CM,15-03-17\MAT_trycera (3 weeks post)\DSCF2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21" y="952499"/>
            <a:ext cx="3997138" cy="5329517"/>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Z:\VEGETATION MANAGEMENT NEW\Pictures\Site Visits\2015_FY_site_visit\8.5,CM,15-03-17\MAT_trycera (3 weeks post)\DSCF21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658" y="2865841"/>
            <a:ext cx="2611718" cy="3482290"/>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9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Streamline – 5 MAT</a:t>
            </a:r>
            <a:endParaRPr lang="en-US" dirty="0">
              <a:effectLst>
                <a:outerShdw blurRad="50800" dist="38100" dir="2700000" algn="tl" rotWithShape="0">
                  <a:prstClr val="black">
                    <a:alpha val="40000"/>
                  </a:prstClr>
                </a:outerShdw>
              </a:effectLst>
            </a:endParaRPr>
          </a:p>
        </p:txBody>
      </p:sp>
      <p:pic>
        <p:nvPicPr>
          <p:cNvPr id="8194" name="Picture 2" descr="Z:\VEGETATION MANAGEMENT NEW\Herbicides\Herbicide Evaluations\Aminocyclopyrachlor\8.5_4-5Month_evaluations\StreamlineM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63" b="26667"/>
          <a:stretch/>
        </p:blipFill>
        <p:spPr bwMode="auto">
          <a:xfrm>
            <a:off x="510987" y="1223682"/>
            <a:ext cx="3849221" cy="5029200"/>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Z:\VEGETATION MANAGEMENT NEW\Herbicides\Herbicide Evaluations\Aminocyclopyrachlor\8.5_4-5Month_evaluations\Elemen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647" y="1896034"/>
            <a:ext cx="4226859" cy="3170144"/>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90565" y="5392271"/>
            <a:ext cx="3200400"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smtClean="0"/>
              <a:t>5’ trees</a:t>
            </a:r>
            <a:endParaRPr lang="en-US" sz="2800" dirty="0"/>
          </a:p>
        </p:txBody>
      </p:sp>
    </p:spTree>
    <p:extLst>
      <p:ext uri="{BB962C8B-B14F-4D97-AF65-F5344CB8AC3E}">
        <p14:creationId xmlns:p14="http://schemas.microsoft.com/office/powerpoint/2010/main" val="1831882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r>
              <a:rPr lang="en-US" dirty="0" smtClean="0"/>
              <a:t>Systematic Reconnaissance Flights</a:t>
            </a:r>
            <a:endParaRPr lang="en-US" dirty="0"/>
          </a:p>
        </p:txBody>
      </p:sp>
      <p:sp>
        <p:nvSpPr>
          <p:cNvPr id="3" name="Content Placeholder 2"/>
          <p:cNvSpPr>
            <a:spLocks noGrp="1"/>
          </p:cNvSpPr>
          <p:nvPr>
            <p:ph idx="1"/>
          </p:nvPr>
        </p:nvSpPr>
        <p:spPr>
          <a:xfrm>
            <a:off x="228600" y="1401762"/>
            <a:ext cx="5410200" cy="5151438"/>
          </a:xfrm>
        </p:spPr>
        <p:txBody>
          <a:bodyPr>
            <a:normAutofit/>
          </a:bodyPr>
          <a:lstStyle/>
          <a:p>
            <a:r>
              <a:rPr lang="en-US" dirty="0" smtClean="0"/>
              <a:t>Aerial regional assessment initiated in 1993</a:t>
            </a:r>
            <a:endParaRPr lang="en-US" dirty="0"/>
          </a:p>
          <a:p>
            <a:r>
              <a:rPr lang="en-US" dirty="0" smtClean="0"/>
              <a:t>Objective: assess landscape level distribution and abundance of priority invasive plants</a:t>
            </a:r>
          </a:p>
          <a:p>
            <a:r>
              <a:rPr lang="en-US" dirty="0"/>
              <a:t>East-west transects on 4-km </a:t>
            </a:r>
            <a:r>
              <a:rPr lang="en-US" dirty="0" smtClean="0"/>
              <a:t>intervals </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14800" y="304800"/>
            <a:ext cx="5706717" cy="6858000"/>
          </a:xfrm>
          <a:prstGeom prst="rect">
            <a:avLst/>
          </a:prstGeom>
        </p:spPr>
      </p:pic>
    </p:spTree>
    <p:extLst>
      <p:ext uri="{BB962C8B-B14F-4D97-AF65-F5344CB8AC3E}">
        <p14:creationId xmlns:p14="http://schemas.microsoft.com/office/powerpoint/2010/main" val="29745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Streamline – 5 MAT</a:t>
            </a:r>
            <a:endParaRPr lang="en-US" dirty="0">
              <a:effectLst>
                <a:outerShdw blurRad="50800" dist="38100" dir="2700000" algn="tl" rotWithShape="0">
                  <a:prstClr val="black">
                    <a:alpha val="40000"/>
                  </a:prstClr>
                </a:outerShdw>
              </a:effectLst>
            </a:endParaRPr>
          </a:p>
        </p:txBody>
      </p:sp>
      <p:pic>
        <p:nvPicPr>
          <p:cNvPr id="7170" name="Picture 2" descr="Z:\VEGETATION MANAGEMENT NEW\Herbicides\Herbicide Evaluations\Aminocyclopyrachlor\8.5_4-5Month_evaluations\Streamline8'ME8'B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53" y="974913"/>
            <a:ext cx="5351928" cy="4013946"/>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descr="Z:\VEGETATION MANAGEMENT NEW\Herbicides\Herbicide Evaluations\Aminocyclopyrachlor\8.5_4-5Month_evaluations\Streamline8'BPcu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24" t="1704" r="13556" b="2729"/>
          <a:stretch/>
        </p:blipFill>
        <p:spPr bwMode="auto">
          <a:xfrm>
            <a:off x="6131858" y="974913"/>
            <a:ext cx="2460813" cy="2526164"/>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Z:\VEGETATION MANAGEMENT NEW\Herbicides\Herbicide Evaluations\Aminocyclopyrachlor\8.5_4-5Month_evaluations\Streamline8'MEcu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02" r="16689" b="5985"/>
          <a:stretch/>
        </p:blipFill>
        <p:spPr bwMode="auto">
          <a:xfrm>
            <a:off x="6131858" y="3740703"/>
            <a:ext cx="2460813" cy="2496311"/>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0917" y="5392271"/>
            <a:ext cx="3200400"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a:t>8</a:t>
            </a:r>
            <a:r>
              <a:rPr lang="en-US" sz="2800" dirty="0" smtClean="0"/>
              <a:t>’ trees</a:t>
            </a:r>
            <a:endParaRPr lang="en-US" sz="2800" dirty="0"/>
          </a:p>
        </p:txBody>
      </p:sp>
      <p:sp>
        <p:nvSpPr>
          <p:cNvPr id="7" name="Rounded Rectangular Callout 6"/>
          <p:cNvSpPr/>
          <p:nvPr/>
        </p:nvSpPr>
        <p:spPr>
          <a:xfrm>
            <a:off x="7617757" y="3718651"/>
            <a:ext cx="1411942" cy="665629"/>
          </a:xfrm>
          <a:prstGeom prst="wedgeRoundRectCallout">
            <a:avLst>
              <a:gd name="adj1" fmla="val -59430"/>
              <a:gd name="adj2" fmla="val 10824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Almost</a:t>
            </a:r>
            <a:endParaRPr lang="en-US" dirty="0"/>
          </a:p>
        </p:txBody>
      </p:sp>
    </p:spTree>
    <p:extLst>
      <p:ext uri="{BB962C8B-B14F-4D97-AF65-F5344CB8AC3E}">
        <p14:creationId xmlns:p14="http://schemas.microsoft.com/office/powerpoint/2010/main" val="3163138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Method 240 SL/</a:t>
            </a:r>
            <a:r>
              <a:rPr lang="en-US" dirty="0" err="1" smtClean="0">
                <a:effectLst>
                  <a:outerShdw blurRad="50800" dist="38100" dir="2700000" algn="tl" rotWithShape="0">
                    <a:prstClr val="black">
                      <a:alpha val="40000"/>
                    </a:prstClr>
                  </a:outerShdw>
                </a:effectLst>
              </a:rPr>
              <a:t>Trycera</a:t>
            </a:r>
            <a:r>
              <a:rPr lang="en-US" dirty="0" smtClean="0">
                <a:effectLst>
                  <a:outerShdw blurRad="50800" dist="38100" dir="2700000" algn="tl" rotWithShape="0">
                    <a:prstClr val="black">
                      <a:alpha val="40000"/>
                    </a:prstClr>
                  </a:outerShdw>
                </a:effectLst>
              </a:rPr>
              <a:t> – 5 MAT</a:t>
            </a:r>
            <a:endParaRPr lang="en-US" dirty="0">
              <a:effectLst>
                <a:outerShdw blurRad="50800" dist="38100" dir="2700000" algn="tl" rotWithShape="0">
                  <a:prstClr val="black">
                    <a:alpha val="40000"/>
                  </a:prstClr>
                </a:outerShdw>
              </a:effectLst>
            </a:endParaRPr>
          </a:p>
        </p:txBody>
      </p:sp>
      <p:pic>
        <p:nvPicPr>
          <p:cNvPr id="9218" name="Picture 2" descr="Z:\VEGETATION MANAGEMENT NEW\Herbicides\Herbicide Evaluations\Aminocyclopyrachlor\8.5_4-5Month_evaluations\Trycera5'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557" y="927846"/>
            <a:ext cx="3607172" cy="4809563"/>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1329" y="6131859"/>
            <a:ext cx="3200400"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smtClean="0"/>
              <a:t>5’ trees</a:t>
            </a:r>
            <a:endParaRPr lang="en-US" sz="2800" dirty="0"/>
          </a:p>
        </p:txBody>
      </p:sp>
      <p:pic>
        <p:nvPicPr>
          <p:cNvPr id="9219" name="Picture 3" descr="Z:\VEGETATION MANAGEMENT NEW\Herbicides\Herbicide Evaluations\Aminocyclopyrachlor\8.5_4-5Month_evaluations\Trycera5'MEcu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44" r="18972"/>
          <a:stretch/>
        </p:blipFill>
        <p:spPr bwMode="auto">
          <a:xfrm>
            <a:off x="2151529" y="3767977"/>
            <a:ext cx="2756648" cy="2172819"/>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Z:\VEGETATION MANAGEMENT NEW\Herbicides\Herbicide Evaluations\Aminocyclopyrachlor\8.5_4-5Month_evaluations\Trycera8'MEcu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296"/>
          <a:stretch/>
        </p:blipFill>
        <p:spPr bwMode="auto">
          <a:xfrm>
            <a:off x="5190565" y="900953"/>
            <a:ext cx="3576918" cy="2191872"/>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5" descr="Z:\VEGETATION MANAGEMENT NEW\Herbicides\Herbicide Evaluations\Aminocyclopyrachlor\8.5_4-5Month_evaluations\Streamline14'APcu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953" y="3794871"/>
            <a:ext cx="3388659" cy="2541494"/>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72953" y="3160060"/>
            <a:ext cx="3200400"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a:t>8</a:t>
            </a:r>
            <a:r>
              <a:rPr lang="en-US" sz="2800" dirty="0" smtClean="0"/>
              <a:t>’ trees</a:t>
            </a:r>
            <a:endParaRPr lang="en-US" sz="2800" dirty="0"/>
          </a:p>
        </p:txBody>
      </p:sp>
      <p:sp>
        <p:nvSpPr>
          <p:cNvPr id="3" name="Rounded Rectangular Callout 2"/>
          <p:cNvSpPr/>
          <p:nvPr/>
        </p:nvSpPr>
        <p:spPr>
          <a:xfrm>
            <a:off x="7355542" y="1223681"/>
            <a:ext cx="1411942" cy="665629"/>
          </a:xfrm>
          <a:prstGeom prst="wedgeRoundRectCallout">
            <a:avLst>
              <a:gd name="adj1" fmla="val -68954"/>
              <a:gd name="adj2" fmla="val 10218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Not quite</a:t>
            </a:r>
            <a:endParaRPr lang="en-US" dirty="0"/>
          </a:p>
        </p:txBody>
      </p:sp>
    </p:spTree>
    <p:extLst>
      <p:ext uri="{BB962C8B-B14F-4D97-AF65-F5344CB8AC3E}">
        <p14:creationId xmlns:p14="http://schemas.microsoft.com/office/powerpoint/2010/main" val="3113120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50800" dist="38100" dir="2700000" algn="tl" rotWithShape="0">
                    <a:prstClr val="black">
                      <a:alpha val="40000"/>
                    </a:prstClr>
                  </a:outerShdw>
                </a:effectLst>
              </a:rPr>
              <a:t>Method 240 SL/Element 3A – 4 MAT</a:t>
            </a:r>
            <a:endParaRPr lang="en-US" dirty="0">
              <a:effectLst>
                <a:outerShdw blurRad="50800" dist="38100" dir="2700000" algn="tl" rotWithShape="0">
                  <a:prstClr val="black">
                    <a:alpha val="40000"/>
                  </a:prstClr>
                </a:outerShdw>
              </a:effectLst>
            </a:endParaRPr>
          </a:p>
        </p:txBody>
      </p:sp>
      <p:pic>
        <p:nvPicPr>
          <p:cNvPr id="10243" name="Picture 3" descr="Z:\VEGETATION MANAGEMENT NEW\Herbicides\Herbicide Evaluations\Aminocyclopyrachlor\8.5_4-5Month_evaluations\Element6'MEde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952"/>
          <a:stretch/>
        </p:blipFill>
        <p:spPr bwMode="auto">
          <a:xfrm>
            <a:off x="158003" y="932330"/>
            <a:ext cx="2528048" cy="2765611"/>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Z:\VEGETATION MANAGEMENT NEW\Herbicides\Herbicide Evaluations\Aminocyclopyrachlor\8.5_4-5Month_evaluations\Element6'APc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003" y="4437529"/>
            <a:ext cx="3065929" cy="2299447"/>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8003" y="3826296"/>
            <a:ext cx="3065929"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a:t>6</a:t>
            </a:r>
            <a:r>
              <a:rPr lang="en-US" sz="2800" dirty="0" smtClean="0"/>
              <a:t>’ trees</a:t>
            </a:r>
            <a:endParaRPr lang="en-US" sz="2800" dirty="0"/>
          </a:p>
        </p:txBody>
      </p:sp>
      <p:pic>
        <p:nvPicPr>
          <p:cNvPr id="10245" name="Picture 5" descr="Z:\VEGETATION MANAGEMENT NEW\Herbicides\Herbicide Evaluations\Aminocyclopyrachlor\8.5_4-5Month_evaluations\Element8'B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26"/>
          <a:stretch/>
        </p:blipFill>
        <p:spPr bwMode="auto">
          <a:xfrm>
            <a:off x="3829050" y="932330"/>
            <a:ext cx="2571750" cy="2958353"/>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Z:\VEGETATION MANAGEMENT NEW\Herbicides\Herbicide Evaluations\Aminocyclopyrachlor\8.5_4-5Month_evaluations\Element8'M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86" t="1" r="19869" b="34524"/>
          <a:stretch/>
        </p:blipFill>
        <p:spPr bwMode="auto">
          <a:xfrm>
            <a:off x="6525185" y="932330"/>
            <a:ext cx="2353235" cy="2958353"/>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7" name="Picture 7" descr="Z:\VEGETATION MANAGEMENT NEW\Herbicides\Herbicide Evaluations\Aminocyclopyrachlor\8.5_4-5Month_evaluations\Element8'MEcu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361" b="11076"/>
          <a:stretch/>
        </p:blipFill>
        <p:spPr bwMode="auto">
          <a:xfrm>
            <a:off x="6525185" y="3957918"/>
            <a:ext cx="2326342" cy="2467883"/>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29050" y="4061011"/>
            <a:ext cx="2696135" cy="523220"/>
          </a:xfrm>
          <a:prstGeom prst="rect">
            <a:avLst/>
          </a:prstGeom>
          <a:solidFill>
            <a:schemeClr val="tx2">
              <a:lumMod val="40000"/>
              <a:lumOff val="60000"/>
              <a:alpha val="50000"/>
            </a:schemeClr>
          </a:solidFill>
          <a:effectLst>
            <a:outerShdw blurRad="76200" dist="12700" dir="2700000" sy="-23000" kx="-800400" algn="bl" rotWithShape="0">
              <a:prstClr val="black">
                <a:alpha val="20000"/>
              </a:prstClr>
            </a:outerShdw>
          </a:effectLst>
        </p:spPr>
        <p:txBody>
          <a:bodyPr wrap="square" rtlCol="0">
            <a:spAutoFit/>
          </a:bodyPr>
          <a:lstStyle/>
          <a:p>
            <a:pPr algn="ctr"/>
            <a:r>
              <a:rPr lang="en-US" sz="2800" dirty="0" smtClean="0"/>
              <a:t>8’ trees</a:t>
            </a:r>
            <a:endParaRPr lang="en-US" sz="2800" dirty="0"/>
          </a:p>
        </p:txBody>
      </p:sp>
      <p:sp>
        <p:nvSpPr>
          <p:cNvPr id="11" name="Rounded Rectangular Callout 10"/>
          <p:cNvSpPr/>
          <p:nvPr/>
        </p:nvSpPr>
        <p:spPr>
          <a:xfrm>
            <a:off x="4988858" y="5124624"/>
            <a:ext cx="1411942" cy="665629"/>
          </a:xfrm>
          <a:prstGeom prst="wedgeRoundRectCallout">
            <a:avLst>
              <a:gd name="adj1" fmla="val 100570"/>
              <a:gd name="adj2" fmla="val 6177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Too soon</a:t>
            </a:r>
            <a:endParaRPr lang="en-US" dirty="0"/>
          </a:p>
        </p:txBody>
      </p:sp>
    </p:spTree>
    <p:extLst>
      <p:ext uri="{BB962C8B-B14F-4D97-AF65-F5344CB8AC3E}">
        <p14:creationId xmlns:p14="http://schemas.microsoft.com/office/powerpoint/2010/main" val="1532462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150751"/>
          </a:xfrm>
        </p:spPr>
        <p:txBody>
          <a:bodyPr>
            <a:normAutofit/>
          </a:bodyPr>
          <a:lstStyle/>
          <a:p>
            <a:r>
              <a:rPr lang="en-US" dirty="0" smtClean="0">
                <a:effectLst>
                  <a:outerShdw blurRad="50800" dist="38100" dir="2700000" algn="tl" rotWithShape="0">
                    <a:prstClr val="black">
                      <a:alpha val="40000"/>
                    </a:prstClr>
                  </a:outerShdw>
                </a:effectLst>
              </a:rPr>
              <a:t>C-111 Spreader</a:t>
            </a:r>
            <a:endParaRPr lang="en-US" dirty="0">
              <a:effectLst>
                <a:outerShdw blurRad="50800" dist="38100" dir="2700000" algn="tl" rotWithShape="0">
                  <a:prstClr val="black">
                    <a:alpha val="40000"/>
                  </a:prstClr>
                </a:outerShdw>
              </a:effectLst>
            </a:endParaRPr>
          </a:p>
        </p:txBody>
      </p:sp>
      <p:sp>
        <p:nvSpPr>
          <p:cNvPr id="5" name="Content Placeholder 2"/>
          <p:cNvSpPr txBox="1">
            <a:spLocks/>
          </p:cNvSpPr>
          <p:nvPr/>
        </p:nvSpPr>
        <p:spPr>
          <a:xfrm>
            <a:off x="493059" y="4273923"/>
            <a:ext cx="8229600" cy="1062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2051" name="Picture 3" descr="Z:\VEGETATION MANAGEMENT NEW\Pictures\Site Visits\2015_FY_site_visit\C-111,CM,15-01-15\DSCF20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884"/>
          <a:stretch/>
        </p:blipFill>
        <p:spPr bwMode="auto">
          <a:xfrm>
            <a:off x="5257799" y="1264023"/>
            <a:ext cx="3590365" cy="3978864"/>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7394" t="10802" r="10728" b="9448"/>
          <a:stretch/>
        </p:blipFill>
        <p:spPr bwMode="auto">
          <a:xfrm>
            <a:off x="264459" y="1264023"/>
            <a:ext cx="3846264" cy="39534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8589" y="5336240"/>
            <a:ext cx="8364070" cy="923330"/>
          </a:xfrm>
          <a:prstGeom prst="rect">
            <a:avLst/>
          </a:prstGeom>
          <a:noFill/>
        </p:spPr>
        <p:txBody>
          <a:bodyPr wrap="square" rtlCol="0">
            <a:spAutoFit/>
          </a:bodyPr>
          <a:lstStyle/>
          <a:p>
            <a:r>
              <a:rPr lang="en-US" dirty="0" smtClean="0">
                <a:solidFill>
                  <a:schemeClr val="tx2">
                    <a:lumMod val="75000"/>
                  </a:schemeClr>
                </a:solidFill>
              </a:rPr>
              <a:t>Objective: Restore an invaded area by treating nuisance and exotic broadleaf vegetation to promote the return of the native, fire-adapted graminoid community.</a:t>
            </a:r>
            <a:endParaRPr lang="en-US" dirty="0">
              <a:solidFill>
                <a:schemeClr val="tx2">
                  <a:lumMod val="75000"/>
                </a:schemeClr>
              </a:solidFill>
            </a:endParaRPr>
          </a:p>
        </p:txBody>
      </p:sp>
    </p:spTree>
    <p:extLst>
      <p:ext uri="{BB962C8B-B14F-4D97-AF65-F5344CB8AC3E}">
        <p14:creationId xmlns:p14="http://schemas.microsoft.com/office/powerpoint/2010/main" val="3156892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Foliar Streamline for </a:t>
            </a:r>
            <a:r>
              <a:rPr lang="en-US" dirty="0" err="1" smtClean="0">
                <a:effectLst>
                  <a:outerShdw blurRad="50800" dist="38100" dir="2700000" algn="tl" rotWithShape="0">
                    <a:prstClr val="black">
                      <a:alpha val="40000"/>
                    </a:prstClr>
                  </a:outerShdw>
                </a:effectLst>
              </a:rPr>
              <a:t>Ardisia</a:t>
            </a:r>
            <a:r>
              <a:rPr lang="en-US" dirty="0" smtClean="0">
                <a:effectLst>
                  <a:outerShdw blurRad="50800" dist="38100" dir="2700000" algn="tl" rotWithShape="0">
                    <a:prstClr val="black">
                      <a:alpha val="40000"/>
                    </a:prstClr>
                  </a:outerShdw>
                </a:effectLst>
              </a:rPr>
              <a:t> control</a:t>
            </a:r>
            <a:endParaRPr lang="en-US" dirty="0">
              <a:effectLst>
                <a:outerShdw blurRad="50800" dist="38100" dir="2700000" algn="tl" rotWithShape="0">
                  <a:prstClr val="black">
                    <a:alpha val="40000"/>
                  </a:prstClr>
                </a:outerShdw>
              </a:effectLst>
            </a:endParaRPr>
          </a:p>
        </p:txBody>
      </p:sp>
      <p:pic>
        <p:nvPicPr>
          <p:cNvPr id="11266" name="Picture 2" descr="Z:\VEGETATION MANAGEMENT NEW\Pictures\Site Visits\2015_FY_site_visit\C111,CM,15-06-03\DSCF26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1213596"/>
            <a:ext cx="6665260" cy="4998945"/>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94177" y="1643209"/>
            <a:ext cx="1949823" cy="461665"/>
          </a:xfrm>
          <a:prstGeom prst="rect">
            <a:avLst/>
          </a:prstGeom>
          <a:noFill/>
        </p:spPr>
        <p:txBody>
          <a:bodyPr wrap="square" rtlCol="0">
            <a:spAutoFit/>
          </a:bodyPr>
          <a:lstStyle/>
          <a:p>
            <a:r>
              <a:rPr lang="en-US" sz="2400" dirty="0" smtClean="0"/>
              <a:t>11.5 </a:t>
            </a:r>
            <a:r>
              <a:rPr lang="en-US" sz="2400" dirty="0" err="1" smtClean="0"/>
              <a:t>oz</a:t>
            </a:r>
            <a:r>
              <a:rPr lang="en-US" sz="2400" dirty="0" smtClean="0"/>
              <a:t>/acre</a:t>
            </a:r>
            <a:endParaRPr lang="en-US" sz="2400" dirty="0"/>
          </a:p>
        </p:txBody>
      </p:sp>
      <p:sp>
        <p:nvSpPr>
          <p:cNvPr id="4" name="TextBox 3"/>
          <p:cNvSpPr txBox="1"/>
          <p:nvPr/>
        </p:nvSpPr>
        <p:spPr>
          <a:xfrm>
            <a:off x="7227793" y="2309301"/>
            <a:ext cx="1532965" cy="461665"/>
          </a:xfrm>
          <a:prstGeom prst="rect">
            <a:avLst/>
          </a:prstGeom>
          <a:noFill/>
        </p:spPr>
        <p:txBody>
          <a:bodyPr wrap="square" rtlCol="0">
            <a:spAutoFit/>
          </a:bodyPr>
          <a:lstStyle/>
          <a:p>
            <a:r>
              <a:rPr lang="en-US" sz="2400" dirty="0" smtClean="0"/>
              <a:t>2 MAT</a:t>
            </a:r>
            <a:endParaRPr lang="en-US" sz="2400" dirty="0"/>
          </a:p>
        </p:txBody>
      </p:sp>
    </p:spTree>
    <p:extLst>
      <p:ext uri="{BB962C8B-B14F-4D97-AF65-F5344CB8AC3E}">
        <p14:creationId xmlns:p14="http://schemas.microsoft.com/office/powerpoint/2010/main" val="2154258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Z:\VEGETATION MANAGEMENT NEW\Pictures\Site Visits\2015_FY_site_visit\C111,CM,15-07-08\DSCF28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340" y="934571"/>
            <a:ext cx="2277035" cy="1707776"/>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3 MAT</a:t>
            </a:r>
            <a:endParaRPr lang="en-US" dirty="0">
              <a:effectLst>
                <a:outerShdw blurRad="50800" dist="38100" dir="2700000" algn="tl" rotWithShape="0">
                  <a:prstClr val="black">
                    <a:alpha val="40000"/>
                  </a:prstClr>
                </a:outerShdw>
              </a:effectLst>
            </a:endParaRPr>
          </a:p>
        </p:txBody>
      </p:sp>
      <p:pic>
        <p:nvPicPr>
          <p:cNvPr id="12290" name="Picture 2" descr="Z:\VEGETATION MANAGEMENT NEW\Pictures\Site Visits\2015_FY_site_visit\C111,CM,15-07-08\DSCF27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40" y="927847"/>
            <a:ext cx="3980329" cy="2985247"/>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1" name="Picture 3" descr="Z:\VEGETATION MANAGEMENT NEW\Pictures\Site Visits\2015_FY_site_visit\C111,CM,15-07-08\DSCF27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3223" y="927847"/>
            <a:ext cx="2571750" cy="3429000"/>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Z:\VEGETATION MANAGEMENT NEW\Pictures\Site Visits\2015_FY_site_visit\C111,CM,15-07-08\DSCF28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207" y="3429000"/>
            <a:ext cx="2571750" cy="3429000"/>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3" name="Picture 5" descr="Z:\VEGETATION MANAGEMENT NEW\Pictures\Site Visits\2015_FY_site_visit\C111,CM,15-07-08\DSCF28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4529" y="3650876"/>
            <a:ext cx="3980329" cy="2985247"/>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5" name="Picture 7" descr="Z:\VEGETATION MANAGEMENT NEW\Pictures\Site Visits\2015_FY_site_visit\C111,CM,15-07-08\DSCF28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0858" y="4464423"/>
            <a:ext cx="3048000" cy="2286000"/>
          </a:xfrm>
          <a:prstGeom prst="rect">
            <a:avLst/>
          </a:prstGeom>
          <a:ln w="952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4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Z:\VEGETATION MANAGEMENT NEW\Pictures\Site Visits\2015_FY_site_visit\C-111,CM,15-01-15\DSCF2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accent1">
                    <a:lumMod val="20000"/>
                    <a:lumOff val="80000"/>
                  </a:schemeClr>
                </a:solidFill>
                <a:latin typeface="Calibri" pitchFamily="34" charset="0"/>
                <a:ea typeface="+mj-ea"/>
                <a:cs typeface="+mj-cs"/>
              </a:defRPr>
            </a:lvl1pPr>
          </a:lstStyle>
          <a:p>
            <a:r>
              <a:rPr lang="en-US" b="1" dirty="0" smtClean="0">
                <a:solidFill>
                  <a:schemeClr val="tx2">
                    <a:lumMod val="50000"/>
                  </a:schemeClr>
                </a:solidFill>
                <a:effectLst>
                  <a:outerShdw blurRad="50800" dist="38100" dir="2700000" algn="tl" rotWithShape="0">
                    <a:prstClr val="black">
                      <a:alpha val="40000"/>
                    </a:prstClr>
                  </a:outerShdw>
                </a:effectLst>
              </a:rPr>
              <a:t>Initial thoughts     Future plans</a:t>
            </a:r>
            <a:endParaRPr lang="en-US" b="1" dirty="0">
              <a:solidFill>
                <a:schemeClr val="tx2">
                  <a:lumMod val="50000"/>
                </a:schemeClr>
              </a:solidFill>
              <a:effectLst>
                <a:outerShdw blurRad="50800" dist="38100" dir="2700000" algn="tl" rotWithShape="0">
                  <a:prstClr val="black">
                    <a:alpha val="40000"/>
                  </a:prstClr>
                </a:outerShdw>
              </a:effectLst>
            </a:endParaRPr>
          </a:p>
        </p:txBody>
      </p:sp>
      <p:sp>
        <p:nvSpPr>
          <p:cNvPr id="5" name="Content Placeholder 2"/>
          <p:cNvSpPr txBox="1">
            <a:spLocks/>
          </p:cNvSpPr>
          <p:nvPr/>
        </p:nvSpPr>
        <p:spPr>
          <a:xfrm>
            <a:off x="457200" y="981636"/>
            <a:ext cx="4038600" cy="1398494"/>
          </a:xfrm>
          <a:prstGeom prst="rect">
            <a:avLst/>
          </a:prstGeom>
          <a:solidFill>
            <a:srgbClr val="DCE6F2">
              <a:alpha val="78824"/>
            </a:srgbClr>
          </a:solidFill>
          <a:effectLst>
            <a:softEdge rad="31750"/>
          </a:effectLst>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smtClean="0">
                <a:solidFill>
                  <a:schemeClr val="accent2">
                    <a:lumMod val="75000"/>
                  </a:schemeClr>
                </a:solidFill>
              </a:rPr>
              <a:t>Aminocyclopyrachlor</a:t>
            </a:r>
            <a:r>
              <a:rPr lang="en-US" b="1" dirty="0" smtClean="0">
                <a:solidFill>
                  <a:schemeClr val="accent2">
                    <a:lumMod val="75000"/>
                  </a:schemeClr>
                </a:solidFill>
              </a:rPr>
              <a:t> (ACP) at 9.5 </a:t>
            </a:r>
            <a:r>
              <a:rPr lang="en-US" b="1" dirty="0" err="1" smtClean="0">
                <a:solidFill>
                  <a:schemeClr val="accent2">
                    <a:lumMod val="75000"/>
                  </a:schemeClr>
                </a:solidFill>
              </a:rPr>
              <a:t>oz</a:t>
            </a:r>
            <a:r>
              <a:rPr lang="en-US" b="1" dirty="0" smtClean="0">
                <a:solidFill>
                  <a:schemeClr val="accent2">
                    <a:lumMod val="75000"/>
                  </a:schemeClr>
                </a:solidFill>
              </a:rPr>
              <a:t>/acre as a foliar application on BP and AP is effective.</a:t>
            </a:r>
            <a:endParaRPr lang="en-US" b="1" dirty="0">
              <a:solidFill>
                <a:schemeClr val="accent2">
                  <a:lumMod val="75000"/>
                </a:schemeClr>
              </a:solidFill>
            </a:endParaRPr>
          </a:p>
        </p:txBody>
      </p:sp>
      <p:sp>
        <p:nvSpPr>
          <p:cNvPr id="6" name="Content Placeholder 3"/>
          <p:cNvSpPr txBox="1">
            <a:spLocks/>
          </p:cNvSpPr>
          <p:nvPr/>
        </p:nvSpPr>
        <p:spPr>
          <a:xfrm>
            <a:off x="4997824" y="981636"/>
            <a:ext cx="4038600" cy="1398493"/>
          </a:xfrm>
          <a:prstGeom prst="rect">
            <a:avLst/>
          </a:prstGeom>
          <a:solidFill>
            <a:srgbClr val="DCE6F2">
              <a:alpha val="78824"/>
            </a:srgbClr>
          </a:solidFill>
          <a:effectLst>
            <a:softEdge rad="31750"/>
          </a:effectLst>
        </p:spPr>
        <p:txBody>
          <a:bodyPr>
            <a:normAutofit/>
          </a:bodyPr>
          <a:lstStyle>
            <a:lvl1pPr marL="342900" indent="-342900" algn="l" defTabSz="914400" rtl="0" eaLnBrk="1" latinLnBrk="0" hangingPunct="1">
              <a:spcBef>
                <a:spcPct val="20000"/>
              </a:spcBef>
              <a:buFont typeface="Arial" pitchFamily="34" charset="0"/>
              <a:buChar char="•"/>
              <a:defRPr sz="32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chemeClr val="accent2">
                    <a:lumMod val="75000"/>
                  </a:schemeClr>
                </a:solidFill>
              </a:rPr>
              <a:t>Lower rates for BP and AP control</a:t>
            </a:r>
            <a:endParaRPr lang="en-US" b="1" dirty="0">
              <a:solidFill>
                <a:schemeClr val="accent2">
                  <a:lumMod val="75000"/>
                </a:schemeClr>
              </a:solidFill>
            </a:endParaRPr>
          </a:p>
        </p:txBody>
      </p:sp>
      <p:sp>
        <p:nvSpPr>
          <p:cNvPr id="7" name="Content Placeholder 2"/>
          <p:cNvSpPr txBox="1">
            <a:spLocks/>
          </p:cNvSpPr>
          <p:nvPr/>
        </p:nvSpPr>
        <p:spPr>
          <a:xfrm>
            <a:off x="457200" y="2561670"/>
            <a:ext cx="4038600" cy="1080243"/>
          </a:xfrm>
          <a:prstGeom prst="rect">
            <a:avLst/>
          </a:prstGeom>
          <a:solidFill>
            <a:srgbClr val="DCE6F2">
              <a:alpha val="78824"/>
            </a:srgbClr>
          </a:solidFill>
          <a:effectLst>
            <a:softEdge rad="31750"/>
          </a:effectLst>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ACP is likely effective on melaleuca at 9.5 </a:t>
            </a:r>
            <a:r>
              <a:rPr lang="en-US" b="1" dirty="0" err="1" smtClean="0">
                <a:solidFill>
                  <a:schemeClr val="accent2">
                    <a:lumMod val="75000"/>
                  </a:schemeClr>
                </a:solidFill>
              </a:rPr>
              <a:t>oz</a:t>
            </a:r>
            <a:r>
              <a:rPr lang="en-US" b="1" dirty="0" smtClean="0">
                <a:solidFill>
                  <a:schemeClr val="accent2">
                    <a:lumMod val="75000"/>
                  </a:schemeClr>
                </a:solidFill>
              </a:rPr>
              <a:t>/acre</a:t>
            </a:r>
            <a:endParaRPr lang="en-US" b="1" dirty="0">
              <a:solidFill>
                <a:schemeClr val="accent2">
                  <a:lumMod val="75000"/>
                </a:schemeClr>
              </a:solidFill>
            </a:endParaRPr>
          </a:p>
        </p:txBody>
      </p:sp>
      <p:sp>
        <p:nvSpPr>
          <p:cNvPr id="8" name="Content Placeholder 2"/>
          <p:cNvSpPr txBox="1">
            <a:spLocks/>
          </p:cNvSpPr>
          <p:nvPr/>
        </p:nvSpPr>
        <p:spPr>
          <a:xfrm>
            <a:off x="457200" y="3857058"/>
            <a:ext cx="4038600" cy="1080243"/>
          </a:xfrm>
          <a:prstGeom prst="rect">
            <a:avLst/>
          </a:prstGeom>
          <a:solidFill>
            <a:srgbClr val="DCE6F2">
              <a:alpha val="78824"/>
            </a:srgbClr>
          </a:solidFill>
          <a:effectLst>
            <a:softEdge rad="31750"/>
          </a:effec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Streamline at 11.5oz/acre will likely control small </a:t>
            </a:r>
            <a:r>
              <a:rPr lang="en-US" b="1" dirty="0" err="1" smtClean="0">
                <a:solidFill>
                  <a:schemeClr val="accent2">
                    <a:lumMod val="75000"/>
                  </a:schemeClr>
                </a:solidFill>
              </a:rPr>
              <a:t>ardisia</a:t>
            </a:r>
            <a:r>
              <a:rPr lang="en-US" b="1" dirty="0" smtClean="0">
                <a:solidFill>
                  <a:schemeClr val="accent2">
                    <a:lumMod val="75000"/>
                  </a:schemeClr>
                </a:solidFill>
              </a:rPr>
              <a:t>.</a:t>
            </a:r>
            <a:endParaRPr lang="en-US" b="1" dirty="0">
              <a:solidFill>
                <a:schemeClr val="accent2">
                  <a:lumMod val="75000"/>
                </a:schemeClr>
              </a:solidFill>
            </a:endParaRPr>
          </a:p>
        </p:txBody>
      </p:sp>
      <p:sp>
        <p:nvSpPr>
          <p:cNvPr id="9" name="Content Placeholder 3"/>
          <p:cNvSpPr txBox="1">
            <a:spLocks/>
          </p:cNvSpPr>
          <p:nvPr/>
        </p:nvSpPr>
        <p:spPr>
          <a:xfrm>
            <a:off x="5105400" y="2561670"/>
            <a:ext cx="4038600" cy="753034"/>
          </a:xfrm>
          <a:prstGeom prst="rect">
            <a:avLst/>
          </a:prstGeom>
          <a:solidFill>
            <a:srgbClr val="DCE6F2">
              <a:alpha val="78824"/>
            </a:srgbClr>
          </a:solidFill>
          <a:effectLst>
            <a:softEdge rad="31750"/>
          </a:effec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Lower rates for Melaleuca control</a:t>
            </a:r>
            <a:endParaRPr lang="en-US" b="1" dirty="0">
              <a:solidFill>
                <a:schemeClr val="accent2">
                  <a:lumMod val="75000"/>
                </a:schemeClr>
              </a:solidFill>
            </a:endParaRPr>
          </a:p>
        </p:txBody>
      </p:sp>
      <p:sp>
        <p:nvSpPr>
          <p:cNvPr id="10" name="Content Placeholder 3"/>
          <p:cNvSpPr txBox="1">
            <a:spLocks/>
          </p:cNvSpPr>
          <p:nvPr/>
        </p:nvSpPr>
        <p:spPr>
          <a:xfrm>
            <a:off x="5105400" y="3857058"/>
            <a:ext cx="4038600" cy="753034"/>
          </a:xfrm>
          <a:prstGeom prst="rect">
            <a:avLst/>
          </a:prstGeom>
          <a:solidFill>
            <a:srgbClr val="DCE6F2">
              <a:alpha val="78824"/>
            </a:srgbClr>
          </a:solidFill>
          <a:effectLst>
            <a:softEdge rad="31750"/>
          </a:effec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Lower rates for </a:t>
            </a:r>
            <a:r>
              <a:rPr lang="en-US" b="1" dirty="0" err="1" smtClean="0">
                <a:solidFill>
                  <a:schemeClr val="accent2">
                    <a:lumMod val="75000"/>
                  </a:schemeClr>
                </a:solidFill>
              </a:rPr>
              <a:t>ardisia</a:t>
            </a:r>
            <a:r>
              <a:rPr lang="en-US" b="1" dirty="0" smtClean="0">
                <a:solidFill>
                  <a:schemeClr val="accent2">
                    <a:lumMod val="75000"/>
                  </a:schemeClr>
                </a:solidFill>
              </a:rPr>
              <a:t> control</a:t>
            </a:r>
          </a:p>
          <a:p>
            <a:pPr marL="0" indent="0">
              <a:buNone/>
            </a:pPr>
            <a:endParaRPr lang="en-US" dirty="0"/>
          </a:p>
        </p:txBody>
      </p:sp>
      <p:sp>
        <p:nvSpPr>
          <p:cNvPr id="11" name="Content Placeholder 3"/>
          <p:cNvSpPr txBox="1">
            <a:spLocks/>
          </p:cNvSpPr>
          <p:nvPr/>
        </p:nvSpPr>
        <p:spPr>
          <a:xfrm>
            <a:off x="5105400" y="4737842"/>
            <a:ext cx="4038600" cy="753034"/>
          </a:xfrm>
          <a:prstGeom prst="rect">
            <a:avLst/>
          </a:prstGeom>
          <a:solidFill>
            <a:srgbClr val="DCE6F2">
              <a:alpha val="78824"/>
            </a:srgbClr>
          </a:solidFill>
          <a:effectLst>
            <a:softEdge rad="3175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Other ACP formulations</a:t>
            </a:r>
          </a:p>
          <a:p>
            <a:pPr marL="0" indent="0">
              <a:buNone/>
            </a:pPr>
            <a:endParaRPr lang="en-US" dirty="0"/>
          </a:p>
        </p:txBody>
      </p:sp>
      <p:sp>
        <p:nvSpPr>
          <p:cNvPr id="13" name="Content Placeholder 3"/>
          <p:cNvSpPr txBox="1">
            <a:spLocks/>
          </p:cNvSpPr>
          <p:nvPr/>
        </p:nvSpPr>
        <p:spPr>
          <a:xfrm>
            <a:off x="5105400" y="5593978"/>
            <a:ext cx="4038600" cy="753034"/>
          </a:xfrm>
          <a:prstGeom prst="rect">
            <a:avLst/>
          </a:prstGeom>
          <a:solidFill>
            <a:srgbClr val="DCE6F2">
              <a:alpha val="78824"/>
            </a:srgbClr>
          </a:solidFill>
          <a:effectLst>
            <a:softEdge rad="31750"/>
          </a:effec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Nozzle type, application methods </a:t>
            </a:r>
          </a:p>
          <a:p>
            <a:pPr marL="0" indent="0">
              <a:buNone/>
            </a:pPr>
            <a:endParaRPr lang="en-US" dirty="0"/>
          </a:p>
        </p:txBody>
      </p:sp>
      <p:sp>
        <p:nvSpPr>
          <p:cNvPr id="14" name="Content Placeholder 2"/>
          <p:cNvSpPr txBox="1">
            <a:spLocks/>
          </p:cNvSpPr>
          <p:nvPr/>
        </p:nvSpPr>
        <p:spPr>
          <a:xfrm>
            <a:off x="457200" y="5199534"/>
            <a:ext cx="4038600" cy="1080243"/>
          </a:xfrm>
          <a:prstGeom prst="rect">
            <a:avLst/>
          </a:prstGeom>
          <a:solidFill>
            <a:srgbClr val="DCE6F2">
              <a:alpha val="78824"/>
            </a:srgbClr>
          </a:solidFill>
          <a:effectLst>
            <a:softEdge rad="31750"/>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2">
                    <a:lumMod val="7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2">
                    <a:lumMod val="75000"/>
                  </a:schemeClr>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2">
                    <a:lumMod val="75000"/>
                  </a:schemeClr>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baseline="0">
                <a:solidFill>
                  <a:schemeClr val="tx2">
                    <a:lumMod val="7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smtClean="0">
                <a:solidFill>
                  <a:schemeClr val="accent2">
                    <a:lumMod val="75000"/>
                  </a:schemeClr>
                </a:solidFill>
              </a:rPr>
              <a:t>Sawgrass is sensitive to  ACP</a:t>
            </a:r>
            <a:endParaRPr lang="en-US" b="1" dirty="0">
              <a:solidFill>
                <a:schemeClr val="accent2">
                  <a:lumMod val="75000"/>
                </a:schemeClr>
              </a:solidFill>
            </a:endParaRPr>
          </a:p>
        </p:txBody>
      </p:sp>
    </p:spTree>
    <p:extLst>
      <p:ext uri="{BB962C8B-B14F-4D97-AF65-F5344CB8AC3E}">
        <p14:creationId xmlns:p14="http://schemas.microsoft.com/office/powerpoint/2010/main" val="38308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Big Cypress NP Treatment History Analysis</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Jed Redwine</a:t>
            </a:r>
          </a:p>
          <a:p>
            <a:r>
              <a:rPr lang="en-US" dirty="0" smtClean="0"/>
              <a:t>Everglades National Park</a:t>
            </a:r>
            <a:endParaRPr lang="en-US" dirty="0"/>
          </a:p>
        </p:txBody>
      </p:sp>
    </p:spTree>
    <p:extLst>
      <p:ext uri="{BB962C8B-B14F-4D97-AF65-F5344CB8AC3E}">
        <p14:creationId xmlns:p14="http://schemas.microsoft.com/office/powerpoint/2010/main" val="1838158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381000"/>
            <a:ext cx="8991600" cy="715962"/>
          </a:xfrm>
        </p:spPr>
        <p:txBody>
          <a:bodyPr>
            <a:noAutofit/>
          </a:bodyPr>
          <a:lstStyle/>
          <a:p>
            <a:r>
              <a:rPr lang="en-US" sz="2800" dirty="0" smtClean="0"/>
              <a:t>Current coverage and historical treatment intensity</a:t>
            </a:r>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88720"/>
            <a:ext cx="402726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204" y="1186411"/>
            <a:ext cx="402726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577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191000"/>
            <a:ext cx="4495800" cy="1143000"/>
          </a:xfrm>
        </p:spPr>
        <p:txBody>
          <a:bodyPr>
            <a:noAutofit/>
          </a:bodyPr>
          <a:lstStyle/>
          <a:p>
            <a:pPr algn="l"/>
            <a:r>
              <a:rPr lang="en-US" sz="2400" dirty="0" smtClean="0"/>
              <a:t>Four regions have evidence that exotic plants are spatially constrained.  </a:t>
            </a:r>
            <a:br>
              <a:rPr lang="en-US" sz="2400" dirty="0" smtClean="0"/>
            </a:br>
            <a:r>
              <a:rPr lang="en-US" sz="2400" dirty="0" smtClean="0"/>
              <a:t/>
            </a:r>
            <a:br>
              <a:rPr lang="en-US" sz="2400" dirty="0" smtClean="0"/>
            </a:br>
            <a:r>
              <a:rPr lang="en-US" sz="2400" dirty="0" smtClean="0"/>
              <a:t>The average frequency of treatments is 2.5-3.7 in these watershed units</a:t>
            </a:r>
            <a:endParaRPr lang="en-US" sz="2400"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4008609944"/>
              </p:ext>
            </p:extLst>
          </p:nvPr>
        </p:nvGraphicFramePr>
        <p:xfrm>
          <a:off x="76200" y="34636"/>
          <a:ext cx="9067800" cy="2624077"/>
        </p:xfrm>
        <a:graphic>
          <a:graphicData uri="http://schemas.openxmlformats.org/drawingml/2006/table">
            <a:tbl>
              <a:tblPr/>
              <a:tblGrid>
                <a:gridCol w="2970486"/>
                <a:gridCol w="1782293"/>
                <a:gridCol w="1659625"/>
                <a:gridCol w="2655396"/>
              </a:tblGrid>
              <a:tr h="392439">
                <a:tc>
                  <a:txBody>
                    <a:bodyPr/>
                    <a:lstStyle/>
                    <a:p>
                      <a:pPr algn="l" fontAlgn="b"/>
                      <a:r>
                        <a:rPr lang="en-US" sz="1200" b="1" i="0" u="none" strike="noStrike" dirty="0">
                          <a:solidFill>
                            <a:srgbClr val="FFFFFF"/>
                          </a:solidFill>
                          <a:effectLst/>
                          <a:latin typeface="Calibri"/>
                        </a:rPr>
                        <a:t>Watershed Unit</a:t>
                      </a:r>
                    </a:p>
                  </a:txBody>
                  <a:tcPr marL="6433" marR="6433" marT="6433"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FFFFFF"/>
                          </a:solidFill>
                          <a:effectLst/>
                          <a:latin typeface="Calibri"/>
                        </a:rPr>
                        <a:t>Proportion of cells treated</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FFFFFF"/>
                          </a:solidFill>
                          <a:effectLst/>
                          <a:latin typeface="Calibri"/>
                        </a:rPr>
                        <a:t>mean treatment frequency</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1200" b="1" i="0" u="none" strike="noStrike" dirty="0">
                          <a:solidFill>
                            <a:srgbClr val="FFFFFF"/>
                          </a:solidFill>
                          <a:effectLst/>
                          <a:latin typeface="Calibri"/>
                        </a:rPr>
                        <a:t>Proportion of 1km cells with exotic plants</a:t>
                      </a:r>
                    </a:p>
                  </a:txBody>
                  <a:tcPr marL="6433" marR="6433" marT="6433" marB="0" anchor="b">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000000"/>
                    </a:solidFill>
                  </a:tcPr>
                </a:tc>
              </a:tr>
              <a:tr h="257337">
                <a:tc>
                  <a:txBody>
                    <a:bodyPr/>
                    <a:lstStyle/>
                    <a:p>
                      <a:pPr algn="l" fontAlgn="b"/>
                      <a:r>
                        <a:rPr lang="en-US" sz="1200" b="0" i="0" u="none" strike="noStrike">
                          <a:solidFill>
                            <a:srgbClr val="000000"/>
                          </a:solidFill>
                          <a:effectLst/>
                          <a:latin typeface="Calibri"/>
                        </a:rPr>
                        <a:t>1. Marshes, Sloughs, Strands, &amp; Uplands</a:t>
                      </a:r>
                    </a:p>
                  </a:txBody>
                  <a:tcPr marL="6433" marR="6433" marT="6433"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b"/>
                      <a:r>
                        <a:rPr lang="en-US" sz="1200" b="0" i="0" u="none" strike="noStrike" dirty="0">
                          <a:solidFill>
                            <a:srgbClr val="000000"/>
                          </a:solidFill>
                          <a:effectLst/>
                          <a:latin typeface="Calibri"/>
                        </a:rPr>
                        <a:t>34.5%</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1.2</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63.4%</a:t>
                      </a:r>
                    </a:p>
                  </a:txBody>
                  <a:tcPr marL="6433" marR="6433" marT="6433"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A6A6"/>
                    </a:solidFill>
                  </a:tcPr>
                </a:tc>
              </a:tr>
              <a:tr h="128668">
                <a:tc>
                  <a:txBody>
                    <a:bodyPr/>
                    <a:lstStyle/>
                    <a:p>
                      <a:pPr algn="l" fontAlgn="b"/>
                      <a:r>
                        <a:rPr lang="en-US" sz="1200" b="0" i="0" u="none" strike="noStrike">
                          <a:solidFill>
                            <a:srgbClr val="000000"/>
                          </a:solidFill>
                          <a:effectLst/>
                          <a:latin typeface="Calibri"/>
                        </a:rPr>
                        <a:t>2. Northern Uplands</a:t>
                      </a:r>
                    </a:p>
                  </a:txBody>
                  <a:tcPr marL="6433" marR="6433" marT="6433"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13.8%</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1.2</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46.9%</a:t>
                      </a:r>
                    </a:p>
                  </a:txBody>
                  <a:tcPr marL="6433" marR="6433" marT="6433"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r>
              <a:tr h="135102">
                <a:tc>
                  <a:txBody>
                    <a:bodyPr/>
                    <a:lstStyle/>
                    <a:p>
                      <a:pPr algn="l" fontAlgn="b"/>
                      <a:r>
                        <a:rPr lang="en-US" sz="1200" b="0" i="0" u="none" strike="noStrike" dirty="0">
                          <a:solidFill>
                            <a:srgbClr val="000000"/>
                          </a:solidFill>
                          <a:effectLst/>
                          <a:latin typeface="Calibri"/>
                        </a:rPr>
                        <a:t>3. Strands, Sloughs, &amp; Uplands</a:t>
                      </a:r>
                    </a:p>
                  </a:txBody>
                  <a:tcPr marL="6433" marR="6433" marT="6433"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39.8%</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dirty="0">
                          <a:solidFill>
                            <a:srgbClr val="000000"/>
                          </a:solidFill>
                          <a:effectLst/>
                          <a:latin typeface="Calibri"/>
                        </a:rPr>
                        <a:t>2.1</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58.4%</a:t>
                      </a:r>
                    </a:p>
                  </a:txBody>
                  <a:tcPr marL="6433" marR="6433" marT="6433"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r>
              <a:tr h="128668">
                <a:tc>
                  <a:txBody>
                    <a:bodyPr/>
                    <a:lstStyle/>
                    <a:p>
                      <a:pPr algn="l" fontAlgn="b"/>
                      <a:r>
                        <a:rPr lang="en-US" sz="1200" b="1" i="0" u="none" strike="noStrike" dirty="0">
                          <a:solidFill>
                            <a:srgbClr val="000000"/>
                          </a:solidFill>
                          <a:effectLst/>
                          <a:latin typeface="Calibri"/>
                        </a:rPr>
                        <a:t>4. Strands &amp; Prairies</a:t>
                      </a:r>
                    </a:p>
                  </a:txBody>
                  <a:tcPr marL="6433" marR="6433" marT="6433" marB="0" anchor="b">
                    <a:lnL w="381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a:solidFill>
                            <a:srgbClr val="000000"/>
                          </a:solidFill>
                          <a:effectLst/>
                          <a:latin typeface="Calibri"/>
                        </a:rPr>
                        <a:t>44.7%</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dirty="0">
                          <a:solidFill>
                            <a:srgbClr val="000000"/>
                          </a:solidFill>
                          <a:effectLst/>
                          <a:latin typeface="Calibri"/>
                        </a:rPr>
                        <a:t>3.7</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dirty="0">
                          <a:solidFill>
                            <a:srgbClr val="000000"/>
                          </a:solidFill>
                          <a:effectLst/>
                          <a:latin typeface="Calibri"/>
                        </a:rPr>
                        <a:t>39.4%</a:t>
                      </a:r>
                    </a:p>
                  </a:txBody>
                  <a:tcPr marL="6433" marR="6433" marT="6433" marB="0" anchor="b">
                    <a:lnL w="6350" cap="flat" cmpd="sng" algn="ctr">
                      <a:solidFill>
                        <a:srgbClr val="FFFFFF"/>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r>
              <a:tr h="135102">
                <a:tc>
                  <a:txBody>
                    <a:bodyPr/>
                    <a:lstStyle/>
                    <a:p>
                      <a:pPr algn="l" fontAlgn="b"/>
                      <a:r>
                        <a:rPr lang="en-US" sz="1200" b="1" i="0" u="none" strike="noStrike" dirty="0">
                          <a:solidFill>
                            <a:srgbClr val="000000"/>
                          </a:solidFill>
                          <a:effectLst/>
                          <a:latin typeface="Calibri"/>
                        </a:rPr>
                        <a:t>5. Interior Uplands</a:t>
                      </a:r>
                    </a:p>
                  </a:txBody>
                  <a:tcPr marL="6433" marR="6433" marT="6433" marB="0" anchor="b">
                    <a:lnL w="381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44.8%</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3.1</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32.8%</a:t>
                      </a:r>
                    </a:p>
                  </a:txBody>
                  <a:tcPr marL="6433" marR="6433" marT="6433" marB="0" anchor="b">
                    <a:lnL w="6350" cap="flat" cmpd="sng" algn="ctr">
                      <a:solidFill>
                        <a:srgbClr val="FFFFFF"/>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r>
              <a:tr h="270484">
                <a:tc>
                  <a:txBody>
                    <a:bodyPr/>
                    <a:lstStyle/>
                    <a:p>
                      <a:pPr algn="l" fontAlgn="b"/>
                      <a:r>
                        <a:rPr lang="en-US" sz="1200" b="0" i="0" u="none" strike="noStrike">
                          <a:solidFill>
                            <a:srgbClr val="000000"/>
                          </a:solidFill>
                          <a:effectLst/>
                          <a:latin typeface="Calibri"/>
                        </a:rPr>
                        <a:t>6. Cypress Domes, Cypress Prairies, &amp; Sloughs</a:t>
                      </a:r>
                    </a:p>
                  </a:txBody>
                  <a:tcPr marL="6433" marR="6433" marT="6433" marB="0" anchor="b">
                    <a:lnL>
                      <a:noFill/>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3.0%</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1.2</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11.4%</a:t>
                      </a:r>
                    </a:p>
                  </a:txBody>
                  <a:tcPr marL="6433" marR="6433" marT="6433" marB="0" anchor="b">
                    <a:lnL w="6350" cap="flat" cmpd="sng" algn="ctr">
                      <a:solidFill>
                        <a:srgbClr val="FFFFFF"/>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r>
              <a:tr h="135102">
                <a:tc>
                  <a:txBody>
                    <a:bodyPr/>
                    <a:lstStyle/>
                    <a:p>
                      <a:pPr algn="l" fontAlgn="b"/>
                      <a:r>
                        <a:rPr lang="en-US" sz="1200" b="0" i="0" u="none" strike="noStrike" dirty="0">
                          <a:solidFill>
                            <a:srgbClr val="000000"/>
                          </a:solidFill>
                          <a:effectLst/>
                          <a:latin typeface="Calibri"/>
                        </a:rPr>
                        <a:t>7. Coastal</a:t>
                      </a:r>
                    </a:p>
                  </a:txBody>
                  <a:tcPr marL="6433" marR="6433" marT="6433"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7.1%</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a:solidFill>
                            <a:srgbClr val="000000"/>
                          </a:solidFill>
                          <a:effectLst/>
                          <a:latin typeface="Calibri"/>
                        </a:rPr>
                        <a:t>1.9</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0" i="0" u="none" strike="noStrike" dirty="0">
                          <a:solidFill>
                            <a:srgbClr val="000000"/>
                          </a:solidFill>
                          <a:effectLst/>
                          <a:latin typeface="Calibri"/>
                        </a:rPr>
                        <a:t>25.4%</a:t>
                      </a:r>
                    </a:p>
                  </a:txBody>
                  <a:tcPr marL="6433" marR="6433" marT="6433"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r>
              <a:tr h="128668">
                <a:tc>
                  <a:txBody>
                    <a:bodyPr/>
                    <a:lstStyle/>
                    <a:p>
                      <a:pPr algn="l" fontAlgn="b"/>
                      <a:r>
                        <a:rPr lang="en-US" sz="1200" b="1" i="0" u="none" strike="noStrike" dirty="0">
                          <a:solidFill>
                            <a:srgbClr val="000000"/>
                          </a:solidFill>
                          <a:effectLst/>
                          <a:latin typeface="Calibri"/>
                        </a:rPr>
                        <a:t>8. Southern Uplands</a:t>
                      </a:r>
                    </a:p>
                  </a:txBody>
                  <a:tcPr marL="6433" marR="6433" marT="6433" marB="0" anchor="b">
                    <a:lnL w="381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a:solidFill>
                            <a:srgbClr val="000000"/>
                          </a:solidFill>
                          <a:effectLst/>
                          <a:latin typeface="Calibri"/>
                        </a:rPr>
                        <a:t>36.2%</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a:solidFill>
                            <a:srgbClr val="000000"/>
                          </a:solidFill>
                          <a:effectLst/>
                          <a:latin typeface="Calibri"/>
                        </a:rPr>
                        <a:t>3.1</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1" i="0" u="none" strike="noStrike" dirty="0">
                          <a:solidFill>
                            <a:srgbClr val="000000"/>
                          </a:solidFill>
                          <a:effectLst/>
                          <a:latin typeface="Calibri"/>
                        </a:rPr>
                        <a:t>31.2%</a:t>
                      </a:r>
                    </a:p>
                  </a:txBody>
                  <a:tcPr marL="6433" marR="6433" marT="6433" marB="0" anchor="b">
                    <a:lnL w="6350" cap="flat" cmpd="sng" algn="ctr">
                      <a:solidFill>
                        <a:srgbClr val="FFFFFF"/>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r>
              <a:tr h="135102">
                <a:tc>
                  <a:txBody>
                    <a:bodyPr/>
                    <a:lstStyle/>
                    <a:p>
                      <a:pPr algn="l" fontAlgn="b"/>
                      <a:r>
                        <a:rPr lang="en-US" sz="1200" b="1" i="0" u="none" strike="noStrike" dirty="0">
                          <a:solidFill>
                            <a:srgbClr val="000000"/>
                          </a:solidFill>
                          <a:effectLst/>
                          <a:latin typeface="Calibri"/>
                        </a:rPr>
                        <a:t>9. Dwarf Cypress</a:t>
                      </a:r>
                    </a:p>
                  </a:txBody>
                  <a:tcPr marL="6433" marR="6433" marT="6433" marB="0" anchor="b">
                    <a:lnL w="381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59.9%</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2.5</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c>
                  <a:txBody>
                    <a:bodyPr/>
                    <a:lstStyle/>
                    <a:p>
                      <a:pPr algn="ctr" fontAlgn="b"/>
                      <a:r>
                        <a:rPr lang="en-US" sz="1200" b="1" i="0" u="none" strike="noStrike" dirty="0">
                          <a:solidFill>
                            <a:srgbClr val="000000"/>
                          </a:solidFill>
                          <a:effectLst/>
                          <a:latin typeface="Calibri"/>
                        </a:rPr>
                        <a:t>50.3%</a:t>
                      </a:r>
                    </a:p>
                  </a:txBody>
                  <a:tcPr marL="6433" marR="6433" marT="6433" marB="0" anchor="b">
                    <a:lnL w="6350" cap="flat" cmpd="sng" algn="ctr">
                      <a:solidFill>
                        <a:srgbClr val="FFFFFF"/>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6A6A6"/>
                    </a:solidFill>
                  </a:tcPr>
                </a:tc>
              </a:tr>
              <a:tr h="128668">
                <a:tc>
                  <a:txBody>
                    <a:bodyPr/>
                    <a:lstStyle/>
                    <a:p>
                      <a:pPr algn="l" fontAlgn="b"/>
                      <a:r>
                        <a:rPr lang="en-US" sz="1200" b="0" i="0" u="none" strike="noStrike">
                          <a:solidFill>
                            <a:srgbClr val="000000"/>
                          </a:solidFill>
                          <a:effectLst/>
                          <a:latin typeface="Calibri"/>
                        </a:rPr>
                        <a:t>10. Everglades Marl Prairies</a:t>
                      </a:r>
                    </a:p>
                  </a:txBody>
                  <a:tcPr marL="6433" marR="6433" marT="6433" marB="0" anchor="b">
                    <a:lnL>
                      <a:noFill/>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7.4%</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1.8</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9.1%</a:t>
                      </a:r>
                    </a:p>
                  </a:txBody>
                  <a:tcPr marL="6433" marR="6433" marT="6433" marB="0" anchor="b">
                    <a:lnL w="6350" cap="flat" cmpd="sng" algn="ctr">
                      <a:solidFill>
                        <a:srgbClr val="FFFFFF"/>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r>
              <a:tr h="128668">
                <a:tc>
                  <a:txBody>
                    <a:bodyPr/>
                    <a:lstStyle/>
                    <a:p>
                      <a:pPr algn="l" fontAlgn="b"/>
                      <a:r>
                        <a:rPr lang="en-US" sz="1200" b="0" i="0" u="none" strike="noStrike">
                          <a:solidFill>
                            <a:srgbClr val="000000"/>
                          </a:solidFill>
                          <a:effectLst/>
                          <a:latin typeface="Calibri"/>
                        </a:rPr>
                        <a:t>Average</a:t>
                      </a:r>
                    </a:p>
                  </a:txBody>
                  <a:tcPr marL="6433" marR="6433" marT="6433"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b"/>
                      <a:r>
                        <a:rPr lang="en-US" sz="1200" b="0" i="0" u="none" strike="noStrike">
                          <a:solidFill>
                            <a:srgbClr val="000000"/>
                          </a:solidFill>
                          <a:effectLst/>
                          <a:latin typeface="Calibri"/>
                        </a:rPr>
                        <a:t>36.7%</a:t>
                      </a: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b"/>
                      <a:endParaRPr lang="en-US" sz="1200" b="0" i="0" u="none" strike="noStrike">
                        <a:solidFill>
                          <a:srgbClr val="000000"/>
                        </a:solidFill>
                        <a:effectLst/>
                        <a:latin typeface="Calibri"/>
                      </a:endParaRPr>
                    </a:p>
                  </a:txBody>
                  <a:tcPr marL="6433" marR="6433" marT="643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A6A6A6"/>
                    </a:solidFill>
                  </a:tcPr>
                </a:tc>
                <a:tc>
                  <a:txBody>
                    <a:bodyPr/>
                    <a:lstStyle/>
                    <a:p>
                      <a:pPr algn="ctr" fontAlgn="b"/>
                      <a:r>
                        <a:rPr lang="en-US" sz="1200" b="0" i="0" u="none" strike="noStrike" dirty="0">
                          <a:solidFill>
                            <a:srgbClr val="000000"/>
                          </a:solidFill>
                          <a:effectLst/>
                          <a:latin typeface="Calibri"/>
                        </a:rPr>
                        <a:t>37.0%</a:t>
                      </a:r>
                    </a:p>
                  </a:txBody>
                  <a:tcPr marL="6433" marR="6433" marT="6433"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A6A6A6"/>
                    </a:solidFill>
                  </a:tcPr>
                </a:tc>
              </a:tr>
            </a:tbl>
          </a:graphicData>
        </a:graphic>
      </p:graphicFrame>
      <p:pic>
        <p:nvPicPr>
          <p:cNvPr id="2049" name="Picture 1"/>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bwMode="auto">
          <a:xfrm>
            <a:off x="4752339" y="2174875"/>
            <a:ext cx="3827146"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90471048"/>
              </p:ext>
            </p:extLst>
          </p:nvPr>
        </p:nvGraphicFramePr>
        <p:xfrm>
          <a:off x="4920673" y="4430712"/>
          <a:ext cx="3810000" cy="729673"/>
        </p:xfrm>
        <a:graphic>
          <a:graphicData uri="http://schemas.openxmlformats.org/drawingml/2006/table">
            <a:tbl>
              <a:tblPr/>
              <a:tblGrid>
                <a:gridCol w="3810000"/>
              </a:tblGrid>
              <a:tr h="729673">
                <a:tc>
                  <a:txBody>
                    <a:bodyPr/>
                    <a:lstStyle/>
                    <a:p>
                      <a:endParaRPr lang="en-US" dirty="0"/>
                    </a:p>
                  </a:txBody>
                  <a:tcPr>
                    <a:lnL w="38100" cmpd="sng">
                      <a:solidFill>
                        <a:srgbClr val="002060"/>
                      </a:solidFill>
                      <a:prstDash val="solid"/>
                    </a:lnL>
                    <a:lnR w="38100" cmpd="sng">
                      <a:solidFill>
                        <a:srgbClr val="002060"/>
                      </a:solidFill>
                      <a:prstDash val="solid"/>
                    </a:lnR>
                    <a:lnT w="38100" cmpd="sng">
                      <a:solidFill>
                        <a:srgbClr val="002060"/>
                      </a:solidFill>
                      <a:prstDash val="solid"/>
                    </a:lnT>
                    <a:lnB w="38100" cmpd="sng">
                      <a:solidFill>
                        <a:srgbClr val="002060"/>
                      </a:solidFill>
                      <a:prstDash val="soli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10349858"/>
              </p:ext>
            </p:extLst>
          </p:nvPr>
        </p:nvGraphicFramePr>
        <p:xfrm>
          <a:off x="4920673" y="5802312"/>
          <a:ext cx="3842327" cy="609600"/>
        </p:xfrm>
        <a:graphic>
          <a:graphicData uri="http://schemas.openxmlformats.org/drawingml/2006/table">
            <a:tbl>
              <a:tblPr/>
              <a:tblGrid>
                <a:gridCol w="3842327"/>
              </a:tblGrid>
              <a:tr h="609600">
                <a:tc>
                  <a:txBody>
                    <a:bodyPr/>
                    <a:lstStyle/>
                    <a:p>
                      <a:endParaRPr lang="en-US" dirty="0"/>
                    </a:p>
                  </a:txBody>
                  <a:tcPr>
                    <a:lnL w="38100" cmpd="sng">
                      <a:solidFill>
                        <a:srgbClr val="002060"/>
                      </a:solidFill>
                      <a:prstDash val="solid"/>
                    </a:lnL>
                    <a:lnR w="38100" cmpd="sng">
                      <a:solidFill>
                        <a:srgbClr val="002060"/>
                      </a:solidFill>
                      <a:prstDash val="solid"/>
                    </a:lnR>
                    <a:lnT w="38100" cmpd="sng">
                      <a:solidFill>
                        <a:srgbClr val="002060"/>
                      </a:solidFill>
                      <a:prstDash val="solid"/>
                    </a:lnT>
                    <a:lnB w="38100" cmpd="sng">
                      <a:solidFill>
                        <a:srgbClr val="002060"/>
                      </a:solidFill>
                      <a:prstDash val="solid"/>
                    </a:lnB>
                  </a:tcPr>
                </a:tc>
              </a:tr>
            </a:tbl>
          </a:graphicData>
        </a:graphic>
      </p:graphicFrame>
    </p:spTree>
    <p:extLst>
      <p:ext uri="{BB962C8B-B14F-4D97-AF65-F5344CB8AC3E}">
        <p14:creationId xmlns:p14="http://schemas.microsoft.com/office/powerpoint/2010/main" val="317830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dirty="0" smtClean="0"/>
              <a:t>Everglades CISMA</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75549" y="990599"/>
            <a:ext cx="4652051" cy="5381104"/>
          </a:xfrm>
        </p:spPr>
      </p:pic>
      <p:sp>
        <p:nvSpPr>
          <p:cNvPr id="5" name="Content Placeholder 2"/>
          <p:cNvSpPr txBox="1">
            <a:spLocks/>
          </p:cNvSpPr>
          <p:nvPr/>
        </p:nvSpPr>
        <p:spPr>
          <a:xfrm>
            <a:off x="4876800" y="1208088"/>
            <a:ext cx="4038600" cy="515143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36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3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32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2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24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r>
              <a:rPr lang="en-US" dirty="0" smtClean="0"/>
              <a:t>4 kilometer grid</a:t>
            </a:r>
          </a:p>
          <a:p>
            <a:r>
              <a:rPr lang="en-US" dirty="0" smtClean="0"/>
              <a:t>Cell = 4 km x 4 km </a:t>
            </a:r>
          </a:p>
          <a:p>
            <a:pPr lvl="1"/>
            <a:r>
              <a:rPr lang="en-US" dirty="0" smtClean="0"/>
              <a:t>3954 acres</a:t>
            </a:r>
          </a:p>
          <a:p>
            <a:r>
              <a:rPr lang="en-US" dirty="0" smtClean="0"/>
              <a:t>1995 </a:t>
            </a:r>
            <a:r>
              <a:rPr lang="en-US" dirty="0"/>
              <a:t>and 2015 results presented</a:t>
            </a:r>
          </a:p>
          <a:p>
            <a:pPr marL="0" indent="0">
              <a:buNone/>
            </a:pPr>
            <a:endParaRPr lang="en-US" dirty="0" smtClean="0"/>
          </a:p>
          <a:p>
            <a:endParaRPr lang="en-US" dirty="0"/>
          </a:p>
        </p:txBody>
      </p:sp>
    </p:spTree>
    <p:extLst>
      <p:ext uri="{BB962C8B-B14F-4D97-AF65-F5344CB8AC3E}">
        <p14:creationId xmlns:p14="http://schemas.microsoft.com/office/powerpoint/2010/main" val="1428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Bottom 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Reducing and infestation is the most expensive form of exotic management (EDRR is much cheaper).</a:t>
            </a:r>
          </a:p>
          <a:p>
            <a:r>
              <a:rPr lang="en-US" dirty="0" smtClean="0"/>
              <a:t>Analysis suggests that an average of 3 treatments per km</a:t>
            </a:r>
            <a:r>
              <a:rPr lang="en-US" baseline="30000" dirty="0" smtClean="0"/>
              <a:t>2 </a:t>
            </a:r>
            <a:r>
              <a:rPr lang="en-US" dirty="0" smtClean="0"/>
              <a:t>is threshold for constraining an infestation.</a:t>
            </a:r>
          </a:p>
          <a:p>
            <a:r>
              <a:rPr lang="en-US" dirty="0" smtClean="0"/>
              <a:t>Land managers are best at identifying where treatments should occur (some areas treated much more frequently than 3 times), but 3-treatment threshold may be a general rule-of-thumb that helps budget forecasting</a:t>
            </a:r>
          </a:p>
          <a:p>
            <a:endParaRPr lang="en-US" sz="3600" baseline="30000" dirty="0"/>
          </a:p>
        </p:txBody>
      </p:sp>
    </p:spTree>
    <p:extLst>
      <p:ext uri="{BB962C8B-B14F-4D97-AF65-F5344CB8AC3E}">
        <p14:creationId xmlns:p14="http://schemas.microsoft.com/office/powerpoint/2010/main" val="171822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84" y="381000"/>
            <a:ext cx="8927432" cy="990600"/>
          </a:xfrm>
        </p:spPr>
        <p:txBody>
          <a:bodyPr>
            <a:normAutofit fontScale="90000"/>
          </a:bodyPr>
          <a:lstStyle/>
          <a:p>
            <a:pPr>
              <a:lnSpc>
                <a:spcPct val="100000"/>
              </a:lnSpc>
            </a:pPr>
            <a:r>
              <a:rPr lang="en-US" dirty="0" smtClean="0"/>
              <a:t>Cattail Management with Imazamox in Nutrient Enriched Everglades Wetlands</a:t>
            </a:r>
            <a:endParaRPr lang="en-US" dirty="0"/>
          </a:p>
        </p:txBody>
      </p:sp>
      <p:sp>
        <p:nvSpPr>
          <p:cNvPr id="4" name="Subtitle 3"/>
          <p:cNvSpPr>
            <a:spLocks noGrp="1"/>
          </p:cNvSpPr>
          <p:nvPr>
            <p:ph type="subTitle" idx="1"/>
          </p:nvPr>
        </p:nvSpPr>
        <p:spPr>
          <a:xfrm>
            <a:off x="1219200" y="1828800"/>
            <a:ext cx="6705600" cy="533400"/>
          </a:xfrm>
        </p:spPr>
        <p:txBody>
          <a:bodyPr>
            <a:normAutofit lnSpcReduction="10000"/>
          </a:bodyPr>
          <a:lstStyle/>
          <a:p>
            <a:r>
              <a:rPr lang="en-US" dirty="0" smtClean="0"/>
              <a:t>LeRoy Rodgers, SFWMD</a:t>
            </a:r>
            <a:endParaRPr lang="en-US" dirty="0"/>
          </a:p>
        </p:txBody>
      </p:sp>
    </p:spTree>
    <p:extLst>
      <p:ext uri="{BB962C8B-B14F-4D97-AF65-F5344CB8AC3E}">
        <p14:creationId xmlns:p14="http://schemas.microsoft.com/office/powerpoint/2010/main" val="2135402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324276" y="228600"/>
            <a:ext cx="7514924" cy="1143000"/>
          </a:xfrm>
        </p:spPr>
        <p:txBody>
          <a:bodyPr>
            <a:noAutofit/>
          </a:bodyPr>
          <a:lstStyle/>
          <a:p>
            <a:r>
              <a:rPr lang="en-US" dirty="0" smtClean="0"/>
              <a:t>The Everglades’ Phosphorus Problem</a:t>
            </a:r>
            <a:endParaRPr lang="en-US" dirty="0"/>
          </a:p>
        </p:txBody>
      </p:sp>
      <p:pic>
        <p:nvPicPr>
          <p:cNvPr id="7" name="Picture 8" descr="TP_ALL_0-10_mgkg"/>
          <p:cNvPicPr>
            <a:picLocks noChangeAspect="1" noChangeArrowheads="1"/>
          </p:cNvPicPr>
          <p:nvPr/>
        </p:nvPicPr>
        <p:blipFill>
          <a:blip r:embed="rId3" cstate="screen"/>
          <a:srcRect/>
          <a:stretch>
            <a:fillRect/>
          </a:stretch>
        </p:blipFill>
        <p:spPr bwMode="auto">
          <a:xfrm>
            <a:off x="169970" y="1754406"/>
            <a:ext cx="3716230" cy="4874994"/>
          </a:xfrm>
          <a:prstGeom prst="rect">
            <a:avLst/>
          </a:prstGeom>
          <a:noFill/>
          <a:ln w="9525">
            <a:noFill/>
            <a:miter lim="800000"/>
            <a:headEnd/>
            <a:tailEnd/>
          </a:ln>
        </p:spPr>
      </p:pic>
      <p:pic>
        <p:nvPicPr>
          <p:cNvPr id="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2807" y="1600200"/>
            <a:ext cx="5890163" cy="2971800"/>
          </a:xfrm>
          <a:prstGeom prst="rect">
            <a:avLst/>
          </a:prstGeom>
          <a:noFill/>
          <a:ln w="38100">
            <a:solidFill>
              <a:srgbClr val="101066"/>
            </a:solidFill>
            <a:miter lim="800000"/>
            <a:headEnd/>
            <a:tailEnd/>
          </a:ln>
        </p:spPr>
      </p:pic>
      <p:cxnSp>
        <p:nvCxnSpPr>
          <p:cNvPr id="11" name="Straight Arrow Connector 10"/>
          <p:cNvCxnSpPr/>
          <p:nvPr/>
        </p:nvCxnSpPr>
        <p:spPr>
          <a:xfrm>
            <a:off x="2362200" y="2819400"/>
            <a:ext cx="1371600" cy="3048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72128" y="4831604"/>
            <a:ext cx="4767072" cy="954107"/>
          </a:xfrm>
          <a:prstGeom prst="rect">
            <a:avLst/>
          </a:prstGeom>
          <a:noFill/>
        </p:spPr>
        <p:txBody>
          <a:bodyPr wrap="square" rtlCol="0">
            <a:spAutoFit/>
          </a:bodyPr>
          <a:lstStyle/>
          <a:p>
            <a:r>
              <a:rPr lang="en-US" sz="2800" dirty="0" smtClean="0"/>
              <a:t>Increased phosphorus leads to cattail dominance</a:t>
            </a:r>
            <a:endParaRPr lang="en-US" sz="2800" dirty="0"/>
          </a:p>
        </p:txBody>
      </p:sp>
    </p:spTree>
    <p:extLst>
      <p:ext uri="{BB962C8B-B14F-4D97-AF65-F5344CB8AC3E}">
        <p14:creationId xmlns:p14="http://schemas.microsoft.com/office/powerpoint/2010/main" val="3884028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077200" cy="1066800"/>
          </a:xfrm>
        </p:spPr>
        <p:txBody>
          <a:bodyPr>
            <a:normAutofit fontScale="90000"/>
          </a:bodyPr>
          <a:lstStyle/>
          <a:p>
            <a:r>
              <a:rPr lang="en-US" dirty="0" smtClean="0"/>
              <a:t>Cattail Encroachment Degrades Habitat</a:t>
            </a:r>
            <a:endParaRPr lang="en-US" dirty="0"/>
          </a:p>
        </p:txBody>
      </p:sp>
      <p:pic>
        <p:nvPicPr>
          <p:cNvPr id="6" name="Picture 1039"/>
          <p:cNvPicPr>
            <a:picLocks noChangeAspect="1" noChangeArrowheads="1"/>
          </p:cNvPicPr>
          <p:nvPr/>
        </p:nvPicPr>
        <p:blipFill>
          <a:blip r:embed="rId3" cstate="screen"/>
          <a:srcRect/>
          <a:stretch>
            <a:fillRect/>
          </a:stretch>
        </p:blipFill>
        <p:spPr bwMode="auto">
          <a:xfrm>
            <a:off x="147960" y="1623737"/>
            <a:ext cx="4079742" cy="2514600"/>
          </a:xfrm>
          <a:prstGeom prst="rect">
            <a:avLst/>
          </a:prstGeom>
          <a:noFill/>
          <a:ln w="9525">
            <a:noFill/>
            <a:miter lim="800000"/>
            <a:headEnd/>
            <a:tailEnd/>
          </a:ln>
        </p:spPr>
      </p:pic>
      <p:pic>
        <p:nvPicPr>
          <p:cNvPr id="9" name="Picture 1046" descr="Picture 031"/>
          <p:cNvPicPr>
            <a:picLocks noChangeAspect="1" noChangeArrowheads="1"/>
          </p:cNvPicPr>
          <p:nvPr/>
        </p:nvPicPr>
        <p:blipFill>
          <a:blip r:embed="rId4" cstate="screen">
            <a:lum bright="-12000" contrast="24000"/>
            <a:extLst>
              <a:ext uri="{28A0092B-C50C-407E-A947-70E740481C1C}">
                <a14:useLocalDpi xmlns:a14="http://schemas.microsoft.com/office/drawing/2010/main"/>
              </a:ext>
            </a:extLst>
          </a:blip>
          <a:srcRect/>
          <a:stretch>
            <a:fillRect/>
          </a:stretch>
        </p:blipFill>
        <p:spPr bwMode="auto">
          <a:xfrm>
            <a:off x="4724400" y="1623737"/>
            <a:ext cx="4086776" cy="2514600"/>
          </a:xfrm>
          <a:prstGeom prst="rect">
            <a:avLst/>
          </a:prstGeom>
          <a:noFill/>
        </p:spPr>
      </p:pic>
      <p:sp>
        <p:nvSpPr>
          <p:cNvPr id="11" name="Text Box 1048"/>
          <p:cNvSpPr txBox="1">
            <a:spLocks noChangeArrowheads="1"/>
          </p:cNvSpPr>
          <p:nvPr/>
        </p:nvSpPr>
        <p:spPr bwMode="auto">
          <a:xfrm>
            <a:off x="42984" y="4495800"/>
            <a:ext cx="4138246" cy="1477328"/>
          </a:xfrm>
          <a:prstGeom prst="rect">
            <a:avLst/>
          </a:prstGeom>
          <a:noFill/>
          <a:ln w="9525">
            <a:noFill/>
            <a:miter lim="800000"/>
            <a:headEnd/>
            <a:tailEnd/>
          </a:ln>
          <a:effectLst/>
        </p:spPr>
        <p:txBody>
          <a:bodyPr wrap="square">
            <a:spAutoFit/>
          </a:bodyPr>
          <a:lstStyle/>
          <a:p>
            <a:pPr marL="285750" indent="-285750">
              <a:buFont typeface="Arial" panose="020B0604020202020204" pitchFamily="34" charset="0"/>
              <a:buChar char="•"/>
            </a:pPr>
            <a:r>
              <a:rPr lang="en-US" dirty="0" smtClean="0"/>
              <a:t>Dense cattail stands</a:t>
            </a:r>
          </a:p>
          <a:p>
            <a:pPr marL="285750" indent="-285750">
              <a:buFont typeface="Arial" panose="020B0604020202020204" pitchFamily="34" charset="0"/>
              <a:buChar char="•"/>
            </a:pPr>
            <a:r>
              <a:rPr lang="en-US" dirty="0" smtClean="0"/>
              <a:t>Low species diversity</a:t>
            </a:r>
          </a:p>
          <a:p>
            <a:pPr marL="285750" indent="-285750">
              <a:buFont typeface="Arial" panose="020B0604020202020204" pitchFamily="34" charset="0"/>
              <a:buChar char="•"/>
            </a:pPr>
            <a:r>
              <a:rPr lang="en-US" dirty="0" smtClean="0"/>
              <a:t>Poor wading bird foraging habitat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sz="1800" b="0" dirty="0" smtClean="0"/>
          </a:p>
        </p:txBody>
      </p:sp>
      <p:sp>
        <p:nvSpPr>
          <p:cNvPr id="4" name="Text Box 1032"/>
          <p:cNvSpPr txBox="1">
            <a:spLocks noChangeArrowheads="1"/>
          </p:cNvSpPr>
          <p:nvPr/>
        </p:nvSpPr>
        <p:spPr bwMode="auto">
          <a:xfrm>
            <a:off x="150712" y="1607403"/>
            <a:ext cx="4421288" cy="461665"/>
          </a:xfrm>
          <a:prstGeom prst="rect">
            <a:avLst/>
          </a:prstGeom>
          <a:noFill/>
          <a:ln w="9525">
            <a:noFill/>
            <a:miter lim="800000"/>
            <a:headEnd/>
            <a:tailEnd/>
          </a:ln>
          <a:effectLst/>
        </p:spPr>
        <p:txBody>
          <a:bodyPr wrap="square">
            <a:spAutoFit/>
          </a:bodyPr>
          <a:lstStyle/>
          <a:p>
            <a:pPr>
              <a:buNone/>
            </a:pPr>
            <a:r>
              <a:rPr lang="en-US" sz="2400" b="1" dirty="0"/>
              <a:t>Current </a:t>
            </a:r>
            <a:r>
              <a:rPr lang="en-US" sz="2400" b="1" dirty="0" smtClean="0"/>
              <a:t> Conditions</a:t>
            </a:r>
            <a:endParaRPr lang="en-US" sz="2400" b="1" dirty="0"/>
          </a:p>
        </p:txBody>
      </p:sp>
      <p:sp>
        <p:nvSpPr>
          <p:cNvPr id="12" name="Text Box 1035"/>
          <p:cNvSpPr txBox="1">
            <a:spLocks noChangeArrowheads="1"/>
          </p:cNvSpPr>
          <p:nvPr/>
        </p:nvSpPr>
        <p:spPr bwMode="auto">
          <a:xfrm>
            <a:off x="4648200" y="4495800"/>
            <a:ext cx="4370150" cy="1754326"/>
          </a:xfrm>
          <a:prstGeom prst="rect">
            <a:avLst/>
          </a:prstGeom>
          <a:noFill/>
          <a:ln w="9525">
            <a:noFill/>
            <a:miter lim="800000"/>
            <a:headEnd/>
            <a:tailEnd/>
          </a:ln>
          <a:effectLst/>
        </p:spPr>
        <p:txBody>
          <a:bodyPr wrap="square">
            <a:spAutoFit/>
          </a:bodyPr>
          <a:lstStyle/>
          <a:p>
            <a:pPr marL="285750" indent="-285750">
              <a:buFont typeface="Arial" panose="020B0604020202020204" pitchFamily="34" charset="0"/>
              <a:buChar char="•"/>
            </a:pPr>
            <a:r>
              <a:rPr lang="en-US" sz="1800" b="0" dirty="0" smtClean="0"/>
              <a:t>Mosaic of sawgrass “ridge” and open water sloughs</a:t>
            </a:r>
          </a:p>
          <a:p>
            <a:pPr marL="285750" indent="-285750">
              <a:buFont typeface="Arial" panose="020B0604020202020204" pitchFamily="34" charset="0"/>
              <a:buChar char="•"/>
            </a:pPr>
            <a:r>
              <a:rPr lang="en-US" sz="1800" b="0" dirty="0" smtClean="0"/>
              <a:t>Increased </a:t>
            </a:r>
            <a:r>
              <a:rPr lang="en-US" sz="1800" b="0" dirty="0"/>
              <a:t>habitat </a:t>
            </a:r>
            <a:r>
              <a:rPr lang="en-US" sz="1800" b="0" dirty="0" smtClean="0"/>
              <a:t>complexity</a:t>
            </a:r>
          </a:p>
          <a:p>
            <a:pPr marL="285750" indent="-285750">
              <a:buFont typeface="Arial" panose="020B0604020202020204" pitchFamily="34" charset="0"/>
              <a:buChar char="•"/>
            </a:pPr>
            <a:r>
              <a:rPr lang="en-US" dirty="0" smtClean="0"/>
              <a:t>Increased species diversity</a:t>
            </a:r>
          </a:p>
          <a:p>
            <a:pPr marL="285750" indent="-285750">
              <a:buFont typeface="Arial" panose="020B0604020202020204" pitchFamily="34" charset="0"/>
              <a:buChar char="•"/>
            </a:pPr>
            <a:r>
              <a:rPr lang="en-US" dirty="0" smtClean="0"/>
              <a:t>Increased wildlife habitat</a:t>
            </a:r>
            <a:r>
              <a:rPr lang="en-US" sz="1800" b="0" dirty="0" smtClean="0"/>
              <a:t> </a:t>
            </a:r>
          </a:p>
          <a:p>
            <a:pPr>
              <a:buNone/>
            </a:pPr>
            <a:endParaRPr lang="en-US" sz="1800" b="0" dirty="0"/>
          </a:p>
        </p:txBody>
      </p:sp>
      <p:sp>
        <p:nvSpPr>
          <p:cNvPr id="13" name="Text Box 1032"/>
          <p:cNvSpPr txBox="1">
            <a:spLocks noChangeArrowheads="1"/>
          </p:cNvSpPr>
          <p:nvPr/>
        </p:nvSpPr>
        <p:spPr bwMode="auto">
          <a:xfrm>
            <a:off x="4722712" y="1683603"/>
            <a:ext cx="4421288" cy="461665"/>
          </a:xfrm>
          <a:prstGeom prst="rect">
            <a:avLst/>
          </a:prstGeom>
          <a:noFill/>
          <a:ln w="9525">
            <a:noFill/>
            <a:miter lim="800000"/>
            <a:headEnd/>
            <a:tailEnd/>
          </a:ln>
          <a:effectLst/>
        </p:spPr>
        <p:txBody>
          <a:bodyPr wrap="square">
            <a:spAutoFit/>
          </a:bodyPr>
          <a:lstStyle/>
          <a:p>
            <a:pPr>
              <a:buNone/>
            </a:pPr>
            <a:r>
              <a:rPr lang="en-US" sz="2400" b="1" dirty="0" smtClean="0"/>
              <a:t>Desired  Conditions</a:t>
            </a:r>
            <a:endParaRPr lang="en-US" sz="2400" b="1" dirty="0"/>
          </a:p>
        </p:txBody>
      </p:sp>
    </p:spTree>
    <p:extLst>
      <p:ext uri="{BB962C8B-B14F-4D97-AF65-F5344CB8AC3E}">
        <p14:creationId xmlns:p14="http://schemas.microsoft.com/office/powerpoint/2010/main" val="820815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1324276" y="228600"/>
            <a:ext cx="7667324" cy="1143000"/>
          </a:xfrm>
        </p:spPr>
        <p:txBody>
          <a:bodyPr>
            <a:noAutofit/>
          </a:bodyPr>
          <a:lstStyle/>
          <a:p>
            <a:r>
              <a:rPr lang="fr-FR" dirty="0" smtClean="0"/>
              <a:t>Cattail Habitat </a:t>
            </a:r>
            <a:r>
              <a:rPr lang="en-US" dirty="0" smtClean="0"/>
              <a:t>Improvement</a:t>
            </a:r>
            <a:r>
              <a:rPr lang="fr-FR" dirty="0" smtClean="0"/>
              <a:t> Project</a:t>
            </a:r>
            <a:endParaRPr lang="en-US" dirty="0"/>
          </a:p>
        </p:txBody>
      </p:sp>
      <p:pic>
        <p:nvPicPr>
          <p:cNvPr id="21" name="Picture 12" descr="HAI_Helicopter_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533400" y="2590782"/>
            <a:ext cx="2607930" cy="1964131"/>
          </a:xfrm>
          <a:noFill/>
          <a:ln/>
          <a:effectLst>
            <a:outerShdw dist="17961" dir="2700000" algn="ctr" rotWithShape="0">
              <a:srgbClr val="808080"/>
            </a:outerShdw>
          </a:effectLst>
        </p:spPr>
      </p:pic>
      <p:sp>
        <p:nvSpPr>
          <p:cNvPr id="19" name="Rectangle 2"/>
          <p:cNvSpPr txBox="1">
            <a:spLocks noChangeArrowheads="1"/>
          </p:cNvSpPr>
          <p:nvPr/>
        </p:nvSpPr>
        <p:spPr bwMode="auto">
          <a:xfrm>
            <a:off x="457200" y="274638"/>
            <a:ext cx="8075240" cy="754062"/>
          </a:xfrm>
          <a:prstGeom prst="rect">
            <a:avLst/>
          </a:prstGeom>
          <a:noFill/>
          <a:ln w="9525">
            <a:noFill/>
            <a:miter lim="800000"/>
            <a:headEnd/>
            <a:tailEnd/>
          </a:ln>
          <a:effectLst>
            <a:outerShdw dist="17961"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lvl1pPr algn="l" rtl="0" eaLnBrk="1" fontAlgn="base" hangingPunct="1">
              <a:lnSpc>
                <a:spcPct val="80000"/>
              </a:lnSpc>
              <a:spcBef>
                <a:spcPct val="0"/>
              </a:spcBef>
              <a:spcAft>
                <a:spcPct val="0"/>
              </a:spcAft>
              <a:defRPr sz="3200" b="1">
                <a:solidFill>
                  <a:schemeClr val="bg1"/>
                </a:solidFill>
                <a:latin typeface="+mj-lt"/>
                <a:ea typeface="+mj-ea"/>
                <a:cs typeface="+mj-cs"/>
              </a:defRPr>
            </a:lvl1pPr>
            <a:lvl2pPr algn="l" rtl="0" eaLnBrk="1" fontAlgn="base" hangingPunct="1">
              <a:lnSpc>
                <a:spcPct val="80000"/>
              </a:lnSpc>
              <a:spcBef>
                <a:spcPct val="0"/>
              </a:spcBef>
              <a:spcAft>
                <a:spcPct val="0"/>
              </a:spcAft>
              <a:defRPr sz="3200" b="1">
                <a:solidFill>
                  <a:schemeClr val="bg1"/>
                </a:solidFill>
                <a:latin typeface="Arial" charset="0"/>
              </a:defRPr>
            </a:lvl2pPr>
            <a:lvl3pPr algn="l" rtl="0" eaLnBrk="1" fontAlgn="base" hangingPunct="1">
              <a:lnSpc>
                <a:spcPct val="80000"/>
              </a:lnSpc>
              <a:spcBef>
                <a:spcPct val="0"/>
              </a:spcBef>
              <a:spcAft>
                <a:spcPct val="0"/>
              </a:spcAft>
              <a:defRPr sz="3200" b="1">
                <a:solidFill>
                  <a:schemeClr val="bg1"/>
                </a:solidFill>
                <a:latin typeface="Arial" charset="0"/>
              </a:defRPr>
            </a:lvl3pPr>
            <a:lvl4pPr algn="l" rtl="0" eaLnBrk="1" fontAlgn="base" hangingPunct="1">
              <a:lnSpc>
                <a:spcPct val="80000"/>
              </a:lnSpc>
              <a:spcBef>
                <a:spcPct val="0"/>
              </a:spcBef>
              <a:spcAft>
                <a:spcPct val="0"/>
              </a:spcAft>
              <a:defRPr sz="3200" b="1">
                <a:solidFill>
                  <a:schemeClr val="bg1"/>
                </a:solidFill>
                <a:latin typeface="Arial" charset="0"/>
              </a:defRPr>
            </a:lvl4pPr>
            <a:lvl5pPr algn="l" rtl="0" eaLnBrk="1" fontAlgn="base" hangingPunct="1">
              <a:lnSpc>
                <a:spcPct val="80000"/>
              </a:lnSpc>
              <a:spcBef>
                <a:spcPct val="0"/>
              </a:spcBef>
              <a:spcAft>
                <a:spcPct val="0"/>
              </a:spcAft>
              <a:defRPr sz="3200" b="1">
                <a:solidFill>
                  <a:schemeClr val="bg1"/>
                </a:solidFill>
                <a:latin typeface="Arial" charset="0"/>
              </a:defRPr>
            </a:lvl5pPr>
            <a:lvl6pPr marL="457200" algn="l" rtl="0" eaLnBrk="1" fontAlgn="base" hangingPunct="1">
              <a:lnSpc>
                <a:spcPct val="80000"/>
              </a:lnSpc>
              <a:spcBef>
                <a:spcPct val="0"/>
              </a:spcBef>
              <a:spcAft>
                <a:spcPct val="0"/>
              </a:spcAft>
              <a:defRPr sz="3200" b="1">
                <a:solidFill>
                  <a:schemeClr val="bg1"/>
                </a:solidFill>
                <a:latin typeface="Arial" charset="0"/>
              </a:defRPr>
            </a:lvl6pPr>
            <a:lvl7pPr marL="914400" algn="l" rtl="0" eaLnBrk="1" fontAlgn="base" hangingPunct="1">
              <a:lnSpc>
                <a:spcPct val="80000"/>
              </a:lnSpc>
              <a:spcBef>
                <a:spcPct val="0"/>
              </a:spcBef>
              <a:spcAft>
                <a:spcPct val="0"/>
              </a:spcAft>
              <a:defRPr sz="3200" b="1">
                <a:solidFill>
                  <a:schemeClr val="bg1"/>
                </a:solidFill>
                <a:latin typeface="Arial" charset="0"/>
              </a:defRPr>
            </a:lvl7pPr>
            <a:lvl8pPr marL="1371600" algn="l" rtl="0" eaLnBrk="1" fontAlgn="base" hangingPunct="1">
              <a:lnSpc>
                <a:spcPct val="80000"/>
              </a:lnSpc>
              <a:spcBef>
                <a:spcPct val="0"/>
              </a:spcBef>
              <a:spcAft>
                <a:spcPct val="0"/>
              </a:spcAft>
              <a:defRPr sz="3200" b="1">
                <a:solidFill>
                  <a:schemeClr val="bg1"/>
                </a:solidFill>
                <a:latin typeface="Arial" charset="0"/>
              </a:defRPr>
            </a:lvl8pPr>
            <a:lvl9pPr marL="1828800" algn="l" rtl="0" eaLnBrk="1" fontAlgn="base" hangingPunct="1">
              <a:lnSpc>
                <a:spcPct val="80000"/>
              </a:lnSpc>
              <a:spcBef>
                <a:spcPct val="0"/>
              </a:spcBef>
              <a:spcAft>
                <a:spcPct val="0"/>
              </a:spcAft>
              <a:defRPr sz="3200" b="1">
                <a:solidFill>
                  <a:schemeClr val="bg1"/>
                </a:solidFill>
                <a:latin typeface="Arial" charset="0"/>
              </a:defRPr>
            </a:lvl9pPr>
          </a:lstStyle>
          <a:p>
            <a:pPr algn="ctr"/>
            <a:endParaRPr lang="en-US" kern="0" dirty="0">
              <a:solidFill>
                <a:schemeClr val="tx1"/>
              </a:solidFill>
            </a:endParaRPr>
          </a:p>
        </p:txBody>
      </p:sp>
      <p:pic>
        <p:nvPicPr>
          <p:cNvPr id="22" name="Picture 13" descr="EO1_06_July_06_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3379683" y="2590782"/>
            <a:ext cx="2411517" cy="1964131"/>
          </a:xfrm>
          <a:prstGeom prst="rect">
            <a:avLst/>
          </a:prstGeom>
          <a:noFill/>
          <a:ln/>
          <a:effectLst>
            <a:outerShdw dist="17961" dir="2700000" algn="ctr" rotWithShape="0">
              <a:srgbClr val="808080"/>
            </a:outerShdw>
          </a:effectLst>
        </p:spPr>
      </p:pic>
      <p:pic>
        <p:nvPicPr>
          <p:cNvPr id="23" name="Picture 15" descr="TO1_Fire_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2590782"/>
            <a:ext cx="2618842" cy="1964131"/>
          </a:xfrm>
          <a:prstGeom prst="rect">
            <a:avLst/>
          </a:prstGeom>
          <a:noFill/>
          <a:ln w="9525">
            <a:noFill/>
            <a:miter lim="800000"/>
            <a:headEnd/>
            <a:tailEnd/>
          </a:ln>
        </p:spPr>
      </p:pic>
      <p:sp>
        <p:nvSpPr>
          <p:cNvPr id="24" name="Rectangle 23"/>
          <p:cNvSpPr/>
          <p:nvPr/>
        </p:nvSpPr>
        <p:spPr>
          <a:xfrm>
            <a:off x="409431" y="1600200"/>
            <a:ext cx="7172156" cy="892552"/>
          </a:xfrm>
          <a:prstGeom prst="rect">
            <a:avLst/>
          </a:prstGeom>
        </p:spPr>
        <p:txBody>
          <a:bodyPr wrap="none">
            <a:spAutoFit/>
          </a:bodyPr>
          <a:lstStyle/>
          <a:p>
            <a:pPr eaLnBrk="1" hangingPunct="1">
              <a:buNone/>
            </a:pPr>
            <a:r>
              <a:rPr lang="en-US" sz="2800" b="1" dirty="0" smtClean="0">
                <a:ln w="1905"/>
                <a:solidFill>
                  <a:sysClr val="windowText" lastClr="000000"/>
                </a:solidFill>
                <a:effectLst>
                  <a:innerShdw blurRad="69850" dist="43180" dir="5400000">
                    <a:srgbClr val="000000">
                      <a:alpha val="65000"/>
                    </a:srgbClr>
                  </a:innerShdw>
                </a:effectLst>
              </a:rPr>
              <a:t>“CHIP”</a:t>
            </a:r>
            <a:endParaRPr lang="en-US" sz="2400" b="1" dirty="0" smtClean="0">
              <a:ln w="1905"/>
              <a:solidFill>
                <a:sysClr val="windowText" lastClr="000000"/>
              </a:solidFill>
              <a:effectLst>
                <a:innerShdw blurRad="69850" dist="43180" dir="5400000">
                  <a:srgbClr val="000000">
                    <a:alpha val="65000"/>
                  </a:srgbClr>
                </a:innerShdw>
              </a:effectLst>
            </a:endParaRPr>
          </a:p>
          <a:p>
            <a:pPr eaLnBrk="1" hangingPunct="1">
              <a:buNone/>
            </a:pPr>
            <a:r>
              <a:rPr lang="en-US" sz="2400" b="1" dirty="0" smtClean="0">
                <a:ln w="1905"/>
                <a:solidFill>
                  <a:sysClr val="windowText" lastClr="000000"/>
                </a:solidFill>
                <a:effectLst>
                  <a:innerShdw blurRad="69850" dist="43180" dir="5400000">
                    <a:srgbClr val="000000">
                      <a:alpha val="65000"/>
                    </a:srgbClr>
                  </a:innerShdw>
                </a:effectLst>
              </a:rPr>
              <a:t>Creating “open” habitat with herbicides and fire</a:t>
            </a:r>
            <a:endParaRPr lang="en-US" sz="2400" b="1" dirty="0">
              <a:ln w="1905"/>
              <a:solidFill>
                <a:sysClr val="windowText" lastClr="000000"/>
              </a:solidFill>
              <a:effectLst>
                <a:innerShdw blurRad="69850" dist="43180" dir="5400000">
                  <a:srgbClr val="000000">
                    <a:alpha val="65000"/>
                  </a:srgbClr>
                </a:innerShdw>
              </a:effectLst>
            </a:endParaRPr>
          </a:p>
        </p:txBody>
      </p:sp>
      <p:sp>
        <p:nvSpPr>
          <p:cNvPr id="40" name="Slide Number Placeholder 11"/>
          <p:cNvSpPr txBox="1">
            <a:spLocks/>
          </p:cNvSpPr>
          <p:nvPr/>
        </p:nvSpPr>
        <p:spPr bwMode="auto">
          <a:xfrm>
            <a:off x="7010400" y="6492875"/>
            <a:ext cx="2133600" cy="365125"/>
          </a:xfrm>
          <a:prstGeom prst="rect">
            <a:avLst/>
          </a:prstGeom>
          <a:noFill/>
          <a:ln w="9525">
            <a:noFill/>
            <a:miter lim="800000"/>
            <a:headEnd/>
            <a:tailEnd/>
          </a:ln>
        </p:spPr>
        <p:txBody>
          <a:bodyPr/>
          <a:lstStyle/>
          <a:p>
            <a:pPr algn="r"/>
            <a:fld id="{43DBF01E-E9B0-415E-9761-3862A8F6C77E}" type="slidenum">
              <a:rPr lang="en-US" sz="1400" b="1"/>
              <a:pPr algn="r"/>
              <a:t>44</a:t>
            </a:fld>
            <a:endParaRPr lang="en-US" sz="1400" b="1" dirty="0"/>
          </a:p>
        </p:txBody>
      </p:sp>
      <p:sp>
        <p:nvSpPr>
          <p:cNvPr id="39" name="TextBox 38"/>
          <p:cNvSpPr txBox="1"/>
          <p:nvPr/>
        </p:nvSpPr>
        <p:spPr>
          <a:xfrm>
            <a:off x="304800" y="4685597"/>
            <a:ext cx="8610600" cy="1846659"/>
          </a:xfrm>
          <a:prstGeom prst="rect">
            <a:avLst/>
          </a:prstGeom>
          <a:noFill/>
        </p:spPr>
        <p:txBody>
          <a:bodyPr wrap="square" rtlCol="0">
            <a:spAutoFit/>
          </a:bodyPr>
          <a:lstStyle/>
          <a:p>
            <a:r>
              <a:rPr lang="en-US" sz="2400" b="1" dirty="0" smtClean="0"/>
              <a:t>Timeline</a:t>
            </a:r>
          </a:p>
          <a:p>
            <a:r>
              <a:rPr lang="en-US" dirty="0" smtClean="0"/>
              <a:t>May 2006 – </a:t>
            </a:r>
            <a:r>
              <a:rPr lang="en-US" dirty="0"/>
              <a:t>glyphosate (7.5 pts/ac </a:t>
            </a:r>
            <a:r>
              <a:rPr lang="en-US" dirty="0" smtClean="0"/>
              <a:t>AquaNeat™) </a:t>
            </a:r>
            <a:endParaRPr lang="en-US" dirty="0"/>
          </a:p>
          <a:p>
            <a:r>
              <a:rPr lang="en-US" dirty="0" smtClean="0"/>
              <a:t>July 2006 – burn</a:t>
            </a:r>
          </a:p>
          <a:p>
            <a:r>
              <a:rPr lang="en-US" dirty="0" smtClean="0"/>
              <a:t>Aug 2006 – glyphosate + imazapyr  (7.5 </a:t>
            </a:r>
            <a:r>
              <a:rPr lang="en-US" dirty="0"/>
              <a:t>pts/ac </a:t>
            </a:r>
            <a:r>
              <a:rPr lang="en-US" dirty="0" smtClean="0"/>
              <a:t>AquaNeat™ </a:t>
            </a:r>
            <a:r>
              <a:rPr lang="en-US" dirty="0"/>
              <a:t>+ </a:t>
            </a:r>
            <a:r>
              <a:rPr lang="en-US" dirty="0" smtClean="0"/>
              <a:t>1 qt</a:t>
            </a:r>
            <a:r>
              <a:rPr lang="en-US" dirty="0"/>
              <a:t>/ac </a:t>
            </a:r>
            <a:r>
              <a:rPr lang="en-US" dirty="0" smtClean="0"/>
              <a:t>Habitat™</a:t>
            </a:r>
            <a:r>
              <a:rPr lang="en-US" dirty="0"/>
              <a:t>) </a:t>
            </a:r>
            <a:endParaRPr lang="en-US" dirty="0" smtClean="0"/>
          </a:p>
          <a:p>
            <a:r>
              <a:rPr lang="en-US" dirty="0" smtClean="0"/>
              <a:t>Mar 2007 – glyphosate + imazapyr</a:t>
            </a:r>
          </a:p>
          <a:p>
            <a:r>
              <a:rPr lang="en-US" dirty="0" smtClean="0"/>
              <a:t>Nov 2007 – glyphosate + imazapyr</a:t>
            </a:r>
          </a:p>
        </p:txBody>
      </p:sp>
    </p:spTree>
    <p:extLst>
      <p:ext uri="{BB962C8B-B14F-4D97-AF65-F5344CB8AC3E}">
        <p14:creationId xmlns:p14="http://schemas.microsoft.com/office/powerpoint/2010/main" val="1718012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of an Ecosystem</a:t>
            </a:r>
            <a:endParaRPr lang="en-US" dirty="0"/>
          </a:p>
        </p:txBody>
      </p:sp>
      <p:pic>
        <p:nvPicPr>
          <p:cNvPr id="4" name="Picture 3" descr="_Mg_0085.Jpg"/>
          <p:cNvPicPr>
            <a:picLocks noChangeAspect="1"/>
          </p:cNvPicPr>
          <p:nvPr/>
        </p:nvPicPr>
        <p:blipFill>
          <a:blip r:embed="rId3" cstate="screen">
            <a:lum bright="27000" contrast="32000"/>
            <a:extLst>
              <a:ext uri="{28A0092B-C50C-407E-A947-70E740481C1C}">
                <a14:useLocalDpi xmlns:a14="http://schemas.microsoft.com/office/drawing/2010/main"/>
              </a:ext>
            </a:extLst>
          </a:blip>
          <a:srcRect/>
          <a:stretch>
            <a:fillRect/>
          </a:stretch>
        </p:blipFill>
        <p:spPr>
          <a:xfrm>
            <a:off x="112183" y="1371600"/>
            <a:ext cx="4459817" cy="3276600"/>
          </a:xfrm>
          <a:prstGeom prst="rect">
            <a:avLst/>
          </a:prstGeom>
        </p:spPr>
      </p:pic>
      <p:pic>
        <p:nvPicPr>
          <p:cNvPr id="6" name="Picture 5" descr="TO1_May2010.jpg"/>
          <p:cNvPicPr>
            <a:picLocks noChangeAspect="1"/>
          </p:cNvPicPr>
          <p:nvPr/>
        </p:nvPicPr>
        <p:blipFill>
          <a:blip r:embed="rId4" cstate="screen">
            <a:lum contrast="29000"/>
            <a:extLst>
              <a:ext uri="{28A0092B-C50C-407E-A947-70E740481C1C}">
                <a14:useLocalDpi xmlns:a14="http://schemas.microsoft.com/office/drawing/2010/main"/>
              </a:ext>
            </a:extLst>
          </a:blip>
          <a:srcRect/>
          <a:stretch>
            <a:fillRect/>
          </a:stretch>
        </p:blipFill>
        <p:spPr>
          <a:xfrm>
            <a:off x="4953000" y="1371599"/>
            <a:ext cx="4038600" cy="3297279"/>
          </a:xfrm>
          <a:prstGeom prst="rect">
            <a:avLst/>
          </a:prstGeom>
        </p:spPr>
      </p:pic>
      <p:sp>
        <p:nvSpPr>
          <p:cNvPr id="7" name="TextBox 6"/>
          <p:cNvSpPr txBox="1"/>
          <p:nvPr/>
        </p:nvSpPr>
        <p:spPr>
          <a:xfrm>
            <a:off x="2743200" y="1447800"/>
            <a:ext cx="1600200" cy="461665"/>
          </a:xfrm>
          <a:prstGeom prst="rect">
            <a:avLst/>
          </a:prstGeom>
          <a:solidFill>
            <a:schemeClr val="tx1">
              <a:lumMod val="75000"/>
              <a:lumOff val="25000"/>
            </a:schemeClr>
          </a:solidFill>
        </p:spPr>
        <p:txBody>
          <a:bodyPr wrap="square" rtlCol="0">
            <a:spAutoFit/>
          </a:bodyPr>
          <a:lstStyle/>
          <a:p>
            <a:r>
              <a:rPr lang="en-US" sz="2400" dirty="0" smtClean="0">
                <a:solidFill>
                  <a:schemeClr val="bg1"/>
                </a:solidFill>
              </a:rPr>
              <a:t>April 2006</a:t>
            </a:r>
            <a:endParaRPr lang="en-US" sz="2400" dirty="0">
              <a:solidFill>
                <a:schemeClr val="bg1"/>
              </a:solidFill>
            </a:endParaRPr>
          </a:p>
        </p:txBody>
      </p:sp>
      <p:sp>
        <p:nvSpPr>
          <p:cNvPr id="8" name="TextBox 7"/>
          <p:cNvSpPr txBox="1"/>
          <p:nvPr/>
        </p:nvSpPr>
        <p:spPr>
          <a:xfrm>
            <a:off x="7086600" y="1447800"/>
            <a:ext cx="1600200" cy="461665"/>
          </a:xfrm>
          <a:prstGeom prst="rect">
            <a:avLst/>
          </a:prstGeom>
          <a:solidFill>
            <a:schemeClr val="tx1">
              <a:lumMod val="75000"/>
              <a:lumOff val="25000"/>
            </a:schemeClr>
          </a:solidFill>
        </p:spPr>
        <p:txBody>
          <a:bodyPr wrap="square" rtlCol="0">
            <a:spAutoFit/>
          </a:bodyPr>
          <a:lstStyle/>
          <a:p>
            <a:r>
              <a:rPr lang="en-US" sz="2400" dirty="0" smtClean="0">
                <a:solidFill>
                  <a:schemeClr val="bg1"/>
                </a:solidFill>
              </a:rPr>
              <a:t>May 2010</a:t>
            </a:r>
            <a:endParaRPr lang="en-US" sz="2400" dirty="0">
              <a:solidFill>
                <a:schemeClr val="bg1"/>
              </a:solidFill>
            </a:endParaRPr>
          </a:p>
        </p:txBody>
      </p:sp>
      <p:sp>
        <p:nvSpPr>
          <p:cNvPr id="10" name="TextBox 9"/>
          <p:cNvSpPr txBox="1"/>
          <p:nvPr/>
        </p:nvSpPr>
        <p:spPr>
          <a:xfrm>
            <a:off x="381000" y="4845784"/>
            <a:ext cx="8534400" cy="1631216"/>
          </a:xfrm>
          <a:prstGeom prst="rect">
            <a:avLst/>
          </a:prstGeom>
          <a:noFill/>
        </p:spPr>
        <p:txBody>
          <a:bodyPr wrap="square" rtlCol="0">
            <a:spAutoFit/>
          </a:bodyPr>
          <a:lstStyle/>
          <a:p>
            <a:r>
              <a:rPr lang="en-US" sz="2000" b="1" dirty="0" smtClean="0"/>
              <a:t>Herbicide + Burn treatments:</a:t>
            </a:r>
          </a:p>
          <a:p>
            <a:pPr marL="457200">
              <a:buFont typeface="Arial" pitchFamily="34" charset="0"/>
              <a:buChar char="•"/>
            </a:pPr>
            <a:r>
              <a:rPr lang="en-US" sz="2000" dirty="0" smtClean="0"/>
              <a:t>created open water habitat with submerged aquatic vegetation</a:t>
            </a:r>
          </a:p>
          <a:p>
            <a:pPr marL="457200">
              <a:buFont typeface="Arial" pitchFamily="34" charset="0"/>
              <a:buChar char="•"/>
            </a:pPr>
            <a:r>
              <a:rPr lang="en-US" sz="2000" dirty="0" smtClean="0"/>
              <a:t>increased productivity </a:t>
            </a:r>
          </a:p>
          <a:p>
            <a:pPr marL="457200">
              <a:buFont typeface="Arial" pitchFamily="34" charset="0"/>
              <a:buChar char="•"/>
            </a:pPr>
            <a:r>
              <a:rPr lang="en-US" sz="2000" dirty="0" smtClean="0"/>
              <a:t>reduced phosphorus levels </a:t>
            </a:r>
          </a:p>
          <a:p>
            <a:pPr marL="457200">
              <a:buFont typeface="Arial" pitchFamily="34" charset="0"/>
              <a:buChar char="•"/>
            </a:pPr>
            <a:r>
              <a:rPr lang="en-US" sz="2000" dirty="0" smtClean="0"/>
              <a:t>increased wading bird utilization </a:t>
            </a:r>
            <a:endParaRPr lang="en-US" sz="2000" dirty="0"/>
          </a:p>
        </p:txBody>
      </p:sp>
    </p:spTree>
    <p:extLst>
      <p:ext uri="{BB962C8B-B14F-4D97-AF65-F5344CB8AC3E}">
        <p14:creationId xmlns:p14="http://schemas.microsoft.com/office/powerpoint/2010/main" val="444432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Dissolved Oxygen</a:t>
            </a:r>
            <a:endParaRPr lang="en-US" dirty="0"/>
          </a:p>
        </p:txBody>
      </p:sp>
      <p:pic>
        <p:nvPicPr>
          <p:cNvPr id="5" name="Picture 4" descr="EC3_May2010.JPG"/>
          <p:cNvPicPr>
            <a:picLocks noChangeAspect="1"/>
          </p:cNvPicPr>
          <p:nvPr/>
        </p:nvPicPr>
        <p:blipFill>
          <a:blip r:embed="rId4" cstate="screen"/>
          <a:srcRect/>
          <a:stretch>
            <a:fillRect/>
          </a:stretch>
        </p:blipFill>
        <p:spPr>
          <a:xfrm>
            <a:off x="332692" y="1512276"/>
            <a:ext cx="4447629" cy="3176682"/>
          </a:xfrm>
          <a:prstGeom prst="rect">
            <a:avLst/>
          </a:prstGeom>
        </p:spPr>
      </p:pic>
      <p:pic>
        <p:nvPicPr>
          <p:cNvPr id="6" name="Picture 5" descr="EO1_May2010.JPG"/>
          <p:cNvPicPr>
            <a:picLocks noChangeAspect="1"/>
          </p:cNvPicPr>
          <p:nvPr/>
        </p:nvPicPr>
        <p:blipFill>
          <a:blip r:embed="rId5" cstate="screen"/>
          <a:srcRect/>
          <a:stretch>
            <a:fillRect/>
          </a:stretch>
        </p:blipFill>
        <p:spPr>
          <a:xfrm>
            <a:off x="4093821" y="3413051"/>
            <a:ext cx="4551947" cy="2959780"/>
          </a:xfrm>
          <a:prstGeom prst="rect">
            <a:avLst/>
          </a:prstGeom>
        </p:spPr>
      </p:pic>
      <p:sp>
        <p:nvSpPr>
          <p:cNvPr id="7" name="TextBox 6"/>
          <p:cNvSpPr txBox="1"/>
          <p:nvPr/>
        </p:nvSpPr>
        <p:spPr>
          <a:xfrm>
            <a:off x="1650227" y="1644230"/>
            <a:ext cx="2018501" cy="369332"/>
          </a:xfrm>
          <a:prstGeom prst="rect">
            <a:avLst/>
          </a:prstGeom>
          <a:noFill/>
        </p:spPr>
        <p:txBody>
          <a:bodyPr wrap="none" rtlCol="0">
            <a:spAutoFit/>
          </a:bodyPr>
          <a:lstStyle/>
          <a:p>
            <a:pPr>
              <a:buNone/>
            </a:pPr>
            <a:r>
              <a:rPr lang="en-US" sz="1800" b="1" dirty="0" smtClean="0">
                <a:solidFill>
                  <a:schemeClr val="bg1"/>
                </a:solidFill>
              </a:rPr>
              <a:t>Enriched control</a:t>
            </a:r>
            <a:endParaRPr lang="en-US" sz="1800" b="1" dirty="0">
              <a:solidFill>
                <a:schemeClr val="bg1"/>
              </a:solidFill>
            </a:endParaRPr>
          </a:p>
        </p:txBody>
      </p:sp>
      <p:sp>
        <p:nvSpPr>
          <p:cNvPr id="8" name="TextBox 7"/>
          <p:cNvSpPr txBox="1"/>
          <p:nvPr/>
        </p:nvSpPr>
        <p:spPr>
          <a:xfrm>
            <a:off x="5120590" y="3477664"/>
            <a:ext cx="1787669" cy="369332"/>
          </a:xfrm>
          <a:prstGeom prst="rect">
            <a:avLst/>
          </a:prstGeom>
          <a:noFill/>
        </p:spPr>
        <p:txBody>
          <a:bodyPr wrap="none" rtlCol="0">
            <a:spAutoFit/>
          </a:bodyPr>
          <a:lstStyle/>
          <a:p>
            <a:pPr>
              <a:buNone/>
            </a:pPr>
            <a:r>
              <a:rPr lang="en-US" sz="1800" b="1" dirty="0" smtClean="0">
                <a:solidFill>
                  <a:schemeClr val="bg1"/>
                </a:solidFill>
              </a:rPr>
              <a:t>Enriched open</a:t>
            </a:r>
            <a:endParaRPr lang="en-US" sz="1800" b="1" dirty="0">
              <a:solidFill>
                <a:schemeClr val="bg1"/>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652869326"/>
              </p:ext>
            </p:extLst>
          </p:nvPr>
        </p:nvGraphicFramePr>
        <p:xfrm>
          <a:off x="1259574" y="1938668"/>
          <a:ext cx="2780797" cy="2323231"/>
        </p:xfrm>
        <a:graphic>
          <a:graphicData uri="http://schemas.openxmlformats.org/presentationml/2006/ole">
            <mc:AlternateContent xmlns:mc="http://schemas.openxmlformats.org/markup-compatibility/2006">
              <mc:Choice xmlns:v="urn:schemas-microsoft-com:vml" Requires="v">
                <p:oleObj spid="_x0000_s86032" name="SPW 11.0 Graph" r:id="rId6" imgW="3367440" imgH="2812320" progId="">
                  <p:embed/>
                </p:oleObj>
              </mc:Choice>
              <mc:Fallback>
                <p:oleObj name="SPW 11.0 Graph" r:id="rId6" imgW="3367440" imgH="281232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574" y="1938668"/>
                        <a:ext cx="2780797" cy="232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76960722"/>
              </p:ext>
            </p:extLst>
          </p:nvPr>
        </p:nvGraphicFramePr>
        <p:xfrm>
          <a:off x="4977790" y="3826995"/>
          <a:ext cx="2644042" cy="2208978"/>
        </p:xfrm>
        <a:graphic>
          <a:graphicData uri="http://schemas.openxmlformats.org/presentationml/2006/ole">
            <mc:AlternateContent xmlns:mc="http://schemas.openxmlformats.org/markup-compatibility/2006">
              <mc:Choice xmlns:v="urn:schemas-microsoft-com:vml" Requires="v">
                <p:oleObj spid="_x0000_s86033" name="SPW 11.0 Graph" r:id="rId8" imgW="3367440" imgH="2812320" progId="">
                  <p:embed/>
                </p:oleObj>
              </mc:Choice>
              <mc:Fallback>
                <p:oleObj name="SPW 11.0 Graph" r:id="rId8" imgW="3367440" imgH="28123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7790" y="3826995"/>
                        <a:ext cx="2644042" cy="220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rot="16200000">
            <a:off x="1" y="2677115"/>
            <a:ext cx="1810111" cy="461665"/>
          </a:xfrm>
          <a:prstGeom prst="rect">
            <a:avLst/>
          </a:prstGeom>
          <a:noFill/>
        </p:spPr>
        <p:txBody>
          <a:bodyPr wrap="none" rtlCol="0">
            <a:spAutoFit/>
          </a:bodyPr>
          <a:lstStyle/>
          <a:p>
            <a:pPr algn="ctr">
              <a:buNone/>
            </a:pPr>
            <a:r>
              <a:rPr lang="en-US" sz="1200" b="1" dirty="0" smtClean="0">
                <a:solidFill>
                  <a:schemeClr val="bg1"/>
                </a:solidFill>
              </a:rPr>
              <a:t>Oxygen concentration</a:t>
            </a:r>
          </a:p>
          <a:p>
            <a:pPr algn="ctr">
              <a:buNone/>
            </a:pPr>
            <a:r>
              <a:rPr lang="en-US" sz="1200" b="1" dirty="0" smtClean="0">
                <a:solidFill>
                  <a:schemeClr val="bg1"/>
                </a:solidFill>
              </a:rPr>
              <a:t>(mg/L)</a:t>
            </a:r>
            <a:endParaRPr lang="en-US" sz="1200" b="1" dirty="0">
              <a:solidFill>
                <a:schemeClr val="bg1"/>
              </a:solidFill>
            </a:endParaRPr>
          </a:p>
        </p:txBody>
      </p:sp>
      <p:sp>
        <p:nvSpPr>
          <p:cNvPr id="12" name="TextBox 11"/>
          <p:cNvSpPr txBox="1"/>
          <p:nvPr/>
        </p:nvSpPr>
        <p:spPr>
          <a:xfrm rot="16200000">
            <a:off x="3722915" y="4588814"/>
            <a:ext cx="1810111" cy="461665"/>
          </a:xfrm>
          <a:prstGeom prst="rect">
            <a:avLst/>
          </a:prstGeom>
          <a:noFill/>
        </p:spPr>
        <p:txBody>
          <a:bodyPr wrap="none" rtlCol="0">
            <a:spAutoFit/>
          </a:bodyPr>
          <a:lstStyle/>
          <a:p>
            <a:pPr algn="ctr">
              <a:buNone/>
            </a:pPr>
            <a:r>
              <a:rPr lang="en-US" sz="1200" b="1" dirty="0" smtClean="0">
                <a:solidFill>
                  <a:schemeClr val="bg1"/>
                </a:solidFill>
              </a:rPr>
              <a:t>Oxygen concentration</a:t>
            </a:r>
          </a:p>
          <a:p>
            <a:pPr algn="ctr">
              <a:buNone/>
            </a:pPr>
            <a:r>
              <a:rPr lang="en-US" sz="1200" b="1" dirty="0" smtClean="0">
                <a:solidFill>
                  <a:schemeClr val="bg1"/>
                </a:solidFill>
              </a:rPr>
              <a:t>(mg/L)</a:t>
            </a:r>
            <a:endParaRPr lang="en-US" sz="1200" b="1" dirty="0">
              <a:solidFill>
                <a:schemeClr val="bg1"/>
              </a:solidFill>
            </a:endParaRPr>
          </a:p>
        </p:txBody>
      </p:sp>
      <p:sp>
        <p:nvSpPr>
          <p:cNvPr id="13" name="TextBox 12"/>
          <p:cNvSpPr txBox="1"/>
          <p:nvPr/>
        </p:nvSpPr>
        <p:spPr>
          <a:xfrm>
            <a:off x="4953000" y="1676400"/>
            <a:ext cx="3927231" cy="369332"/>
          </a:xfrm>
          <a:prstGeom prst="rect">
            <a:avLst/>
          </a:prstGeom>
          <a:noFill/>
        </p:spPr>
        <p:txBody>
          <a:bodyPr wrap="square" rtlCol="0">
            <a:spAutoFit/>
          </a:bodyPr>
          <a:lstStyle/>
          <a:p>
            <a:pPr>
              <a:buNone/>
            </a:pPr>
            <a:r>
              <a:rPr lang="en-US" sz="1800" b="1" dirty="0" smtClean="0"/>
              <a:t>Algae and submerged vegetation</a:t>
            </a:r>
            <a:endParaRPr lang="en-US" sz="1800" b="1" dirty="0"/>
          </a:p>
        </p:txBody>
      </p:sp>
      <p:cxnSp>
        <p:nvCxnSpPr>
          <p:cNvPr id="14" name="Straight Arrow Connector 13"/>
          <p:cNvCxnSpPr/>
          <p:nvPr/>
        </p:nvCxnSpPr>
        <p:spPr bwMode="auto">
          <a:xfrm flipH="1">
            <a:off x="7010400" y="2133600"/>
            <a:ext cx="513907" cy="2192079"/>
          </a:xfrm>
          <a:prstGeom prst="straightConnector1">
            <a:avLst/>
          </a:prstGeom>
          <a:solidFill>
            <a:schemeClr val="accent1"/>
          </a:solidFill>
          <a:ln w="57150" cap="flat" cmpd="sng" algn="ctr">
            <a:solidFill>
              <a:srgbClr val="92D050"/>
            </a:solidFill>
            <a:prstDash val="solid"/>
            <a:round/>
            <a:headEnd type="none" w="med" len="med"/>
            <a:tailEnd type="arrow"/>
          </a:ln>
          <a:effectLst/>
        </p:spPr>
      </p:cxnSp>
      <p:sp>
        <p:nvSpPr>
          <p:cNvPr id="15" name="Slide Number Placeholder 11"/>
          <p:cNvSpPr txBox="1">
            <a:spLocks/>
          </p:cNvSpPr>
          <p:nvPr/>
        </p:nvSpPr>
        <p:spPr bwMode="auto">
          <a:xfrm>
            <a:off x="7010400" y="6492875"/>
            <a:ext cx="2133600" cy="365125"/>
          </a:xfrm>
          <a:prstGeom prst="rect">
            <a:avLst/>
          </a:prstGeom>
          <a:noFill/>
          <a:ln w="9525">
            <a:noFill/>
            <a:miter lim="800000"/>
            <a:headEnd/>
            <a:tailEnd/>
          </a:ln>
        </p:spPr>
        <p:txBody>
          <a:bodyPr/>
          <a:lstStyle/>
          <a:p>
            <a:pPr algn="r"/>
            <a:fld id="{43DBF01E-E9B0-415E-9761-3862A8F6C77E}" type="slidenum">
              <a:rPr lang="en-US" sz="1400" b="1"/>
              <a:pPr algn="r"/>
              <a:t>46</a:t>
            </a:fld>
            <a:endParaRPr lang="en-US" sz="1400" b="1" dirty="0"/>
          </a:p>
        </p:txBody>
      </p:sp>
    </p:spTree>
    <p:extLst>
      <p:ext uri="{BB962C8B-B14F-4D97-AF65-F5344CB8AC3E}">
        <p14:creationId xmlns:p14="http://schemas.microsoft.com/office/powerpoint/2010/main" val="1508689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Wading bird usage greater in open versus control plots </a:t>
            </a:r>
            <a:r>
              <a:rPr lang="en-US" sz="2400" dirty="0" smtClean="0"/>
              <a:t>(WY2010 dry season)</a:t>
            </a:r>
            <a:endParaRPr lang="en-US" sz="2400" dirty="0"/>
          </a:p>
        </p:txBody>
      </p:sp>
      <p:graphicFrame>
        <p:nvGraphicFramePr>
          <p:cNvPr id="4" name="Content Placeholder 3"/>
          <p:cNvGraphicFramePr>
            <a:graphicFrameLocks noGrp="1"/>
          </p:cNvGraphicFramePr>
          <p:nvPr>
            <p:ph idx="1"/>
          </p:nvPr>
        </p:nvGraphicFramePr>
        <p:xfrm>
          <a:off x="533400" y="1371600"/>
          <a:ext cx="7764040" cy="2586870"/>
        </p:xfrm>
        <a:graphic>
          <a:graphicData uri="http://schemas.openxmlformats.org/drawingml/2006/table">
            <a:tbl>
              <a:tblPr firstRow="1" bandRow="1">
                <a:tableStyleId>{793D81CF-94F2-401A-BA57-92F5A7B2D0C5}</a:tableStyleId>
              </a:tblPr>
              <a:tblGrid>
                <a:gridCol w="3593254"/>
                <a:gridCol w="2057953"/>
                <a:gridCol w="2112833"/>
              </a:tblGrid>
              <a:tr h="342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nchor="ctr"/>
                </a:tc>
                <a:tc>
                  <a:txBody>
                    <a:bodyPr/>
                    <a:lstStyle/>
                    <a:p>
                      <a:pPr algn="ctr">
                        <a:lnSpc>
                          <a:spcPts val="1200"/>
                        </a:lnSpc>
                      </a:pPr>
                      <a:r>
                        <a:rPr lang="en-US" sz="1600" dirty="0" smtClean="0"/>
                        <a:t>Enriched </a:t>
                      </a:r>
                    </a:p>
                    <a:p>
                      <a:pPr algn="ctr">
                        <a:lnSpc>
                          <a:spcPts val="1200"/>
                        </a:lnSpc>
                      </a:pPr>
                      <a:r>
                        <a:rPr lang="en-US" sz="1600" dirty="0" smtClean="0"/>
                        <a:t>Control</a:t>
                      </a:r>
                      <a:endParaRPr lang="en-US" sz="1600" dirty="0"/>
                    </a:p>
                  </a:txBody>
                  <a:tcPr anchor="ctr"/>
                </a:tc>
                <a:tc>
                  <a:txBody>
                    <a:bodyPr/>
                    <a:lstStyle/>
                    <a:p>
                      <a:pPr algn="ctr">
                        <a:lnSpc>
                          <a:spcPts val="1200"/>
                        </a:lnSpc>
                      </a:pPr>
                      <a:r>
                        <a:rPr lang="en-US" sz="1600" dirty="0" smtClean="0"/>
                        <a:t>Enriched </a:t>
                      </a:r>
                    </a:p>
                    <a:p>
                      <a:pPr algn="ctr">
                        <a:lnSpc>
                          <a:spcPts val="1200"/>
                        </a:lnSpc>
                      </a:pPr>
                      <a:r>
                        <a:rPr lang="en-US" sz="1600" dirty="0" smtClean="0"/>
                        <a:t>Open</a:t>
                      </a:r>
                      <a:endParaRPr lang="en-US" sz="1600" dirty="0"/>
                    </a:p>
                  </a:txBody>
                  <a:tcPr anchor="ctr"/>
                </a:tc>
              </a:tr>
              <a:tr h="560543">
                <a:tc>
                  <a:txBody>
                    <a:bodyPr/>
                    <a:lstStyle/>
                    <a:p>
                      <a:pPr algn="ctr"/>
                      <a:r>
                        <a:rPr lang="en-US" sz="1600" dirty="0" smtClean="0"/>
                        <a:t>Mean birds</a:t>
                      </a:r>
                      <a:r>
                        <a:rPr lang="en-US" sz="1600" baseline="0" dirty="0" smtClean="0"/>
                        <a:t> per week ± S.D.                                      (all species pooled)</a:t>
                      </a:r>
                      <a:endParaRPr lang="en-US" sz="1600" dirty="0">
                        <a:solidFill>
                          <a:schemeClr val="bg1"/>
                        </a:solidFill>
                      </a:endParaRPr>
                    </a:p>
                  </a:txBody>
                  <a:tcPr anchor="ctr"/>
                </a:tc>
                <a:tc>
                  <a:txBody>
                    <a:bodyPr/>
                    <a:lstStyle/>
                    <a:p>
                      <a:pPr algn="ctr"/>
                      <a:r>
                        <a:rPr lang="en-US" dirty="0" smtClean="0"/>
                        <a:t>0.5 </a:t>
                      </a:r>
                      <a:r>
                        <a:rPr lang="en-US" baseline="0" dirty="0" smtClean="0"/>
                        <a:t>± 1.4</a:t>
                      </a:r>
                      <a:endParaRPr lang="en-US" dirty="0">
                        <a:solidFill>
                          <a:schemeClr val="bg1"/>
                        </a:solidFill>
                      </a:endParaRPr>
                    </a:p>
                  </a:txBody>
                  <a:tcPr anchor="ctr"/>
                </a:tc>
                <a:tc>
                  <a:txBody>
                    <a:bodyPr/>
                    <a:lstStyle/>
                    <a:p>
                      <a:pPr algn="ctr"/>
                      <a:r>
                        <a:rPr lang="en-US" dirty="0" smtClean="0"/>
                        <a:t>36</a:t>
                      </a:r>
                      <a:r>
                        <a:rPr lang="en-US" baseline="0" dirty="0" smtClean="0"/>
                        <a:t> ± 36</a:t>
                      </a:r>
                      <a:endParaRPr lang="en-US" dirty="0">
                        <a:solidFill>
                          <a:schemeClr val="bg1"/>
                        </a:solidFill>
                      </a:endParaRPr>
                    </a:p>
                  </a:txBody>
                  <a:tcPr anchor="ctr"/>
                </a:tc>
              </a:tr>
              <a:tr h="496545">
                <a:tc>
                  <a:txBody>
                    <a:bodyPr/>
                    <a:lstStyle/>
                    <a:p>
                      <a:pPr algn="ctr"/>
                      <a:r>
                        <a:rPr lang="en-US" sz="1600" dirty="0" smtClean="0"/>
                        <a:t>Total # birds</a:t>
                      </a:r>
                      <a:endParaRPr lang="en-US" sz="1600" dirty="0">
                        <a:solidFill>
                          <a:schemeClr val="bg1"/>
                        </a:solidFill>
                      </a:endParaRPr>
                    </a:p>
                  </a:txBody>
                  <a:tcPr anchor="ctr"/>
                </a:tc>
                <a:tc>
                  <a:txBody>
                    <a:bodyPr/>
                    <a:lstStyle/>
                    <a:p>
                      <a:pPr algn="ctr"/>
                      <a:r>
                        <a:rPr lang="en-US" dirty="0" smtClean="0"/>
                        <a:t>26</a:t>
                      </a:r>
                      <a:endParaRPr lang="en-US" dirty="0">
                        <a:solidFill>
                          <a:schemeClr val="bg1"/>
                        </a:solidFill>
                      </a:endParaRPr>
                    </a:p>
                  </a:txBody>
                  <a:tcPr anchor="ctr"/>
                </a:tc>
                <a:tc>
                  <a:txBody>
                    <a:bodyPr/>
                    <a:lstStyle/>
                    <a:p>
                      <a:pPr algn="ctr"/>
                      <a:r>
                        <a:rPr lang="en-US" dirty="0" smtClean="0"/>
                        <a:t>2,024</a:t>
                      </a:r>
                      <a:endParaRPr lang="en-US" dirty="0">
                        <a:solidFill>
                          <a:schemeClr val="bg1"/>
                        </a:solidFill>
                      </a:endParaRPr>
                    </a:p>
                  </a:txBody>
                  <a:tcPr anchor="ctr"/>
                </a:tc>
              </a:tr>
              <a:tr h="470650">
                <a:tc>
                  <a:txBody>
                    <a:bodyPr/>
                    <a:lstStyle/>
                    <a:p>
                      <a:pPr algn="ctr"/>
                      <a:r>
                        <a:rPr lang="en-US" sz="1600" dirty="0" smtClean="0"/>
                        <a:t>Total # species</a:t>
                      </a:r>
                      <a:endParaRPr lang="en-US" sz="1600" dirty="0">
                        <a:solidFill>
                          <a:schemeClr val="bg1"/>
                        </a:solidFill>
                      </a:endParaRPr>
                    </a:p>
                  </a:txBody>
                  <a:tcPr anchor="ctr"/>
                </a:tc>
                <a:tc>
                  <a:txBody>
                    <a:bodyPr/>
                    <a:lstStyle/>
                    <a:p>
                      <a:pPr algn="ctr"/>
                      <a:r>
                        <a:rPr lang="en-US" dirty="0" smtClean="0"/>
                        <a:t>4</a:t>
                      </a:r>
                      <a:endParaRPr lang="en-US" dirty="0">
                        <a:solidFill>
                          <a:schemeClr val="bg1"/>
                        </a:solidFill>
                      </a:endParaRPr>
                    </a:p>
                  </a:txBody>
                  <a:tcPr anchor="ctr"/>
                </a:tc>
                <a:tc>
                  <a:txBody>
                    <a:bodyPr/>
                    <a:lstStyle/>
                    <a:p>
                      <a:pPr algn="ctr"/>
                      <a:r>
                        <a:rPr lang="en-US" dirty="0" smtClean="0"/>
                        <a:t>9</a:t>
                      </a:r>
                      <a:endParaRPr lang="en-US" dirty="0">
                        <a:solidFill>
                          <a:schemeClr val="bg1"/>
                        </a:solidFill>
                      </a:endParaRPr>
                    </a:p>
                  </a:txBody>
                  <a:tcPr anchor="ctr"/>
                </a:tc>
              </a:tr>
              <a:tr h="644315">
                <a:tc>
                  <a:txBody>
                    <a:bodyPr/>
                    <a:lstStyle/>
                    <a:p>
                      <a:pPr algn="ctr"/>
                      <a:r>
                        <a:rPr lang="en-US" sz="1600" dirty="0" smtClean="0"/>
                        <a:t>Number of weeks ≥1</a:t>
                      </a:r>
                      <a:r>
                        <a:rPr lang="en-US" sz="1600" baseline="0" dirty="0" smtClean="0"/>
                        <a:t> bird observed</a:t>
                      </a:r>
                      <a:endParaRPr lang="en-US" sz="1600" dirty="0">
                        <a:solidFill>
                          <a:schemeClr val="bg1"/>
                        </a:solidFill>
                      </a:endParaRPr>
                    </a:p>
                  </a:txBody>
                  <a:tcPr anchor="ctr"/>
                </a:tc>
                <a:tc>
                  <a:txBody>
                    <a:bodyPr/>
                    <a:lstStyle/>
                    <a:p>
                      <a:pPr algn="ctr"/>
                      <a:r>
                        <a:rPr lang="en-US" dirty="0" smtClean="0"/>
                        <a:t>6</a:t>
                      </a:r>
                      <a:endParaRPr lang="en-US" dirty="0">
                        <a:solidFill>
                          <a:schemeClr val="bg1"/>
                        </a:solidFill>
                      </a:endParaRPr>
                    </a:p>
                  </a:txBody>
                  <a:tcPr anchor="ctr"/>
                </a:tc>
                <a:tc>
                  <a:txBody>
                    <a:bodyPr/>
                    <a:lstStyle/>
                    <a:p>
                      <a:pPr algn="ctr"/>
                      <a:r>
                        <a:rPr lang="en-US" dirty="0" smtClean="0"/>
                        <a:t>17</a:t>
                      </a:r>
                      <a:endParaRPr lang="en-US" dirty="0">
                        <a:solidFill>
                          <a:schemeClr val="bg1"/>
                        </a:solidFill>
                      </a:endParaRPr>
                    </a:p>
                  </a:txBody>
                  <a:tcPr anchor="ctr"/>
                </a:tc>
              </a:tr>
            </a:tbl>
          </a:graphicData>
        </a:graphic>
      </p:graphicFrame>
      <p:pic>
        <p:nvPicPr>
          <p:cNvPr id="26626" name="Picture 2"/>
          <p:cNvPicPr>
            <a:picLocks noChangeAspect="1" noChangeArrowheads="1"/>
          </p:cNvPicPr>
          <p:nvPr/>
        </p:nvPicPr>
        <p:blipFill>
          <a:blip r:embed="rId3" cstate="screen"/>
          <a:srcRect r="5545"/>
          <a:stretch>
            <a:fillRect/>
          </a:stretch>
        </p:blipFill>
        <p:spPr bwMode="auto">
          <a:xfrm>
            <a:off x="414308" y="4097154"/>
            <a:ext cx="3156155" cy="2151246"/>
          </a:xfrm>
          <a:prstGeom prst="rect">
            <a:avLst/>
          </a:prstGeom>
          <a:ln w="38100" cap="sq">
            <a:solidFill>
              <a:srgbClr val="2F4B5C"/>
            </a:solidFill>
            <a:prstDash val="solid"/>
            <a:miter lim="800000"/>
          </a:ln>
          <a:effectLst>
            <a:outerShdw blurRad="63500" sx="102000" sy="102000" algn="ctr" rotWithShape="0">
              <a:prstClr val="black">
                <a:alpha val="40000"/>
              </a:prstClr>
            </a:outerShdw>
          </a:effectLst>
        </p:spPr>
      </p:pic>
      <p:pic>
        <p:nvPicPr>
          <p:cNvPr id="26627" name="Picture 3"/>
          <p:cNvPicPr>
            <a:picLocks noChangeAspect="1" noChangeArrowheads="1"/>
          </p:cNvPicPr>
          <p:nvPr/>
        </p:nvPicPr>
        <p:blipFill>
          <a:blip r:embed="rId4" cstate="screen"/>
          <a:srcRect l="4882"/>
          <a:stretch>
            <a:fillRect/>
          </a:stretch>
        </p:blipFill>
        <p:spPr bwMode="auto">
          <a:xfrm>
            <a:off x="5586078" y="4097154"/>
            <a:ext cx="3253122" cy="2131996"/>
          </a:xfrm>
          <a:prstGeom prst="rect">
            <a:avLst/>
          </a:prstGeom>
          <a:ln w="38100" cap="sq">
            <a:solidFill>
              <a:srgbClr val="2F4B5C"/>
            </a:solidFill>
            <a:prstDash val="solid"/>
            <a:miter lim="800000"/>
          </a:ln>
          <a:effectLst>
            <a:outerShdw blurRad="63500" sx="102000" sy="102000" algn="ctr" rotWithShape="0">
              <a:prstClr val="black">
                <a:alpha val="40000"/>
              </a:prstClr>
            </a:outerShdw>
          </a:effectLst>
        </p:spPr>
      </p:pic>
      <p:pic>
        <p:nvPicPr>
          <p:cNvPr id="26628" name="Picture 4"/>
          <p:cNvPicPr>
            <a:picLocks noChangeAspect="1" noChangeArrowheads="1"/>
          </p:cNvPicPr>
          <p:nvPr/>
        </p:nvPicPr>
        <p:blipFill>
          <a:blip r:embed="rId5" cstate="screen"/>
          <a:srcRect/>
          <a:stretch>
            <a:fillRect/>
          </a:stretch>
        </p:blipFill>
        <p:spPr bwMode="auto">
          <a:xfrm>
            <a:off x="3666200" y="4097154"/>
            <a:ext cx="1807241" cy="2127294"/>
          </a:xfrm>
          <a:prstGeom prst="rect">
            <a:avLst/>
          </a:prstGeom>
          <a:ln w="38100" cap="sq">
            <a:solidFill>
              <a:srgbClr val="2F4B5C"/>
            </a:solidFill>
            <a:prstDash val="solid"/>
            <a:miter lim="800000"/>
          </a:ln>
          <a:effectLst>
            <a:outerShdw blurRad="63500" sx="102000" sy="102000" algn="ctr" rotWithShape="0">
              <a:prstClr val="black">
                <a:alpha val="40000"/>
              </a:prstClr>
            </a:outerShdw>
          </a:effectLst>
        </p:spPr>
      </p:pic>
      <p:sp>
        <p:nvSpPr>
          <p:cNvPr id="7" name="Slide Number Placeholder 11"/>
          <p:cNvSpPr txBox="1">
            <a:spLocks/>
          </p:cNvSpPr>
          <p:nvPr/>
        </p:nvSpPr>
        <p:spPr bwMode="auto">
          <a:xfrm>
            <a:off x="7010400" y="6492875"/>
            <a:ext cx="2133600" cy="365125"/>
          </a:xfrm>
          <a:prstGeom prst="rect">
            <a:avLst/>
          </a:prstGeom>
          <a:noFill/>
          <a:ln w="9525">
            <a:noFill/>
            <a:miter lim="800000"/>
            <a:headEnd/>
            <a:tailEnd/>
          </a:ln>
        </p:spPr>
        <p:txBody>
          <a:bodyPr/>
          <a:lstStyle/>
          <a:p>
            <a:pPr algn="r"/>
            <a:fld id="{43DBF01E-E9B0-415E-9761-3862A8F6C77E}" type="slidenum">
              <a:rPr lang="en-US" sz="1400" b="1">
                <a:solidFill>
                  <a:schemeClr val="bg1"/>
                </a:solidFill>
              </a:rPr>
              <a:pPr algn="r"/>
              <a:t>47</a:t>
            </a:fld>
            <a:endParaRPr lang="en-US" sz="1400" b="1" dirty="0">
              <a:solidFill>
                <a:schemeClr val="bg1"/>
              </a:solidFill>
            </a:endParaRPr>
          </a:p>
        </p:txBody>
      </p:sp>
    </p:spTree>
    <p:extLst>
      <p:ext uri="{BB962C8B-B14F-4D97-AF65-F5344CB8AC3E}">
        <p14:creationId xmlns:p14="http://schemas.microsoft.com/office/powerpoint/2010/main" val="38036315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304800" y="1447800"/>
            <a:ext cx="8686800" cy="4373563"/>
          </a:xfrm>
        </p:spPr>
        <p:txBody>
          <a:bodyPr/>
          <a:lstStyle/>
          <a:p>
            <a:r>
              <a:rPr lang="en-US" dirty="0" smtClean="0"/>
              <a:t>Glyphosate and imazapyr provided good, but </a:t>
            </a:r>
            <a:r>
              <a:rPr lang="en-US" u="sng" dirty="0" smtClean="0"/>
              <a:t>non-selective</a:t>
            </a:r>
            <a:r>
              <a:rPr lang="en-US" dirty="0" smtClean="0"/>
              <a:t> control of cattail and other emergent vegetation.</a:t>
            </a:r>
          </a:p>
          <a:p>
            <a:r>
              <a:rPr lang="en-US" dirty="0" smtClean="0"/>
              <a:t>Several treatments required </a:t>
            </a:r>
          </a:p>
          <a:p>
            <a:r>
              <a:rPr lang="en-US" dirty="0" smtClean="0"/>
              <a:t>Did not achieve sawgrass ridge/slough landscape</a:t>
            </a:r>
          </a:p>
          <a:p>
            <a:pPr marL="344487" lvl="1"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701" y="4114801"/>
            <a:ext cx="3771899" cy="25146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4114800"/>
            <a:ext cx="3758642" cy="2508077"/>
          </a:xfrm>
          <a:prstGeom prst="rect">
            <a:avLst/>
          </a:prstGeom>
        </p:spPr>
      </p:pic>
      <p:sp>
        <p:nvSpPr>
          <p:cNvPr id="6" name="Right Arrow 5"/>
          <p:cNvSpPr/>
          <p:nvPr/>
        </p:nvSpPr>
        <p:spPr>
          <a:xfrm>
            <a:off x="4038600" y="5181600"/>
            <a:ext cx="1066800" cy="685800"/>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4230244" y="4484361"/>
            <a:ext cx="6142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646418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Imazamox </a:t>
            </a:r>
            <a:endParaRPr lang="en-US" dirty="0"/>
          </a:p>
        </p:txBody>
      </p:sp>
      <p:sp>
        <p:nvSpPr>
          <p:cNvPr id="3" name="Content Placeholder 2"/>
          <p:cNvSpPr>
            <a:spLocks noGrp="1"/>
          </p:cNvSpPr>
          <p:nvPr>
            <p:ph idx="1"/>
          </p:nvPr>
        </p:nvSpPr>
        <p:spPr>
          <a:xfrm>
            <a:off x="609600" y="1752600"/>
            <a:ext cx="8077200" cy="4373563"/>
          </a:xfrm>
        </p:spPr>
        <p:txBody>
          <a:bodyPr>
            <a:normAutofit fontScale="92500"/>
          </a:bodyPr>
          <a:lstStyle/>
          <a:p>
            <a:r>
              <a:rPr lang="en-US" dirty="0" smtClean="0"/>
              <a:t>EPA registration 2008</a:t>
            </a:r>
          </a:p>
          <a:p>
            <a:r>
              <a:rPr lang="en-US" dirty="0" smtClean="0"/>
              <a:t>Belongs </a:t>
            </a:r>
            <a:r>
              <a:rPr lang="en-US" dirty="0"/>
              <a:t>to the imidazolinone class of pesticides. </a:t>
            </a:r>
          </a:p>
          <a:p>
            <a:pPr lvl="1"/>
            <a:r>
              <a:rPr lang="en-US" dirty="0"/>
              <a:t>Includes imazapic, imazapyr, imazaquin</a:t>
            </a:r>
          </a:p>
          <a:p>
            <a:r>
              <a:rPr lang="en-US" dirty="0"/>
              <a:t>Mode of action: inhibits acetohydroxyacid </a:t>
            </a:r>
            <a:r>
              <a:rPr lang="en-US" dirty="0" smtClean="0"/>
              <a:t>synthesis (ALS </a:t>
            </a:r>
            <a:r>
              <a:rPr lang="en-US" dirty="0"/>
              <a:t>inhibitor)</a:t>
            </a:r>
          </a:p>
          <a:p>
            <a:r>
              <a:rPr lang="en-US" dirty="0" err="1" smtClean="0"/>
              <a:t>Imidazolinone</a:t>
            </a:r>
            <a:r>
              <a:rPr lang="en-US" dirty="0" smtClean="0"/>
              <a:t> </a:t>
            </a:r>
            <a:r>
              <a:rPr lang="en-US" dirty="0"/>
              <a:t>herbicides generally exhibit very little toxicity to </a:t>
            </a:r>
            <a:r>
              <a:rPr lang="en-US" dirty="0" smtClean="0"/>
              <a:t>mammals, </a:t>
            </a:r>
            <a:r>
              <a:rPr lang="en-US" dirty="0"/>
              <a:t>birds, fish, or insects</a:t>
            </a:r>
            <a:r>
              <a:rPr lang="en-US" dirty="0" smtClean="0"/>
              <a:t>.</a:t>
            </a:r>
          </a:p>
          <a:p>
            <a:r>
              <a:rPr lang="en-US" dirty="0"/>
              <a:t>Approved for aquatic </a:t>
            </a:r>
            <a:r>
              <a:rPr lang="en-US" dirty="0" smtClean="0"/>
              <a:t>use</a:t>
            </a:r>
            <a:endParaRPr lang="en-US" dirty="0"/>
          </a:p>
        </p:txBody>
      </p:sp>
    </p:spTree>
    <p:extLst>
      <p:ext uri="{BB962C8B-B14F-4D97-AF65-F5344CB8AC3E}">
        <p14:creationId xmlns:p14="http://schemas.microsoft.com/office/powerpoint/2010/main" val="415428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Grid Cell Abundance Classes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8064" y="2730500"/>
            <a:ext cx="4161536" cy="2827867"/>
          </a:xfrm>
          <a:prstGeom prst="rect">
            <a:avLst/>
          </a:prstGeom>
        </p:spPr>
      </p:pic>
      <p:grpSp>
        <p:nvGrpSpPr>
          <p:cNvPr id="8" name="Group 7"/>
          <p:cNvGrpSpPr/>
          <p:nvPr/>
        </p:nvGrpSpPr>
        <p:grpSpPr>
          <a:xfrm>
            <a:off x="3883378" y="2472267"/>
            <a:ext cx="4955822" cy="4132428"/>
            <a:chOff x="4150078" y="2472267"/>
            <a:chExt cx="4689122" cy="4132428"/>
          </a:xfrm>
        </p:grpSpPr>
        <p:grpSp>
          <p:nvGrpSpPr>
            <p:cNvPr id="10" name="Group 9"/>
            <p:cNvGrpSpPr/>
            <p:nvPr/>
          </p:nvGrpSpPr>
          <p:grpSpPr>
            <a:xfrm>
              <a:off x="4343400" y="2472267"/>
              <a:ext cx="4495800" cy="4132428"/>
              <a:chOff x="2209800" y="1993900"/>
              <a:chExt cx="6629400" cy="4132428"/>
            </a:xfrm>
          </p:grpSpPr>
          <p:cxnSp>
            <p:nvCxnSpPr>
              <p:cNvPr id="4" name="Straight Connector 3"/>
              <p:cNvCxnSpPr>
                <a:endCxn id="9" idx="1"/>
              </p:cNvCxnSpPr>
              <p:nvPr/>
            </p:nvCxnSpPr>
            <p:spPr>
              <a:xfrm flipV="1">
                <a:off x="2209800" y="2686398"/>
                <a:ext cx="1456268" cy="556336"/>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98915" y="4614333"/>
                <a:ext cx="1282486" cy="83820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09800" y="3948386"/>
                <a:ext cx="1447799" cy="14014"/>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66068" y="1993900"/>
                <a:ext cx="5173132" cy="1384995"/>
              </a:xfrm>
              <a:prstGeom prst="rect">
                <a:avLst/>
              </a:prstGeom>
              <a:noFill/>
            </p:spPr>
            <p:txBody>
              <a:bodyPr wrap="square" rtlCol="0">
                <a:spAutoFit/>
              </a:bodyPr>
              <a:lstStyle/>
              <a:p>
                <a:r>
                  <a:rPr lang="en-US" sz="2800" dirty="0" smtClean="0">
                    <a:solidFill>
                      <a:schemeClr val="tx1">
                        <a:lumMod val="95000"/>
                      </a:schemeClr>
                    </a:solidFill>
                  </a:rPr>
                  <a:t>Very rare (single tree) to “Maintenance control”</a:t>
                </a:r>
                <a:endParaRPr lang="en-US" sz="2800" dirty="0">
                  <a:solidFill>
                    <a:schemeClr val="tx1">
                      <a:lumMod val="95000"/>
                    </a:schemeClr>
                  </a:solidFill>
                </a:endParaRPr>
              </a:p>
            </p:txBody>
          </p:sp>
          <p:sp>
            <p:nvSpPr>
              <p:cNvPr id="11" name="TextBox 10"/>
              <p:cNvSpPr txBox="1"/>
              <p:nvPr/>
            </p:nvSpPr>
            <p:spPr>
              <a:xfrm>
                <a:off x="3666066" y="3471333"/>
                <a:ext cx="5173134" cy="954107"/>
              </a:xfrm>
              <a:prstGeom prst="rect">
                <a:avLst/>
              </a:prstGeom>
              <a:noFill/>
            </p:spPr>
            <p:txBody>
              <a:bodyPr wrap="square" rtlCol="0">
                <a:spAutoFit/>
              </a:bodyPr>
              <a:lstStyle/>
              <a:p>
                <a:r>
                  <a:rPr lang="en-US" sz="2800" dirty="0" smtClean="0">
                    <a:solidFill>
                      <a:schemeClr val="tx1">
                        <a:lumMod val="95000"/>
                      </a:schemeClr>
                    </a:solidFill>
                  </a:rPr>
                  <a:t>Widely scattered or some dense patches</a:t>
                </a:r>
                <a:endParaRPr lang="en-US" sz="2800" dirty="0">
                  <a:solidFill>
                    <a:schemeClr val="tx1">
                      <a:lumMod val="95000"/>
                    </a:schemeClr>
                  </a:solidFill>
                </a:endParaRPr>
              </a:p>
            </p:txBody>
          </p:sp>
          <p:sp>
            <p:nvSpPr>
              <p:cNvPr id="12" name="TextBox 11"/>
              <p:cNvSpPr txBox="1"/>
              <p:nvPr/>
            </p:nvSpPr>
            <p:spPr>
              <a:xfrm>
                <a:off x="3581401" y="4741333"/>
                <a:ext cx="5173132" cy="1384995"/>
              </a:xfrm>
              <a:prstGeom prst="rect">
                <a:avLst/>
              </a:prstGeom>
              <a:noFill/>
            </p:spPr>
            <p:txBody>
              <a:bodyPr wrap="square" rtlCol="0">
                <a:spAutoFit/>
              </a:bodyPr>
              <a:lstStyle/>
              <a:p>
                <a:r>
                  <a:rPr lang="en-US" sz="2800" dirty="0" smtClean="0">
                    <a:solidFill>
                      <a:schemeClr val="tx1">
                        <a:lumMod val="95000"/>
                      </a:schemeClr>
                    </a:solidFill>
                  </a:rPr>
                  <a:t>Many </a:t>
                </a:r>
                <a:r>
                  <a:rPr lang="en-US" sz="2800" dirty="0">
                    <a:solidFill>
                      <a:schemeClr val="tx1">
                        <a:lumMod val="95000"/>
                      </a:schemeClr>
                    </a:solidFill>
                  </a:rPr>
                  <a:t>dense infestations or scattered </a:t>
                </a:r>
                <a:r>
                  <a:rPr lang="en-US" sz="2800" dirty="0" smtClean="0">
                    <a:solidFill>
                      <a:schemeClr val="tx1">
                        <a:lumMod val="95000"/>
                      </a:schemeClr>
                    </a:solidFill>
                  </a:rPr>
                  <a:t>throughout</a:t>
                </a:r>
                <a:endParaRPr lang="en-US" sz="2800" dirty="0">
                  <a:solidFill>
                    <a:schemeClr val="tx1">
                      <a:lumMod val="95000"/>
                    </a:schemeClr>
                  </a:solidFill>
                </a:endParaRPr>
              </a:p>
            </p:txBody>
          </p:sp>
        </p:grpSp>
        <p:grpSp>
          <p:nvGrpSpPr>
            <p:cNvPr id="5" name="Group 4"/>
            <p:cNvGrpSpPr/>
            <p:nvPr/>
          </p:nvGrpSpPr>
          <p:grpSpPr>
            <a:xfrm>
              <a:off x="4150078" y="3413478"/>
              <a:ext cx="269522" cy="1984022"/>
              <a:chOff x="4150078" y="3413478"/>
              <a:chExt cx="269522" cy="1984022"/>
            </a:xfrm>
          </p:grpSpPr>
          <p:sp>
            <p:nvSpPr>
              <p:cNvPr id="17" name="Freeform 16"/>
              <p:cNvSpPr/>
              <p:nvPr/>
            </p:nvSpPr>
            <p:spPr>
              <a:xfrm>
                <a:off x="4150078" y="3413478"/>
                <a:ext cx="193322" cy="612422"/>
              </a:xfrm>
              <a:custGeom>
                <a:avLst/>
                <a:gdLst>
                  <a:gd name="connsiteX0" fmla="*/ 0 w 1128888"/>
                  <a:gd name="connsiteY0" fmla="*/ 11288 h 2844800"/>
                  <a:gd name="connsiteX1" fmla="*/ 0 w 1128888"/>
                  <a:gd name="connsiteY1" fmla="*/ 11288 h 2844800"/>
                  <a:gd name="connsiteX2" fmla="*/ 1106311 w 1128888"/>
                  <a:gd name="connsiteY2" fmla="*/ 0 h 2844800"/>
                  <a:gd name="connsiteX3" fmla="*/ 1128888 w 1128888"/>
                  <a:gd name="connsiteY3" fmla="*/ 2844800 h 2844800"/>
                  <a:gd name="connsiteX4" fmla="*/ 56444 w 1128888"/>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888" h="2844800">
                    <a:moveTo>
                      <a:pt x="0" y="11288"/>
                    </a:moveTo>
                    <a:lnTo>
                      <a:pt x="0" y="11288"/>
                    </a:lnTo>
                    <a:lnTo>
                      <a:pt x="1106311" y="0"/>
                    </a:lnTo>
                    <a:lnTo>
                      <a:pt x="1128888" y="2844800"/>
                    </a:lnTo>
                    <a:lnTo>
                      <a:pt x="56444" y="2844800"/>
                    </a:lnTo>
                  </a:path>
                </a:pathLst>
              </a:cu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226278" y="4785078"/>
                <a:ext cx="193322" cy="612422"/>
              </a:xfrm>
              <a:custGeom>
                <a:avLst/>
                <a:gdLst>
                  <a:gd name="connsiteX0" fmla="*/ 0 w 1128888"/>
                  <a:gd name="connsiteY0" fmla="*/ 11288 h 2844800"/>
                  <a:gd name="connsiteX1" fmla="*/ 0 w 1128888"/>
                  <a:gd name="connsiteY1" fmla="*/ 11288 h 2844800"/>
                  <a:gd name="connsiteX2" fmla="*/ 1106311 w 1128888"/>
                  <a:gd name="connsiteY2" fmla="*/ 0 h 2844800"/>
                  <a:gd name="connsiteX3" fmla="*/ 1128888 w 1128888"/>
                  <a:gd name="connsiteY3" fmla="*/ 2844800 h 2844800"/>
                  <a:gd name="connsiteX4" fmla="*/ 56444 w 1128888"/>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888" h="2844800">
                    <a:moveTo>
                      <a:pt x="0" y="11288"/>
                    </a:moveTo>
                    <a:lnTo>
                      <a:pt x="0" y="11288"/>
                    </a:lnTo>
                    <a:lnTo>
                      <a:pt x="1106311" y="0"/>
                    </a:lnTo>
                    <a:lnTo>
                      <a:pt x="1128888" y="2844800"/>
                    </a:lnTo>
                    <a:lnTo>
                      <a:pt x="56444" y="2844800"/>
                    </a:lnTo>
                  </a:path>
                </a:pathLst>
              </a:cu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117600" y="1721935"/>
            <a:ext cx="2352439" cy="646331"/>
          </a:xfrm>
          <a:prstGeom prst="rect">
            <a:avLst/>
          </a:prstGeom>
          <a:noFill/>
        </p:spPr>
        <p:txBody>
          <a:bodyPr wrap="none" rtlCol="0">
            <a:spAutoFit/>
          </a:bodyPr>
          <a:lstStyle/>
          <a:p>
            <a:r>
              <a:rPr lang="en-US" sz="3600" dirty="0" smtClean="0">
                <a:solidFill>
                  <a:srgbClr val="00FFFF"/>
                </a:solidFill>
              </a:rPr>
              <a:t>Index Value</a:t>
            </a:r>
            <a:endParaRPr lang="en-US" sz="3600" dirty="0">
              <a:solidFill>
                <a:srgbClr val="00FFFF"/>
              </a:solidFill>
            </a:endParaRPr>
          </a:p>
        </p:txBody>
      </p:sp>
      <p:sp>
        <p:nvSpPr>
          <p:cNvPr id="22" name="TextBox 21"/>
          <p:cNvSpPr txBox="1"/>
          <p:nvPr/>
        </p:nvSpPr>
        <p:spPr>
          <a:xfrm>
            <a:off x="5878417" y="1721935"/>
            <a:ext cx="2138471" cy="646331"/>
          </a:xfrm>
          <a:prstGeom prst="rect">
            <a:avLst/>
          </a:prstGeom>
          <a:noFill/>
        </p:spPr>
        <p:txBody>
          <a:bodyPr wrap="none" rtlCol="0">
            <a:spAutoFit/>
          </a:bodyPr>
          <a:lstStyle/>
          <a:p>
            <a:r>
              <a:rPr lang="en-US" sz="3600" dirty="0" smtClean="0">
                <a:solidFill>
                  <a:srgbClr val="00FFFF"/>
                </a:solidFill>
              </a:rPr>
              <a:t>Translation</a:t>
            </a:r>
            <a:endParaRPr lang="en-US" sz="3600" dirty="0">
              <a:solidFill>
                <a:srgbClr val="00FFFF"/>
              </a:solidFill>
            </a:endParaRPr>
          </a:p>
        </p:txBody>
      </p:sp>
    </p:spTree>
    <p:extLst>
      <p:ext uri="{BB962C8B-B14F-4D97-AF65-F5344CB8AC3E}">
        <p14:creationId xmlns:p14="http://schemas.microsoft.com/office/powerpoint/2010/main" val="4906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Clearcast for Cattail Control</a:t>
            </a:r>
            <a:endParaRPr lang="en-US" dirty="0"/>
          </a:p>
        </p:txBody>
      </p:sp>
      <p:sp>
        <p:nvSpPr>
          <p:cNvPr id="3" name="Content Placeholder 2"/>
          <p:cNvSpPr>
            <a:spLocks noGrp="1"/>
          </p:cNvSpPr>
          <p:nvPr>
            <p:ph idx="1"/>
          </p:nvPr>
        </p:nvSpPr>
        <p:spPr>
          <a:xfrm>
            <a:off x="762000" y="1676400"/>
            <a:ext cx="8001000" cy="4373563"/>
          </a:xfrm>
        </p:spPr>
        <p:txBody>
          <a:bodyPr>
            <a:normAutofit fontScale="92500" lnSpcReduction="10000"/>
          </a:bodyPr>
          <a:lstStyle/>
          <a:p>
            <a:r>
              <a:rPr lang="en-US" dirty="0" smtClean="0"/>
              <a:t>Recommended rate for cattail control</a:t>
            </a:r>
          </a:p>
          <a:p>
            <a:pPr lvl="1"/>
            <a:r>
              <a:rPr lang="en-US" dirty="0" smtClean="0">
                <a:solidFill>
                  <a:srgbClr val="FF0000"/>
                </a:solidFill>
              </a:rPr>
              <a:t>32 - 64 oz/acre</a:t>
            </a:r>
          </a:p>
          <a:p>
            <a:r>
              <a:rPr lang="en-US" dirty="0" smtClean="0"/>
              <a:t>BASF reported excellent control at 32 fl</a:t>
            </a:r>
            <a:r>
              <a:rPr lang="en-US" dirty="0"/>
              <a:t> </a:t>
            </a:r>
            <a:r>
              <a:rPr lang="en-US" dirty="0" smtClean="0"/>
              <a:t>oz/acre</a:t>
            </a:r>
          </a:p>
          <a:p>
            <a:r>
              <a:rPr lang="en-US" dirty="0" smtClean="0"/>
              <a:t>Recommended rates for some plants closely related to desired non-target Everglades species</a:t>
            </a:r>
          </a:p>
          <a:p>
            <a:pPr lvl="1"/>
            <a:r>
              <a:rPr lang="en-US" dirty="0" smtClean="0">
                <a:solidFill>
                  <a:srgbClr val="FF0000"/>
                </a:solidFill>
              </a:rPr>
              <a:t>64 - 128 oz/acre</a:t>
            </a:r>
          </a:p>
          <a:p>
            <a:pPr lvl="1"/>
            <a:r>
              <a:rPr lang="en-US" dirty="0" smtClean="0"/>
              <a:t>e.g. smartweeds, floating heart, bulrushes,  grasses</a:t>
            </a:r>
          </a:p>
          <a:p>
            <a:r>
              <a:rPr lang="en-US" dirty="0" smtClean="0"/>
              <a:t>Can imazamox provide selective control of cattail in Everglades marsh? </a:t>
            </a:r>
            <a:endParaRPr lang="en-US" dirty="0"/>
          </a:p>
        </p:txBody>
      </p:sp>
    </p:spTree>
    <p:extLst>
      <p:ext uri="{BB962C8B-B14F-4D97-AF65-F5344CB8AC3E}">
        <p14:creationId xmlns:p14="http://schemas.microsoft.com/office/powerpoint/2010/main" val="1619713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3" name="Group 26"/>
          <p:cNvGrpSpPr/>
          <p:nvPr/>
        </p:nvGrpSpPr>
        <p:grpSpPr>
          <a:xfrm>
            <a:off x="-8641" y="-33780"/>
            <a:ext cx="9144000" cy="6858000"/>
            <a:chOff x="0" y="-31423"/>
            <a:chExt cx="9144000" cy="6858000"/>
          </a:xfrm>
        </p:grpSpPr>
        <p:pic>
          <p:nvPicPr>
            <p:cNvPr id="28" name="Picture 27" descr="Picture 025.jpg"/>
            <p:cNvPicPr>
              <a:picLocks noChangeAspect="1"/>
            </p:cNvPicPr>
            <p:nvPr/>
          </p:nvPicPr>
          <p:blipFill>
            <a:blip r:embed="rId2" cstate="screen">
              <a:lum bright="-10000" contrast="10000"/>
              <a:extLst>
                <a:ext uri="{28A0092B-C50C-407E-A947-70E740481C1C}">
                  <a14:useLocalDpi xmlns:a14="http://schemas.microsoft.com/office/drawing/2010/main"/>
                </a:ext>
              </a:extLst>
            </a:blip>
            <a:stretch>
              <a:fillRect/>
            </a:stretch>
          </p:blipFill>
          <p:spPr>
            <a:xfrm>
              <a:off x="0" y="-31423"/>
              <a:ext cx="9144000" cy="6858000"/>
            </a:xfrm>
            <a:prstGeom prst="rect">
              <a:avLst/>
            </a:prstGeom>
          </p:spPr>
        </p:pic>
        <p:cxnSp>
          <p:nvCxnSpPr>
            <p:cNvPr id="29" name="Straight Connector 28"/>
            <p:cNvCxnSpPr/>
            <p:nvPr/>
          </p:nvCxnSpPr>
          <p:spPr>
            <a:xfrm>
              <a:off x="4191000" y="2438400"/>
              <a:ext cx="0" cy="3505200"/>
            </a:xfrm>
            <a:prstGeom prst="line">
              <a:avLst/>
            </a:prstGeom>
            <a:ln w="571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0" name="Rectangle 1"/>
            <p:cNvSpPr>
              <a:spLocks noChangeArrowheads="1"/>
            </p:cNvSpPr>
            <p:nvPr/>
          </p:nvSpPr>
          <p:spPr bwMode="auto">
            <a:xfrm>
              <a:off x="4572000" y="1043227"/>
              <a:ext cx="4114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rPr>
                <a:t>Clearcast </a:t>
              </a:r>
              <a:endParaRPr kumimoji="0" lang="en-US" sz="1600" b="0" i="0" u="none" strike="noStrike" cap="none" normalizeH="0" baseline="0" dirty="0" smtClean="0">
                <a:ln>
                  <a:noFill/>
                </a:ln>
                <a:solidFill>
                  <a:schemeClr val="tx1"/>
                </a:solidFill>
                <a:effectLst/>
                <a:latin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rPr>
                <a:t>32 oz/ac</a:t>
              </a:r>
            </a:p>
            <a:p>
              <a:pPr marL="0" marR="0" lvl="0" indent="457200" algn="ctr" defTabSz="914400" rtl="0" eaLnBrk="0" fontAlgn="base" latinLnBrk="0" hangingPunct="0">
                <a:lnSpc>
                  <a:spcPct val="100000"/>
                </a:lnSpc>
                <a:spcBef>
                  <a:spcPct val="0"/>
                </a:spcBef>
                <a:spcAft>
                  <a:spcPct val="0"/>
                </a:spcAft>
                <a:buClrTx/>
                <a:buSzTx/>
                <a:buFontTx/>
                <a:buNone/>
                <a:tabLst/>
              </a:pPr>
              <a:r>
                <a:rPr lang="en-US" sz="2400" b="1" dirty="0" smtClean="0">
                  <a:latin typeface="Verdana" pitchFamily="34" charset="0"/>
                  <a:ea typeface="Times New Roman" pitchFamily="18" charset="0"/>
                </a:rPr>
                <a:t>Aerial Application</a:t>
              </a:r>
              <a:endParaRPr kumimoji="0" lang="en-US" sz="2400" b="1" i="0" u="none" strike="noStrike" cap="none" normalizeH="0" baseline="0" dirty="0" smtClean="0">
                <a:ln>
                  <a:noFill/>
                </a:ln>
                <a:solidFill>
                  <a:schemeClr val="tx1"/>
                </a:solidFill>
                <a:effectLst/>
                <a:latin typeface="Verdana" pitchFamily="34" charset="0"/>
                <a:ea typeface="Times New Roman" pitchFamily="18" charset="0"/>
              </a:endParaRPr>
            </a:p>
          </p:txBody>
        </p:sp>
        <p:sp>
          <p:nvSpPr>
            <p:cNvPr id="31" name="Rectangle 1"/>
            <p:cNvSpPr>
              <a:spLocks noChangeArrowheads="1"/>
            </p:cNvSpPr>
            <p:nvPr/>
          </p:nvSpPr>
          <p:spPr bwMode="auto">
            <a:xfrm>
              <a:off x="838200" y="1412559"/>
              <a:ext cx="2209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Verdana" pitchFamily="34" charset="0"/>
                  <a:ea typeface="Times New Roman" pitchFamily="18" charset="0"/>
                </a:rPr>
                <a:t>Control</a:t>
              </a:r>
              <a:endParaRPr kumimoji="0" lang="en-US" sz="4000" b="0" i="0" u="none" strike="noStrike" cap="none" normalizeH="0" baseline="0" dirty="0" smtClean="0">
                <a:ln>
                  <a:noFill/>
                </a:ln>
                <a:solidFill>
                  <a:schemeClr val="tx1"/>
                </a:solidFill>
                <a:effectLst/>
                <a:latin typeface="Arial" pitchFamily="34" charset="0"/>
              </a:endParaRPr>
            </a:p>
          </p:txBody>
        </p:sp>
      </p:grpSp>
      <p:sp>
        <p:nvSpPr>
          <p:cNvPr id="8" name="Rectangle 1"/>
          <p:cNvSpPr>
            <a:spLocks noChangeArrowheads="1"/>
          </p:cNvSpPr>
          <p:nvPr/>
        </p:nvSpPr>
        <p:spPr bwMode="auto">
          <a:xfrm>
            <a:off x="381000" y="206514"/>
            <a:ext cx="8229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lang="en-US" sz="4000" dirty="0" smtClean="0">
                <a:latin typeface="Arial" pitchFamily="34" charset="0"/>
              </a:rPr>
              <a:t>Initial Everglades Trials 2010 - 11</a:t>
            </a:r>
            <a:endParaRPr kumimoji="0" lang="en-US" sz="40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74555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Clearcast Treatments  12 MAT</a:t>
            </a:r>
            <a:endParaRPr lang="en-US" dirty="0"/>
          </a:p>
        </p:txBody>
      </p:sp>
      <p:sp>
        <p:nvSpPr>
          <p:cNvPr id="17" name="Content Placeholder 2"/>
          <p:cNvSpPr>
            <a:spLocks noGrp="1"/>
          </p:cNvSpPr>
          <p:nvPr>
            <p:ph idx="1"/>
          </p:nvPr>
        </p:nvSpPr>
        <p:spPr>
          <a:xfrm>
            <a:off x="609600" y="4876800"/>
            <a:ext cx="8077200" cy="1676400"/>
          </a:xfrm>
        </p:spPr>
        <p:txBody>
          <a:bodyPr>
            <a:normAutofit fontScale="92500" lnSpcReduction="20000"/>
          </a:bodyPr>
          <a:lstStyle/>
          <a:p>
            <a:r>
              <a:rPr lang="en-US" dirty="0" smtClean="0"/>
              <a:t>Excellent cattail control at 32 oz/ac; moderate control at 16 oz/ac</a:t>
            </a:r>
          </a:p>
          <a:p>
            <a:r>
              <a:rPr lang="en-US" dirty="0" smtClean="0"/>
              <a:t>Minimal to no damage to sawgrass and other dominant species in all treatments</a:t>
            </a:r>
          </a:p>
          <a:p>
            <a:endParaRPr lang="en-US" dirty="0"/>
          </a:p>
        </p:txBody>
      </p:sp>
      <p:graphicFrame>
        <p:nvGraphicFramePr>
          <p:cNvPr id="4" name="Chart 3"/>
          <p:cNvGraphicFramePr/>
          <p:nvPr>
            <p:extLst>
              <p:ext uri="{D42A27DB-BD31-4B8C-83A1-F6EECF244321}">
                <p14:modId xmlns:p14="http://schemas.microsoft.com/office/powerpoint/2010/main" val="1126575608"/>
              </p:ext>
            </p:extLst>
          </p:nvPr>
        </p:nvGraphicFramePr>
        <p:xfrm>
          <a:off x="762000" y="1983437"/>
          <a:ext cx="38862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649317442"/>
              </p:ext>
            </p:extLst>
          </p:nvPr>
        </p:nvGraphicFramePr>
        <p:xfrm>
          <a:off x="4724400" y="1905000"/>
          <a:ext cx="4038600"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328894" y="1524001"/>
            <a:ext cx="1058303" cy="461665"/>
          </a:xfrm>
          <a:prstGeom prst="rect">
            <a:avLst/>
          </a:prstGeom>
          <a:noFill/>
        </p:spPr>
        <p:txBody>
          <a:bodyPr wrap="none" rtlCol="0">
            <a:spAutoFit/>
          </a:bodyPr>
          <a:lstStyle/>
          <a:p>
            <a:r>
              <a:rPr lang="en-US" sz="2400" dirty="0" smtClean="0"/>
              <a:t>Cattail</a:t>
            </a:r>
            <a:endParaRPr lang="en-US" sz="2400" dirty="0"/>
          </a:p>
        </p:txBody>
      </p:sp>
      <p:sp>
        <p:nvSpPr>
          <p:cNvPr id="6" name="TextBox 5"/>
          <p:cNvSpPr txBox="1"/>
          <p:nvPr/>
        </p:nvSpPr>
        <p:spPr>
          <a:xfrm>
            <a:off x="6248400" y="1524000"/>
            <a:ext cx="1537600" cy="461665"/>
          </a:xfrm>
          <a:prstGeom prst="rect">
            <a:avLst/>
          </a:prstGeom>
          <a:noFill/>
        </p:spPr>
        <p:txBody>
          <a:bodyPr wrap="none" rtlCol="0">
            <a:spAutoFit/>
          </a:bodyPr>
          <a:lstStyle/>
          <a:p>
            <a:r>
              <a:rPr lang="en-US" sz="2400" dirty="0" smtClean="0"/>
              <a:t>Sawgrass</a:t>
            </a:r>
            <a:endParaRPr lang="en-US" sz="2400" dirty="0"/>
          </a:p>
        </p:txBody>
      </p:sp>
      <p:grpSp>
        <p:nvGrpSpPr>
          <p:cNvPr id="11" name="Group 10"/>
          <p:cNvGrpSpPr/>
          <p:nvPr/>
        </p:nvGrpSpPr>
        <p:grpSpPr>
          <a:xfrm>
            <a:off x="1150638" y="4267200"/>
            <a:ext cx="3649962" cy="338554"/>
            <a:chOff x="761999" y="4861434"/>
            <a:chExt cx="3649962" cy="338554"/>
          </a:xfrm>
        </p:grpSpPr>
        <p:sp>
          <p:nvSpPr>
            <p:cNvPr id="7" name="TextBox 6"/>
            <p:cNvSpPr txBox="1"/>
            <p:nvPr/>
          </p:nvSpPr>
          <p:spPr>
            <a:xfrm>
              <a:off x="761999" y="4861434"/>
              <a:ext cx="869149" cy="338554"/>
            </a:xfrm>
            <a:prstGeom prst="rect">
              <a:avLst/>
            </a:prstGeom>
            <a:noFill/>
          </p:spPr>
          <p:txBody>
            <a:bodyPr wrap="none" rtlCol="0">
              <a:spAutoFit/>
            </a:bodyPr>
            <a:lstStyle/>
            <a:p>
              <a:r>
                <a:rPr lang="en-US" sz="1600" b="1" dirty="0" smtClean="0"/>
                <a:t>0 oz/ac</a:t>
              </a:r>
              <a:endParaRPr lang="en-US" sz="1600" b="1" dirty="0"/>
            </a:p>
          </p:txBody>
        </p:sp>
        <p:sp>
          <p:nvSpPr>
            <p:cNvPr id="8" name="TextBox 7"/>
            <p:cNvSpPr txBox="1"/>
            <p:nvPr/>
          </p:nvSpPr>
          <p:spPr>
            <a:xfrm>
              <a:off x="1625599" y="4861434"/>
              <a:ext cx="869149" cy="338554"/>
            </a:xfrm>
            <a:prstGeom prst="rect">
              <a:avLst/>
            </a:prstGeom>
            <a:noFill/>
          </p:spPr>
          <p:txBody>
            <a:bodyPr wrap="none" rtlCol="0">
              <a:spAutoFit/>
            </a:bodyPr>
            <a:lstStyle/>
            <a:p>
              <a:r>
                <a:rPr lang="en-US" sz="1600" b="1" dirty="0" smtClean="0"/>
                <a:t>8 oz/ac</a:t>
              </a:r>
              <a:endParaRPr lang="en-US" sz="1600" b="1" dirty="0"/>
            </a:p>
          </p:txBody>
        </p:sp>
        <p:sp>
          <p:nvSpPr>
            <p:cNvPr id="9" name="TextBox 8"/>
            <p:cNvSpPr txBox="1"/>
            <p:nvPr/>
          </p:nvSpPr>
          <p:spPr>
            <a:xfrm>
              <a:off x="2438400" y="4861434"/>
              <a:ext cx="982961" cy="338554"/>
            </a:xfrm>
            <a:prstGeom prst="rect">
              <a:avLst/>
            </a:prstGeom>
            <a:noFill/>
          </p:spPr>
          <p:txBody>
            <a:bodyPr wrap="none" rtlCol="0">
              <a:spAutoFit/>
            </a:bodyPr>
            <a:lstStyle/>
            <a:p>
              <a:r>
                <a:rPr lang="en-US" sz="1600" b="1" dirty="0" smtClean="0"/>
                <a:t>16 oz/ac</a:t>
              </a:r>
              <a:endParaRPr lang="en-US" sz="1600" b="1" dirty="0"/>
            </a:p>
          </p:txBody>
        </p:sp>
        <p:sp>
          <p:nvSpPr>
            <p:cNvPr id="10" name="TextBox 9"/>
            <p:cNvSpPr txBox="1"/>
            <p:nvPr/>
          </p:nvSpPr>
          <p:spPr>
            <a:xfrm>
              <a:off x="3429000" y="4861434"/>
              <a:ext cx="982961" cy="338554"/>
            </a:xfrm>
            <a:prstGeom prst="rect">
              <a:avLst/>
            </a:prstGeom>
            <a:noFill/>
          </p:spPr>
          <p:txBody>
            <a:bodyPr wrap="none" rtlCol="0">
              <a:spAutoFit/>
            </a:bodyPr>
            <a:lstStyle/>
            <a:p>
              <a:r>
                <a:rPr lang="en-US" sz="1600" b="1" dirty="0" smtClean="0"/>
                <a:t>32 oz/ac</a:t>
              </a:r>
              <a:endParaRPr lang="en-US" sz="1600" b="1" dirty="0"/>
            </a:p>
          </p:txBody>
        </p:sp>
      </p:grpSp>
      <p:grpSp>
        <p:nvGrpSpPr>
          <p:cNvPr id="12" name="Group 11"/>
          <p:cNvGrpSpPr/>
          <p:nvPr/>
        </p:nvGrpSpPr>
        <p:grpSpPr>
          <a:xfrm>
            <a:off x="5189238" y="4267200"/>
            <a:ext cx="3649962" cy="338554"/>
            <a:chOff x="761999" y="4861434"/>
            <a:chExt cx="3649962" cy="338554"/>
          </a:xfrm>
        </p:grpSpPr>
        <p:sp>
          <p:nvSpPr>
            <p:cNvPr id="13" name="TextBox 12"/>
            <p:cNvSpPr txBox="1"/>
            <p:nvPr/>
          </p:nvSpPr>
          <p:spPr>
            <a:xfrm>
              <a:off x="761999" y="4861434"/>
              <a:ext cx="869149" cy="338554"/>
            </a:xfrm>
            <a:prstGeom prst="rect">
              <a:avLst/>
            </a:prstGeom>
            <a:noFill/>
          </p:spPr>
          <p:txBody>
            <a:bodyPr wrap="none" rtlCol="0">
              <a:spAutoFit/>
            </a:bodyPr>
            <a:lstStyle/>
            <a:p>
              <a:r>
                <a:rPr lang="en-US" sz="1600" b="1" dirty="0" smtClean="0"/>
                <a:t>0 oz/ac</a:t>
              </a:r>
              <a:endParaRPr lang="en-US" sz="1600" b="1" dirty="0"/>
            </a:p>
          </p:txBody>
        </p:sp>
        <p:sp>
          <p:nvSpPr>
            <p:cNvPr id="14" name="TextBox 13"/>
            <p:cNvSpPr txBox="1"/>
            <p:nvPr/>
          </p:nvSpPr>
          <p:spPr>
            <a:xfrm>
              <a:off x="1625599" y="4861434"/>
              <a:ext cx="869149" cy="338554"/>
            </a:xfrm>
            <a:prstGeom prst="rect">
              <a:avLst/>
            </a:prstGeom>
            <a:noFill/>
          </p:spPr>
          <p:txBody>
            <a:bodyPr wrap="none" rtlCol="0">
              <a:spAutoFit/>
            </a:bodyPr>
            <a:lstStyle/>
            <a:p>
              <a:r>
                <a:rPr lang="en-US" sz="1600" b="1" dirty="0" smtClean="0"/>
                <a:t>8 oz/ac</a:t>
              </a:r>
              <a:endParaRPr lang="en-US" sz="1600" b="1" dirty="0"/>
            </a:p>
          </p:txBody>
        </p:sp>
        <p:sp>
          <p:nvSpPr>
            <p:cNvPr id="15" name="TextBox 14"/>
            <p:cNvSpPr txBox="1"/>
            <p:nvPr/>
          </p:nvSpPr>
          <p:spPr>
            <a:xfrm>
              <a:off x="2438400" y="4861434"/>
              <a:ext cx="982961" cy="338554"/>
            </a:xfrm>
            <a:prstGeom prst="rect">
              <a:avLst/>
            </a:prstGeom>
            <a:noFill/>
          </p:spPr>
          <p:txBody>
            <a:bodyPr wrap="none" rtlCol="0">
              <a:spAutoFit/>
            </a:bodyPr>
            <a:lstStyle/>
            <a:p>
              <a:r>
                <a:rPr lang="en-US" sz="1600" b="1" dirty="0" smtClean="0"/>
                <a:t>16 oz/ac</a:t>
              </a:r>
              <a:endParaRPr lang="en-US" sz="1600" b="1" dirty="0"/>
            </a:p>
          </p:txBody>
        </p:sp>
        <p:sp>
          <p:nvSpPr>
            <p:cNvPr id="16" name="TextBox 15"/>
            <p:cNvSpPr txBox="1"/>
            <p:nvPr/>
          </p:nvSpPr>
          <p:spPr>
            <a:xfrm>
              <a:off x="3429000" y="4861434"/>
              <a:ext cx="982961" cy="338554"/>
            </a:xfrm>
            <a:prstGeom prst="rect">
              <a:avLst/>
            </a:prstGeom>
            <a:noFill/>
          </p:spPr>
          <p:txBody>
            <a:bodyPr wrap="none" rtlCol="0">
              <a:spAutoFit/>
            </a:bodyPr>
            <a:lstStyle/>
            <a:p>
              <a:r>
                <a:rPr lang="en-US" sz="1600" b="1" dirty="0" smtClean="0"/>
                <a:t>32 oz/ac</a:t>
              </a:r>
              <a:endParaRPr lang="en-US" sz="1600" b="1" dirty="0"/>
            </a:p>
          </p:txBody>
        </p:sp>
      </p:grpSp>
      <p:sp>
        <p:nvSpPr>
          <p:cNvPr id="18" name="TextBox 17"/>
          <p:cNvSpPr txBox="1"/>
          <p:nvPr/>
        </p:nvSpPr>
        <p:spPr>
          <a:xfrm rot="16200000">
            <a:off x="-893066" y="3003303"/>
            <a:ext cx="2948243" cy="400110"/>
          </a:xfrm>
          <a:prstGeom prst="rect">
            <a:avLst/>
          </a:prstGeom>
          <a:noFill/>
        </p:spPr>
        <p:txBody>
          <a:bodyPr wrap="none" rtlCol="0">
            <a:spAutoFit/>
          </a:bodyPr>
          <a:lstStyle/>
          <a:p>
            <a:r>
              <a:rPr lang="en-US" sz="2000" dirty="0" smtClean="0"/>
              <a:t>Percent change in cover</a:t>
            </a:r>
            <a:endParaRPr lang="en-US" sz="2000" dirty="0"/>
          </a:p>
        </p:txBody>
      </p:sp>
    </p:spTree>
    <p:extLst>
      <p:ext uri="{BB962C8B-B14F-4D97-AF65-F5344CB8AC3E}">
        <p14:creationId xmlns:p14="http://schemas.microsoft.com/office/powerpoint/2010/main" val="40071769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CHIP</a:t>
            </a:r>
            <a:endParaRPr lang="en-US" dirty="0"/>
          </a:p>
        </p:txBody>
      </p:sp>
      <p:sp>
        <p:nvSpPr>
          <p:cNvPr id="3" name="Content Placeholder 2"/>
          <p:cNvSpPr>
            <a:spLocks noGrp="1"/>
          </p:cNvSpPr>
          <p:nvPr>
            <p:ph idx="1"/>
          </p:nvPr>
        </p:nvSpPr>
        <p:spPr>
          <a:xfrm>
            <a:off x="228600" y="1752600"/>
            <a:ext cx="3657600" cy="4373563"/>
          </a:xfrm>
        </p:spPr>
        <p:txBody>
          <a:bodyPr/>
          <a:lstStyle/>
          <a:p>
            <a:r>
              <a:rPr lang="en-US" sz="2400" dirty="0" smtClean="0"/>
              <a:t>Switched to imazamox in 2011</a:t>
            </a:r>
          </a:p>
          <a:p>
            <a:r>
              <a:rPr lang="en-US" sz="2400" dirty="0" smtClean="0"/>
              <a:t>Cattail very well controlled for three years </a:t>
            </a:r>
          </a:p>
          <a:p>
            <a:r>
              <a:rPr lang="en-US" sz="2400" dirty="0" smtClean="0"/>
              <a:t>Habitat evolving into productive emergent marsh with bulrush and other species.</a:t>
            </a:r>
            <a:endParaRPr lang="en-US" sz="2400" dirty="0"/>
          </a:p>
        </p:txBody>
      </p:sp>
      <p:pic>
        <p:nvPicPr>
          <p:cNvPr id="5" name="Picture 4" descr="TO1_May20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2369" y="1676400"/>
            <a:ext cx="5215431" cy="3581400"/>
          </a:xfrm>
          <a:prstGeom prst="rect">
            <a:avLst/>
          </a:prstGeom>
        </p:spPr>
      </p:pic>
      <p:sp>
        <p:nvSpPr>
          <p:cNvPr id="7" name="TextBox 6"/>
          <p:cNvSpPr txBox="1"/>
          <p:nvPr/>
        </p:nvSpPr>
        <p:spPr>
          <a:xfrm>
            <a:off x="4191000" y="5410200"/>
            <a:ext cx="4876800" cy="707886"/>
          </a:xfrm>
          <a:prstGeom prst="rect">
            <a:avLst/>
          </a:prstGeom>
          <a:noFill/>
        </p:spPr>
        <p:txBody>
          <a:bodyPr wrap="square" rtlCol="0">
            <a:spAutoFit/>
          </a:bodyPr>
          <a:lstStyle/>
          <a:p>
            <a:pPr algn="ctr"/>
            <a:r>
              <a:rPr lang="en-US" sz="2000" b="1" i="1" dirty="0" smtClean="0"/>
              <a:t>Bulrush and other emergent species now colonizing CHIP plots</a:t>
            </a:r>
          </a:p>
        </p:txBody>
      </p:sp>
    </p:spTree>
    <p:extLst>
      <p:ext uri="{BB962C8B-B14F-4D97-AF65-F5344CB8AC3E}">
        <p14:creationId xmlns:p14="http://schemas.microsoft.com/office/powerpoint/2010/main" val="29723554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Post-Imazamox Treatment  2015</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295400" y="1143000"/>
            <a:ext cx="6898217" cy="5173663"/>
          </a:xfrm>
        </p:spPr>
      </p:pic>
    </p:spTree>
    <p:extLst>
      <p:ext uri="{BB962C8B-B14F-4D97-AF65-F5344CB8AC3E}">
        <p14:creationId xmlns:p14="http://schemas.microsoft.com/office/powerpoint/2010/main" val="38472089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Active Marsh Improvement Project</a:t>
            </a:r>
            <a:br>
              <a:rPr lang="en-US" sz="3600" dirty="0" smtClean="0"/>
            </a:br>
            <a:r>
              <a:rPr lang="en-US" sz="3600" dirty="0" smtClean="0"/>
              <a:t>“AMI”</a:t>
            </a:r>
            <a:endParaRPr lang="en-US" sz="3600" dirty="0"/>
          </a:p>
        </p:txBody>
      </p:sp>
      <p:sp>
        <p:nvSpPr>
          <p:cNvPr id="3" name="Content Placeholder 2"/>
          <p:cNvSpPr>
            <a:spLocks noGrp="1"/>
          </p:cNvSpPr>
          <p:nvPr>
            <p:ph idx="1"/>
          </p:nvPr>
        </p:nvSpPr>
        <p:spPr>
          <a:xfrm>
            <a:off x="609600" y="1752600"/>
            <a:ext cx="8077200" cy="4373563"/>
          </a:xfrm>
        </p:spPr>
        <p:txBody>
          <a:bodyPr/>
          <a:lstStyle/>
          <a:p>
            <a:r>
              <a:rPr lang="en-US" dirty="0" smtClean="0"/>
              <a:t>New trial in </a:t>
            </a:r>
            <a:r>
              <a:rPr lang="en-US" b="1" dirty="0" smtClean="0"/>
              <a:t>dense</a:t>
            </a:r>
            <a:r>
              <a:rPr lang="en-US" dirty="0" smtClean="0"/>
              <a:t> cattail areas in WCA 2A</a:t>
            </a:r>
          </a:p>
          <a:p>
            <a:r>
              <a:rPr lang="en-US" dirty="0" smtClean="0"/>
              <a:t>Evaluated 32 oz/ac and 24 oz /ac</a:t>
            </a:r>
          </a:p>
          <a:p>
            <a:r>
              <a:rPr lang="en-US" dirty="0" smtClean="0"/>
              <a:t>Results suggest that dense cattail requires no less than 32 oz/ac with follow up treatments</a:t>
            </a:r>
            <a:endParaRPr lang="en-US" dirty="0"/>
          </a:p>
          <a:p>
            <a:pPr lvl="1"/>
            <a:r>
              <a:rPr lang="en-US" dirty="0" smtClean="0"/>
              <a:t>More biomass to kill, interference from dense thatch probably limits uptake</a:t>
            </a:r>
          </a:p>
        </p:txBody>
      </p:sp>
    </p:spTree>
    <p:extLst>
      <p:ext uri="{BB962C8B-B14F-4D97-AF65-F5344CB8AC3E}">
        <p14:creationId xmlns:p14="http://schemas.microsoft.com/office/powerpoint/2010/main" val="983341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Cattail Control – 12, 21, and 24 MAT</a:t>
            </a:r>
            <a:endParaRPr lang="en-US"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76200" y="914400"/>
            <a:ext cx="9067800" cy="53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987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MAT Species Results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33667447"/>
              </p:ext>
            </p:extLst>
          </p:nvPr>
        </p:nvGraphicFramePr>
        <p:xfrm>
          <a:off x="228601" y="1828793"/>
          <a:ext cx="8686798" cy="4495806"/>
        </p:xfrm>
        <a:graphic>
          <a:graphicData uri="http://schemas.openxmlformats.org/drawingml/2006/table">
            <a:tbl>
              <a:tblPr>
                <a:tableStyleId>{616DA210-FB5B-4158-B5E0-FEB733F419BA}</a:tableStyleId>
              </a:tblPr>
              <a:tblGrid>
                <a:gridCol w="1875559"/>
                <a:gridCol w="1283277"/>
                <a:gridCol w="614218"/>
                <a:gridCol w="614218"/>
                <a:gridCol w="614218"/>
                <a:gridCol w="614218"/>
                <a:gridCol w="614218"/>
                <a:gridCol w="614218"/>
                <a:gridCol w="614218"/>
                <a:gridCol w="614218"/>
                <a:gridCol w="614218"/>
              </a:tblGrid>
              <a:tr h="380678">
                <a:tc rowSpan="2" gridSpan="2">
                  <a:txBody>
                    <a:bodyPr/>
                    <a:lstStyle/>
                    <a:p>
                      <a:pPr algn="ctr" fontAlgn="ctr"/>
                      <a:r>
                        <a:rPr lang="en-US" sz="1400" u="none" strike="noStrike" dirty="0">
                          <a:effectLst/>
                        </a:rPr>
                        <a:t>SPECIES</a:t>
                      </a:r>
                      <a:endParaRPr lang="en-US" sz="1400" b="1" i="0" u="none" strike="noStrike" dirty="0">
                        <a:solidFill>
                          <a:srgbClr val="000000"/>
                        </a:solidFill>
                        <a:effectLst/>
                        <a:latin typeface="Calibri"/>
                      </a:endParaRPr>
                    </a:p>
                  </a:txBody>
                  <a:tcPr marL="9525" marR="9525" marT="9525" marB="0" anchor="ctr"/>
                </a:tc>
                <a:tc rowSpan="2" hMerge="1">
                  <a:txBody>
                    <a:bodyPr/>
                    <a:lstStyle/>
                    <a:p>
                      <a:endParaRPr lang="en-US"/>
                    </a:p>
                  </a:txBody>
                  <a:tcPr/>
                </a:tc>
                <a:tc gridSpan="3">
                  <a:txBody>
                    <a:bodyPr/>
                    <a:lstStyle/>
                    <a:p>
                      <a:pPr algn="ctr" fontAlgn="ctr"/>
                      <a:r>
                        <a:rPr lang="en-US" sz="1400" u="none" strike="noStrike" dirty="0">
                          <a:effectLst/>
                        </a:rPr>
                        <a:t>Alive</a:t>
                      </a:r>
                      <a:endParaRPr lang="en-US" sz="1400" b="1" i="0" u="none"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fontAlgn="ctr"/>
                      <a:r>
                        <a:rPr lang="en-US" sz="1400" u="none" strike="noStrike" dirty="0">
                          <a:effectLst/>
                        </a:rPr>
                        <a:t>Resprout Injury</a:t>
                      </a:r>
                      <a:endParaRPr lang="en-US" sz="1400" b="1" i="0" u="none"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fontAlgn="ctr"/>
                      <a:r>
                        <a:rPr lang="en-US" sz="1400" u="none" strike="noStrike" dirty="0">
                          <a:effectLst/>
                        </a:rPr>
                        <a:t>Dead</a:t>
                      </a:r>
                      <a:endParaRPr lang="en-US" sz="1400" b="1" i="0" u="none"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r>
              <a:tr h="380678">
                <a:tc gridSpan="2" vMerge="1">
                  <a:txBody>
                    <a:bodyPr/>
                    <a:lstStyle/>
                    <a:p>
                      <a:endParaRPr lang="en-US"/>
                    </a:p>
                  </a:txBody>
                  <a:tcPr/>
                </a:tc>
                <a:tc hMerge="1" vMerge="1">
                  <a:txBody>
                    <a:bodyPr/>
                    <a:lstStyle/>
                    <a:p>
                      <a:endParaRPr lang="en-US"/>
                    </a:p>
                  </a:txBody>
                  <a:tcPr/>
                </a:tc>
                <a:tc>
                  <a:txBody>
                    <a:bodyPr/>
                    <a:lstStyle/>
                    <a:p>
                      <a:pPr algn="ctr" fontAlgn="ctr"/>
                      <a:r>
                        <a:rPr lang="en-US" sz="1400" u="none" strike="noStrike" dirty="0">
                          <a:effectLst/>
                        </a:rPr>
                        <a:t>0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24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32 oz</a:t>
                      </a:r>
                      <a:endParaRPr lang="en-US" sz="1400" b="0" i="0" u="none" strike="noStrike" dirty="0">
                        <a:solidFill>
                          <a:srgbClr val="000000"/>
                        </a:solidFill>
                        <a:effectLst/>
                        <a:latin typeface="Calibri"/>
                      </a:endParaRPr>
                    </a:p>
                  </a:txBody>
                  <a:tcPr marL="9525" marR="9525" marT="9525" marB="0" anchor="ctr">
                    <a:solidFill>
                      <a:srgbClr val="FFCC66"/>
                    </a:solidFill>
                  </a:tcPr>
                </a:tc>
                <a:tc>
                  <a:txBody>
                    <a:bodyPr/>
                    <a:lstStyle/>
                    <a:p>
                      <a:pPr algn="ctr" fontAlgn="ctr"/>
                      <a:r>
                        <a:rPr lang="en-US" sz="1400" u="none" strike="noStrike" dirty="0">
                          <a:effectLst/>
                        </a:rPr>
                        <a:t>0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24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32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0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24 oz</a:t>
                      </a:r>
                      <a:endParaRPr lang="en-US" sz="1400" b="0" i="0" u="none" strike="noStrike" dirty="0">
                        <a:solidFill>
                          <a:srgbClr val="000000"/>
                        </a:solidFill>
                        <a:effectLst/>
                        <a:latin typeface="Calibri"/>
                      </a:endParaRPr>
                    </a:p>
                  </a:txBody>
                  <a:tcPr marL="9525" marR="9525" marT="9525" marB="0" anchor="ctr"/>
                </a:tc>
                <a:tc>
                  <a:txBody>
                    <a:bodyPr/>
                    <a:lstStyle/>
                    <a:p>
                      <a:pPr algn="ctr" fontAlgn="ctr"/>
                      <a:r>
                        <a:rPr lang="en-US" sz="1400" u="none" strike="noStrike" dirty="0">
                          <a:effectLst/>
                        </a:rPr>
                        <a:t>32 oz</a:t>
                      </a:r>
                      <a:endParaRPr lang="en-US" sz="1400" b="0" i="0" u="none" strike="noStrike" dirty="0">
                        <a:solidFill>
                          <a:srgbClr val="000000"/>
                        </a:solidFill>
                        <a:effectLst/>
                        <a:latin typeface="Calibri"/>
                      </a:endParaRPr>
                    </a:p>
                  </a:txBody>
                  <a:tcPr marL="9525" marR="9525" marT="9525" marB="0" anchor="ctr"/>
                </a:tc>
              </a:tr>
              <a:tr h="380678">
                <a:tc>
                  <a:txBody>
                    <a:bodyPr/>
                    <a:lstStyle/>
                    <a:p>
                      <a:pPr algn="ctr" fontAlgn="ctr"/>
                      <a:r>
                        <a:rPr lang="en-US" sz="1400" u="none" strike="noStrike" dirty="0">
                          <a:effectLst/>
                        </a:rPr>
                        <a:t>Chara sp.</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Muskgrass</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80%</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Cladium jamaicense</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Sawgrass</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93%</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7%</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Eleocharis cellulosa</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Spikerush</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r>
              <a:tr h="689026">
                <a:tc>
                  <a:txBody>
                    <a:bodyPr/>
                    <a:lstStyle/>
                    <a:p>
                      <a:pPr algn="ctr" fontAlgn="ctr"/>
                      <a:r>
                        <a:rPr lang="en-US" sz="1400" u="none" strike="noStrike" dirty="0">
                          <a:effectLst/>
                        </a:rPr>
                        <a:t>Nymphea odorata</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Fragrant Water Lily</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83%</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17%</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Typha domingiensis</a:t>
                      </a:r>
                      <a:endParaRPr lang="en-US" sz="1400" b="0" i="1" u="none" strike="noStrike" dirty="0">
                        <a:solidFill>
                          <a:srgbClr val="000000"/>
                        </a:solidFill>
                        <a:effectLst/>
                        <a:latin typeface="Calibri"/>
                      </a:endParaRPr>
                    </a:p>
                  </a:txBody>
                  <a:tcPr marL="9525" marR="9525" marT="9525" marB="0" anchor="ctr">
                    <a:solidFill>
                      <a:srgbClr val="FFC000"/>
                    </a:solidFill>
                  </a:tcPr>
                </a:tc>
                <a:tc>
                  <a:txBody>
                    <a:bodyPr/>
                    <a:lstStyle/>
                    <a:p>
                      <a:pPr algn="l" fontAlgn="b"/>
                      <a:r>
                        <a:rPr lang="en-US" sz="1400" u="none" strike="noStrike" dirty="0">
                          <a:effectLst/>
                        </a:rPr>
                        <a:t>Cattial</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31%</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13%</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13%</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69%</a:t>
                      </a:r>
                      <a:endParaRPr lang="en-US" sz="1400" b="0" i="0" u="none" strike="noStrike" dirty="0">
                        <a:solidFill>
                          <a:srgbClr val="000000"/>
                        </a:solidFill>
                        <a:effectLst/>
                        <a:latin typeface="Calibri"/>
                      </a:endParaRPr>
                    </a:p>
                  </a:txBody>
                  <a:tcPr marL="9525" marR="9525" marT="9525" marB="0" anchor="b">
                    <a:solidFill>
                      <a:srgbClr val="FFC000"/>
                    </a:solidFill>
                  </a:tcPr>
                </a:tc>
                <a:tc>
                  <a:txBody>
                    <a:bodyPr/>
                    <a:lstStyle/>
                    <a:p>
                      <a:pPr algn="r" fontAlgn="b"/>
                      <a:r>
                        <a:rPr lang="en-US" sz="1400" u="none" strike="noStrike" dirty="0">
                          <a:effectLst/>
                        </a:rPr>
                        <a:t>73%</a:t>
                      </a:r>
                      <a:endParaRPr lang="en-US" sz="1400" b="0" i="0" u="none" strike="noStrike" dirty="0">
                        <a:solidFill>
                          <a:srgbClr val="000000"/>
                        </a:solidFill>
                        <a:effectLst/>
                        <a:latin typeface="Calibri"/>
                      </a:endParaRPr>
                    </a:p>
                  </a:txBody>
                  <a:tcPr marL="9525" marR="9525" marT="9525" marB="0" anchor="b">
                    <a:solidFill>
                      <a:srgbClr val="FFC000"/>
                    </a:solidFill>
                  </a:tcPr>
                </a:tc>
              </a:tr>
              <a:tr h="380678">
                <a:tc>
                  <a:txBody>
                    <a:bodyPr/>
                    <a:lstStyle/>
                    <a:p>
                      <a:pPr algn="ctr" fontAlgn="ctr"/>
                      <a:r>
                        <a:rPr lang="en-US" sz="1400" u="none" strike="noStrike" dirty="0">
                          <a:effectLst/>
                        </a:rPr>
                        <a:t>Polygonum setaceum</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Bog Smartweed</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Utricularia foliosa</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Bladderwort</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86%</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14%</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Salix caroliniana</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Carolina Willow</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r>
              <a:tr h="380678">
                <a:tc>
                  <a:txBody>
                    <a:bodyPr/>
                    <a:lstStyle/>
                    <a:p>
                      <a:pPr algn="ctr" fontAlgn="ctr"/>
                      <a:r>
                        <a:rPr lang="en-US" sz="1400" u="none" strike="noStrike" dirty="0">
                          <a:effectLst/>
                        </a:rPr>
                        <a:t>Sagittaria lancifolia</a:t>
                      </a:r>
                      <a:endParaRPr lang="en-US" sz="1400" b="0" i="1" u="none" strike="noStrike" dirty="0">
                        <a:solidFill>
                          <a:srgbClr val="000000"/>
                        </a:solidFill>
                        <a:effectLst/>
                        <a:latin typeface="Calibri"/>
                      </a:endParaRPr>
                    </a:p>
                  </a:txBody>
                  <a:tcPr marL="9525" marR="9525" marT="9525" marB="0" anchor="ctr"/>
                </a:tc>
                <a:tc>
                  <a:txBody>
                    <a:bodyPr/>
                    <a:lstStyle/>
                    <a:p>
                      <a:pPr algn="l" fontAlgn="b"/>
                      <a:r>
                        <a:rPr lang="en-US" sz="1400" u="none" strike="noStrike" dirty="0">
                          <a:effectLst/>
                        </a:rPr>
                        <a:t>Duck Potato</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100%</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55%</a:t>
                      </a:r>
                      <a:endParaRPr lang="en-US" sz="1400" b="0" i="0" u="none" strike="noStrike" dirty="0">
                        <a:solidFill>
                          <a:srgbClr val="000000"/>
                        </a:solidFill>
                        <a:effectLst/>
                        <a:latin typeface="Calibri"/>
                      </a:endParaRPr>
                    </a:p>
                  </a:txBody>
                  <a:tcPr marL="9525" marR="9525" marT="9525" marB="0" anchor="b">
                    <a:solidFill>
                      <a:srgbClr val="FFCC66"/>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r" fontAlgn="b"/>
                      <a:r>
                        <a:rPr lang="en-US" sz="1400" u="none" strike="noStrike" dirty="0">
                          <a:effectLst/>
                        </a:rPr>
                        <a:t>45%</a:t>
                      </a:r>
                      <a:endParaRPr lang="en-US" sz="1400" b="0" i="0" u="none" strike="noStrike" dirty="0">
                        <a:solidFill>
                          <a:srgbClr val="000000"/>
                        </a:solidFill>
                        <a:effectLst/>
                        <a:latin typeface="Calibri"/>
                      </a:endParaRPr>
                    </a:p>
                  </a:txBody>
                  <a:tcPr marL="9525" marR="9525" marT="9525" marB="0" anchor="b"/>
                </a:tc>
              </a:tr>
            </a:tbl>
          </a:graphicData>
        </a:graphic>
      </p:graphicFrame>
      <p:sp>
        <p:nvSpPr>
          <p:cNvPr id="4" name="Oval 3"/>
          <p:cNvSpPr/>
          <p:nvPr/>
        </p:nvSpPr>
        <p:spPr>
          <a:xfrm>
            <a:off x="8305800" y="59436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305800" y="44196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11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Imazamox Trials in WCA 2A</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990600" y="1371600"/>
            <a:ext cx="7315200" cy="5486400"/>
          </a:xfrm>
        </p:spPr>
      </p:pic>
      <p:sp>
        <p:nvSpPr>
          <p:cNvPr id="6" name="Freeform 5"/>
          <p:cNvSpPr/>
          <p:nvPr/>
        </p:nvSpPr>
        <p:spPr>
          <a:xfrm>
            <a:off x="984738" y="2157046"/>
            <a:ext cx="7326924" cy="3059723"/>
          </a:xfrm>
          <a:custGeom>
            <a:avLst/>
            <a:gdLst>
              <a:gd name="connsiteX0" fmla="*/ 1078524 w 7326924"/>
              <a:gd name="connsiteY0" fmla="*/ 3059723 h 3059723"/>
              <a:gd name="connsiteX1" fmla="*/ 7326924 w 7326924"/>
              <a:gd name="connsiteY1" fmla="*/ 1101969 h 3059723"/>
              <a:gd name="connsiteX2" fmla="*/ 7315200 w 7326924"/>
              <a:gd name="connsiteY2" fmla="*/ 152400 h 3059723"/>
              <a:gd name="connsiteX3" fmla="*/ 5439508 w 7326924"/>
              <a:gd name="connsiteY3" fmla="*/ 0 h 3059723"/>
              <a:gd name="connsiteX4" fmla="*/ 0 w 7326924"/>
              <a:gd name="connsiteY4" fmla="*/ 586154 h 3059723"/>
              <a:gd name="connsiteX5" fmla="*/ 23447 w 7326924"/>
              <a:gd name="connsiteY5" fmla="*/ 2133600 h 3059723"/>
              <a:gd name="connsiteX6" fmla="*/ 1078524 w 7326924"/>
              <a:gd name="connsiteY6" fmla="*/ 3059723 h 30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924" h="3059723">
                <a:moveTo>
                  <a:pt x="1078524" y="3059723"/>
                </a:moveTo>
                <a:lnTo>
                  <a:pt x="7326924" y="1101969"/>
                </a:lnTo>
                <a:lnTo>
                  <a:pt x="7315200" y="152400"/>
                </a:lnTo>
                <a:lnTo>
                  <a:pt x="5439508" y="0"/>
                </a:lnTo>
                <a:lnTo>
                  <a:pt x="0" y="586154"/>
                </a:lnTo>
                <a:lnTo>
                  <a:pt x="23447" y="2133600"/>
                </a:lnTo>
                <a:lnTo>
                  <a:pt x="1078524" y="3059723"/>
                </a:lnTo>
                <a:close/>
              </a:path>
            </a:pathLst>
          </a:cu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8" name="Straight Arrow Connector 7"/>
          <p:cNvCxnSpPr/>
          <p:nvPr/>
        </p:nvCxnSpPr>
        <p:spPr>
          <a:xfrm>
            <a:off x="3048000" y="2590800"/>
            <a:ext cx="152400" cy="485275"/>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p:nvPr/>
        </p:nvCxnSpPr>
        <p:spPr>
          <a:xfrm flipV="1">
            <a:off x="4038600" y="3886201"/>
            <a:ext cx="0" cy="1768641"/>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143000" y="1683603"/>
            <a:ext cx="7086600" cy="830997"/>
          </a:xfrm>
          <a:prstGeom prst="rect">
            <a:avLst/>
          </a:prstGeom>
          <a:noFill/>
        </p:spPr>
        <p:txBody>
          <a:bodyPr wrap="square" rtlCol="0">
            <a:spAutoFit/>
          </a:bodyPr>
          <a:lstStyle/>
          <a:p>
            <a:r>
              <a:rPr lang="en-US"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Remnant sawgrass  “ridge” persists after imazamox treatment </a:t>
            </a:r>
            <a:endParaRPr 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9" name="TextBox 18"/>
          <p:cNvSpPr txBox="1"/>
          <p:nvPr/>
        </p:nvSpPr>
        <p:spPr>
          <a:xfrm>
            <a:off x="2362200" y="5654842"/>
            <a:ext cx="4953000" cy="830997"/>
          </a:xfrm>
          <a:prstGeom prst="rect">
            <a:avLst/>
          </a:prstGeom>
          <a:noFill/>
        </p:spPr>
        <p:txBody>
          <a:bodyPr wrap="square" rtlCol="0">
            <a:spAutoFit/>
          </a:bodyPr>
          <a:lstStyle/>
          <a:p>
            <a:r>
              <a:rPr lang="en-US"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Sloughs opening up as cattail is selectively controlled</a:t>
            </a:r>
            <a:endParaRPr 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2280713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304800" y="1752600"/>
            <a:ext cx="8382000" cy="4373563"/>
          </a:xfrm>
        </p:spPr>
        <p:txBody>
          <a:bodyPr/>
          <a:lstStyle/>
          <a:p>
            <a:r>
              <a:rPr lang="en-US" dirty="0" smtClean="0"/>
              <a:t>Assess impact of pre-herbicide burning to remove dense thatch</a:t>
            </a:r>
          </a:p>
          <a:p>
            <a:r>
              <a:rPr lang="en-US" dirty="0" smtClean="0"/>
              <a:t>Evaluate ground-based cattail treatments using imazamox</a:t>
            </a:r>
          </a:p>
          <a:p>
            <a:r>
              <a:rPr lang="en-US" dirty="0" smtClean="0"/>
              <a:t>Address </a:t>
            </a:r>
            <a:r>
              <a:rPr lang="en-US" b="1" dirty="0" smtClean="0"/>
              <a:t>resistance management </a:t>
            </a:r>
            <a:r>
              <a:rPr lang="en-US" dirty="0" smtClean="0"/>
              <a:t>concerns</a:t>
            </a:r>
            <a:endParaRPr lang="en-US" dirty="0"/>
          </a:p>
        </p:txBody>
      </p:sp>
    </p:spTree>
    <p:extLst>
      <p:ext uri="{BB962C8B-B14F-4D97-AF65-F5344CB8AC3E}">
        <p14:creationId xmlns:p14="http://schemas.microsoft.com/office/powerpoint/2010/main" val="209115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8" y="-141516"/>
            <a:ext cx="8229600" cy="1143000"/>
          </a:xfrm>
        </p:spPr>
        <p:txBody>
          <a:bodyPr/>
          <a:lstStyle/>
          <a:p>
            <a:pPr algn="ctr"/>
            <a:r>
              <a:rPr lang="en-US" dirty="0" smtClean="0"/>
              <a:t>Melaleuca 1995 - 2015</a:t>
            </a:r>
            <a:endParaRPr lang="en-US" dirty="0"/>
          </a:p>
        </p:txBody>
      </p:sp>
      <p:sp>
        <p:nvSpPr>
          <p:cNvPr id="3" name="TextBox 2"/>
          <p:cNvSpPr txBox="1"/>
          <p:nvPr/>
        </p:nvSpPr>
        <p:spPr>
          <a:xfrm>
            <a:off x="1302657" y="5819607"/>
            <a:ext cx="1447800" cy="584775"/>
          </a:xfrm>
          <a:prstGeom prst="rect">
            <a:avLst/>
          </a:prstGeom>
          <a:noFill/>
        </p:spPr>
        <p:txBody>
          <a:bodyPr wrap="square" rtlCol="0">
            <a:spAutoFit/>
          </a:bodyPr>
          <a:lstStyle/>
          <a:p>
            <a:pPr algn="ctr"/>
            <a:r>
              <a:rPr lang="en-US" sz="3200" dirty="0" smtClean="0"/>
              <a:t>1995</a:t>
            </a:r>
            <a:endParaRPr lang="en-US" sz="3200" dirty="0"/>
          </a:p>
        </p:txBody>
      </p:sp>
      <p:sp>
        <p:nvSpPr>
          <p:cNvPr id="8" name="TextBox 7"/>
          <p:cNvSpPr txBox="1"/>
          <p:nvPr/>
        </p:nvSpPr>
        <p:spPr>
          <a:xfrm>
            <a:off x="6431387" y="5819030"/>
            <a:ext cx="1447800" cy="584775"/>
          </a:xfrm>
          <a:prstGeom prst="rect">
            <a:avLst/>
          </a:prstGeom>
          <a:noFill/>
        </p:spPr>
        <p:txBody>
          <a:bodyPr wrap="square" rtlCol="0">
            <a:spAutoFit/>
          </a:bodyPr>
          <a:lstStyle/>
          <a:p>
            <a:pPr algn="ctr"/>
            <a:r>
              <a:rPr lang="en-US" sz="3200" dirty="0" smtClean="0"/>
              <a:t>2015</a:t>
            </a:r>
            <a:endParaRPr lang="en-US" sz="3200" dirty="0"/>
          </a:p>
        </p:txBody>
      </p:sp>
      <p:pic>
        <p:nvPicPr>
          <p:cNvPr id="11"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673" y="1252538"/>
            <a:ext cx="3750716" cy="4480560"/>
          </a:xfrm>
          <a:prstGeom prst="rect">
            <a:avLst/>
          </a:prstGeom>
          <a:ln>
            <a:solidFill>
              <a:srgbClr val="FFFF00"/>
            </a:solidFill>
          </a:ln>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5893" y="1339622"/>
            <a:ext cx="3755844" cy="4480560"/>
          </a:xfrm>
          <a:prstGeom prst="rect">
            <a:avLst/>
          </a:prstGeom>
          <a:ln>
            <a:solidFill>
              <a:srgbClr val="FFFF00"/>
            </a:solid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0204" y="5084839"/>
            <a:ext cx="2366875" cy="1517228"/>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3860800" y="2819400"/>
            <a:ext cx="1494974" cy="77724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6517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5" name="Picture 4" descr="everglades2.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0" y="1295400"/>
            <a:ext cx="9144000" cy="5562600"/>
          </a:xfrm>
          <a:prstGeom prst="rect">
            <a:avLst/>
          </a:prstGeom>
        </p:spPr>
      </p:pic>
      <p:sp>
        <p:nvSpPr>
          <p:cNvPr id="4" name="Isosceles Triangle 3"/>
          <p:cNvSpPr/>
          <p:nvPr/>
        </p:nvSpPr>
        <p:spPr>
          <a:xfrm>
            <a:off x="0" y="1447800"/>
            <a:ext cx="6934200" cy="5410200"/>
          </a:xfrm>
          <a:prstGeom prst="triangle">
            <a:avLst>
              <a:gd name="adj" fmla="val 0"/>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seal_blue_2400.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2800" y="5029200"/>
            <a:ext cx="1828800" cy="1828800"/>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idx="1"/>
          </p:nvPr>
        </p:nvSpPr>
        <p:spPr>
          <a:xfrm>
            <a:off x="76200" y="3810000"/>
            <a:ext cx="4953000" cy="2697163"/>
          </a:xfrm>
        </p:spPr>
        <p:txBody>
          <a:bodyPr/>
          <a:lstStyle/>
          <a:p>
            <a:r>
              <a:rPr lang="en-US" sz="2000" b="1" dirty="0" smtClean="0"/>
              <a:t>Sue Newman, SFWMD</a:t>
            </a:r>
          </a:p>
          <a:p>
            <a:r>
              <a:rPr lang="en-US" sz="2000" b="1" dirty="0" smtClean="0"/>
              <a:t>Michael Manna , SFWMD</a:t>
            </a:r>
          </a:p>
          <a:p>
            <a:r>
              <a:rPr lang="en-US" sz="2000" b="1" dirty="0" smtClean="0"/>
              <a:t>Mark Cook , SFWMD</a:t>
            </a:r>
          </a:p>
          <a:p>
            <a:r>
              <a:rPr lang="en-US" sz="2000" b="1" dirty="0" smtClean="0"/>
              <a:t>David Black , SFWMD</a:t>
            </a:r>
          </a:p>
          <a:p>
            <a:r>
              <a:rPr lang="en-US" sz="2000" b="1" dirty="0" smtClean="0"/>
              <a:t>Todd Horton, SeaPro Corp.</a:t>
            </a:r>
          </a:p>
          <a:p>
            <a:r>
              <a:rPr lang="en-US" sz="2000" b="1" dirty="0" smtClean="0"/>
              <a:t>Bill Haller, UF/IFAS</a:t>
            </a:r>
          </a:p>
          <a:p>
            <a:r>
              <a:rPr lang="en-US" sz="2000" b="1" dirty="0" smtClean="0"/>
              <a:t>Helicopter Applicators Inc.</a:t>
            </a:r>
            <a:endParaRPr lang="en-US" sz="2000" b="1" dirty="0"/>
          </a:p>
        </p:txBody>
      </p:sp>
    </p:spTree>
    <p:extLst>
      <p:ext uri="{BB962C8B-B14F-4D97-AF65-F5344CB8AC3E}">
        <p14:creationId xmlns:p14="http://schemas.microsoft.com/office/powerpoint/2010/main" val="2385549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66572" y="-228600"/>
            <a:ext cx="8229600" cy="1143000"/>
          </a:xfrm>
        </p:spPr>
        <p:txBody>
          <a:bodyPr/>
          <a:lstStyle/>
          <a:p>
            <a:pPr algn="ctr"/>
            <a:r>
              <a:rPr lang="en-US" dirty="0" smtClean="0"/>
              <a:t>Melaleuca</a:t>
            </a:r>
            <a:endParaRPr lang="en-US" dirty="0"/>
          </a:p>
        </p:txBody>
      </p:sp>
      <p:sp>
        <p:nvSpPr>
          <p:cNvPr id="2" name="TextBox 1"/>
          <p:cNvSpPr txBox="1"/>
          <p:nvPr/>
        </p:nvSpPr>
        <p:spPr>
          <a:xfrm>
            <a:off x="2971800" y="4127718"/>
            <a:ext cx="6019800"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6% increase </a:t>
            </a:r>
            <a:r>
              <a:rPr lang="en-US" sz="2400" dirty="0"/>
              <a:t>in frequency </a:t>
            </a:r>
            <a:r>
              <a:rPr lang="en-US" sz="2400" dirty="0" smtClean="0"/>
              <a:t>(occupancy)</a:t>
            </a:r>
          </a:p>
          <a:p>
            <a:pPr marL="457200" indent="-457200">
              <a:buFont typeface="Arial" panose="020B0604020202020204" pitchFamily="34" charset="0"/>
              <a:buChar char="•"/>
            </a:pPr>
            <a:r>
              <a:rPr lang="en-US" sz="2400" dirty="0" smtClean="0"/>
              <a:t>Frequency of cells with </a:t>
            </a:r>
            <a:r>
              <a:rPr lang="en-US" sz="2400" dirty="0" smtClean="0">
                <a:sym typeface="Wingdings"/>
              </a:rPr>
              <a:t>≥</a:t>
            </a:r>
            <a:r>
              <a:rPr lang="en-US" sz="2400" dirty="0" smtClean="0"/>
              <a:t>intermediate abundance scores down 54%</a:t>
            </a:r>
          </a:p>
          <a:p>
            <a:pPr marL="457200" indent="-457200">
              <a:buFont typeface="Arial" panose="020B0604020202020204" pitchFamily="34" charset="0"/>
              <a:buChar char="•"/>
            </a:pPr>
            <a:r>
              <a:rPr lang="en-US" sz="2400" dirty="0" smtClean="0"/>
              <a:t>Region-wide abundance down 48%</a:t>
            </a:r>
          </a:p>
        </p:txBody>
      </p:sp>
      <p:graphicFrame>
        <p:nvGraphicFramePr>
          <p:cNvPr id="6" name="Chart 5"/>
          <p:cNvGraphicFramePr>
            <a:graphicFrameLocks/>
          </p:cNvGraphicFramePr>
          <p:nvPr>
            <p:extLst>
              <p:ext uri="{D42A27DB-BD31-4B8C-83A1-F6EECF244321}">
                <p14:modId xmlns:p14="http://schemas.microsoft.com/office/powerpoint/2010/main" val="3060967427"/>
              </p:ext>
            </p:extLst>
          </p:nvPr>
        </p:nvGraphicFramePr>
        <p:xfrm>
          <a:off x="144075" y="838200"/>
          <a:ext cx="4389120" cy="3017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533084574"/>
              </p:ext>
            </p:extLst>
          </p:nvPr>
        </p:nvGraphicFramePr>
        <p:xfrm>
          <a:off x="4529556" y="838200"/>
          <a:ext cx="4389120" cy="301752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4252052"/>
            <a:ext cx="2522711" cy="1539148"/>
          </a:xfrm>
          <a:prstGeom prst="rect">
            <a:avLst/>
          </a:prstGeom>
        </p:spPr>
      </p:pic>
      <p:grpSp>
        <p:nvGrpSpPr>
          <p:cNvPr id="12" name="Group 11"/>
          <p:cNvGrpSpPr/>
          <p:nvPr/>
        </p:nvGrpSpPr>
        <p:grpSpPr>
          <a:xfrm>
            <a:off x="1819206" y="975380"/>
            <a:ext cx="1803930" cy="1270889"/>
            <a:chOff x="1819206" y="975380"/>
            <a:chExt cx="1803930" cy="1270889"/>
          </a:xfrm>
        </p:grpSpPr>
        <p:sp>
          <p:nvSpPr>
            <p:cNvPr id="4" name="TextBox 3"/>
            <p:cNvSpPr txBox="1"/>
            <p:nvPr/>
          </p:nvSpPr>
          <p:spPr>
            <a:xfrm>
              <a:off x="2235200" y="975380"/>
              <a:ext cx="1023037" cy="523220"/>
            </a:xfrm>
            <a:prstGeom prst="rect">
              <a:avLst/>
            </a:prstGeom>
            <a:noFill/>
          </p:spPr>
          <p:txBody>
            <a:bodyPr wrap="none" rtlCol="0">
              <a:spAutoFit/>
            </a:bodyPr>
            <a:lstStyle/>
            <a:p>
              <a:r>
                <a:rPr lang="en-US" sz="2800" b="1" dirty="0" smtClean="0">
                  <a:solidFill>
                    <a:srgbClr val="FF0000"/>
                  </a:solidFill>
                </a:rPr>
                <a:t>-54%</a:t>
              </a:r>
              <a:endParaRPr lang="en-US" sz="2800" b="1" dirty="0">
                <a:solidFill>
                  <a:srgbClr val="FF0000"/>
                </a:solidFill>
              </a:endParaRPr>
            </a:p>
          </p:txBody>
        </p:sp>
        <p:sp>
          <p:nvSpPr>
            <p:cNvPr id="5" name="TextBox 4"/>
            <p:cNvSpPr txBox="1"/>
            <p:nvPr/>
          </p:nvSpPr>
          <p:spPr>
            <a:xfrm>
              <a:off x="1819206" y="1476828"/>
              <a:ext cx="404278" cy="769441"/>
            </a:xfrm>
            <a:prstGeom prst="rect">
              <a:avLst/>
            </a:prstGeom>
            <a:noFill/>
          </p:spPr>
          <p:txBody>
            <a:bodyPr wrap="none" rtlCol="0">
              <a:spAutoFit/>
            </a:bodyPr>
            <a:lstStyle/>
            <a:p>
              <a:r>
                <a:rPr lang="en-US" sz="4400" b="1" dirty="0" smtClean="0">
                  <a:solidFill>
                    <a:srgbClr val="FF0000"/>
                  </a:solidFill>
                </a:rPr>
                <a:t>}</a:t>
              </a:r>
              <a:endParaRPr lang="en-US" sz="4400" b="1" dirty="0">
                <a:solidFill>
                  <a:srgbClr val="FF0000"/>
                </a:solidFill>
              </a:endParaRPr>
            </a:p>
          </p:txBody>
        </p:sp>
        <p:sp>
          <p:nvSpPr>
            <p:cNvPr id="10" name="TextBox 9"/>
            <p:cNvSpPr txBox="1"/>
            <p:nvPr/>
          </p:nvSpPr>
          <p:spPr>
            <a:xfrm rot="10800000">
              <a:off x="3318244" y="1351318"/>
              <a:ext cx="304892"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grpSp>
      <p:grpSp>
        <p:nvGrpSpPr>
          <p:cNvPr id="16" name="Group 15"/>
          <p:cNvGrpSpPr/>
          <p:nvPr/>
        </p:nvGrpSpPr>
        <p:grpSpPr>
          <a:xfrm>
            <a:off x="7772400" y="502622"/>
            <a:ext cx="1141659" cy="1707178"/>
            <a:chOff x="7772400" y="502622"/>
            <a:chExt cx="1141659" cy="1707178"/>
          </a:xfrm>
        </p:grpSpPr>
        <p:sp>
          <p:nvSpPr>
            <p:cNvPr id="11" name="TextBox 10"/>
            <p:cNvSpPr txBox="1"/>
            <p:nvPr/>
          </p:nvSpPr>
          <p:spPr>
            <a:xfrm>
              <a:off x="7772400" y="502622"/>
              <a:ext cx="1141659" cy="584775"/>
            </a:xfrm>
            <a:prstGeom prst="rect">
              <a:avLst/>
            </a:prstGeom>
            <a:noFill/>
          </p:spPr>
          <p:txBody>
            <a:bodyPr wrap="none" rtlCol="0">
              <a:spAutoFit/>
            </a:bodyPr>
            <a:lstStyle/>
            <a:p>
              <a:r>
                <a:rPr lang="en-US" sz="3200" b="1" dirty="0" smtClean="0">
                  <a:solidFill>
                    <a:srgbClr val="FF0000"/>
                  </a:solidFill>
                </a:rPr>
                <a:t>-48%</a:t>
              </a:r>
              <a:endParaRPr lang="en-US" sz="3200" b="1" dirty="0">
                <a:solidFill>
                  <a:srgbClr val="FF0000"/>
                </a:solidFill>
              </a:endParaRPr>
            </a:p>
          </p:txBody>
        </p:sp>
        <p:cxnSp>
          <p:nvCxnSpPr>
            <p:cNvPr id="13" name="Straight Arrow Connector 12"/>
            <p:cNvCxnSpPr/>
            <p:nvPr/>
          </p:nvCxnSpPr>
          <p:spPr>
            <a:xfrm flipH="1">
              <a:off x="8534398" y="1163597"/>
              <a:ext cx="2" cy="1046203"/>
            </a:xfrm>
            <a:prstGeom prst="straightConnector1">
              <a:avLst/>
            </a:prstGeom>
            <a:ln w="38100">
              <a:solidFill>
                <a:srgbClr val="FF0000"/>
              </a:solidFill>
              <a:headEnd type="diamond" w="med" len="med"/>
              <a:tailEnd type="diamond" w="med"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3274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76200"/>
            <a:ext cx="3491259" cy="5185230"/>
          </a:xfrm>
        </p:spPr>
        <p:txBody>
          <a:bodyPr>
            <a:normAutofit/>
          </a:bodyPr>
          <a:lstStyle/>
          <a:p>
            <a:pPr algn="ctr"/>
            <a:r>
              <a:rPr lang="en-US" dirty="0" smtClean="0">
                <a:solidFill>
                  <a:schemeClr val="tx1"/>
                </a:solidFill>
              </a:rPr>
              <a:t>Melaleuca</a:t>
            </a:r>
            <a:br>
              <a:rPr lang="en-US" dirty="0" smtClean="0">
                <a:solidFill>
                  <a:schemeClr val="tx1"/>
                </a:solidFill>
              </a:rPr>
            </a:br>
            <a:r>
              <a:rPr lang="en-US" sz="3200" i="1" dirty="0" smtClean="0">
                <a:solidFill>
                  <a:schemeClr val="tx1"/>
                </a:solidFill>
              </a:rPr>
              <a:t>1995-2015 Trend by Management Area</a:t>
            </a:r>
            <a:endParaRPr lang="en-US" sz="3200" i="1" dirty="0">
              <a:solidFill>
                <a:schemeClr val="tx1"/>
              </a:solidFill>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0613" t="8564" r="7643" b="1348"/>
          <a:stretch/>
        </p:blipFill>
        <p:spPr>
          <a:xfrm>
            <a:off x="3951765" y="350880"/>
            <a:ext cx="4950068" cy="6310389"/>
          </a:xfrm>
        </p:spPr>
      </p:pic>
      <p:sp>
        <p:nvSpPr>
          <p:cNvPr id="3" name="TextBox 2"/>
          <p:cNvSpPr txBox="1"/>
          <p:nvPr/>
        </p:nvSpPr>
        <p:spPr>
          <a:xfrm>
            <a:off x="7802375" y="967169"/>
            <a:ext cx="912429" cy="369332"/>
          </a:xfrm>
          <a:prstGeom prst="rect">
            <a:avLst/>
          </a:prstGeom>
          <a:noFill/>
        </p:spPr>
        <p:txBody>
          <a:bodyPr wrap="none" rtlCol="0">
            <a:spAutoFit/>
          </a:bodyPr>
          <a:lstStyle/>
          <a:p>
            <a:r>
              <a:rPr lang="en-US" dirty="0" smtClean="0">
                <a:solidFill>
                  <a:srgbClr val="00FF00"/>
                </a:solidFill>
                <a:sym typeface="Wingdings"/>
              </a:rPr>
              <a:t>-26%</a:t>
            </a:r>
            <a:endParaRPr lang="en-US" dirty="0">
              <a:solidFill>
                <a:srgbClr val="00FF00"/>
              </a:solidFill>
            </a:endParaRPr>
          </a:p>
        </p:txBody>
      </p:sp>
      <p:sp>
        <p:nvSpPr>
          <p:cNvPr id="7" name="TextBox 6"/>
          <p:cNvSpPr txBox="1"/>
          <p:nvPr/>
        </p:nvSpPr>
        <p:spPr>
          <a:xfrm>
            <a:off x="6248557" y="4608195"/>
            <a:ext cx="912429" cy="369332"/>
          </a:xfrm>
          <a:prstGeom prst="rect">
            <a:avLst/>
          </a:prstGeom>
          <a:noFill/>
        </p:spPr>
        <p:txBody>
          <a:bodyPr wrap="none" rtlCol="0">
            <a:spAutoFit/>
          </a:bodyPr>
          <a:lstStyle/>
          <a:p>
            <a:r>
              <a:rPr lang="en-US" dirty="0" smtClean="0">
                <a:solidFill>
                  <a:srgbClr val="00FF00"/>
                </a:solidFill>
                <a:sym typeface="Wingdings"/>
              </a:rPr>
              <a:t>-58%</a:t>
            </a:r>
            <a:endParaRPr lang="en-US" dirty="0">
              <a:solidFill>
                <a:srgbClr val="00FF00"/>
              </a:solidFill>
            </a:endParaRPr>
          </a:p>
        </p:txBody>
      </p:sp>
      <p:sp>
        <p:nvSpPr>
          <p:cNvPr id="8" name="TextBox 7"/>
          <p:cNvSpPr txBox="1"/>
          <p:nvPr/>
        </p:nvSpPr>
        <p:spPr>
          <a:xfrm>
            <a:off x="7084042" y="2001606"/>
            <a:ext cx="912429" cy="369332"/>
          </a:xfrm>
          <a:prstGeom prst="rect">
            <a:avLst/>
          </a:prstGeom>
          <a:noFill/>
        </p:spPr>
        <p:txBody>
          <a:bodyPr wrap="none" rtlCol="0">
            <a:spAutoFit/>
          </a:bodyPr>
          <a:lstStyle/>
          <a:p>
            <a:r>
              <a:rPr lang="en-US" dirty="0" smtClean="0">
                <a:solidFill>
                  <a:srgbClr val="00FF00"/>
                </a:solidFill>
                <a:sym typeface="Wingdings"/>
              </a:rPr>
              <a:t>-88%</a:t>
            </a:r>
            <a:endParaRPr lang="en-US" dirty="0">
              <a:solidFill>
                <a:srgbClr val="00FF00"/>
              </a:solidFill>
            </a:endParaRPr>
          </a:p>
        </p:txBody>
      </p:sp>
      <p:sp>
        <p:nvSpPr>
          <p:cNvPr id="9" name="TextBox 8"/>
          <p:cNvSpPr txBox="1"/>
          <p:nvPr/>
        </p:nvSpPr>
        <p:spPr>
          <a:xfrm>
            <a:off x="5261271" y="2481230"/>
            <a:ext cx="912429" cy="369332"/>
          </a:xfrm>
          <a:prstGeom prst="rect">
            <a:avLst/>
          </a:prstGeom>
          <a:noFill/>
        </p:spPr>
        <p:txBody>
          <a:bodyPr wrap="none" rtlCol="0">
            <a:spAutoFit/>
          </a:bodyPr>
          <a:lstStyle/>
          <a:p>
            <a:r>
              <a:rPr lang="en-US" dirty="0" smtClean="0">
                <a:solidFill>
                  <a:srgbClr val="00FF00"/>
                </a:solidFill>
                <a:sym typeface="Wingdings"/>
              </a:rPr>
              <a:t>-48%</a:t>
            </a:r>
            <a:endParaRPr lang="en-US" dirty="0">
              <a:solidFill>
                <a:srgbClr val="00FF00"/>
              </a:solidFill>
            </a:endParaRPr>
          </a:p>
        </p:txBody>
      </p:sp>
      <p:sp>
        <p:nvSpPr>
          <p:cNvPr id="10" name="TextBox 9"/>
          <p:cNvSpPr txBox="1"/>
          <p:nvPr/>
        </p:nvSpPr>
        <p:spPr>
          <a:xfrm>
            <a:off x="5827658" y="1703529"/>
            <a:ext cx="912429" cy="369332"/>
          </a:xfrm>
          <a:prstGeom prst="rect">
            <a:avLst/>
          </a:prstGeom>
          <a:noFill/>
        </p:spPr>
        <p:txBody>
          <a:bodyPr wrap="none" rtlCol="0">
            <a:spAutoFit/>
          </a:bodyPr>
          <a:lstStyle/>
          <a:p>
            <a:r>
              <a:rPr lang="en-US" dirty="0" smtClean="0">
                <a:solidFill>
                  <a:srgbClr val="00FF00"/>
                </a:solidFill>
                <a:sym typeface="Wingdings"/>
              </a:rPr>
              <a:t>-38%</a:t>
            </a:r>
            <a:endParaRPr lang="en-US" dirty="0">
              <a:solidFill>
                <a:srgbClr val="00FF00"/>
              </a:solidFill>
            </a:endParaRPr>
          </a:p>
        </p:txBody>
      </p:sp>
      <p:sp>
        <p:nvSpPr>
          <p:cNvPr id="12" name="TextBox 11"/>
          <p:cNvSpPr txBox="1"/>
          <p:nvPr/>
        </p:nvSpPr>
        <p:spPr>
          <a:xfrm>
            <a:off x="7299505" y="4977527"/>
            <a:ext cx="912429" cy="369332"/>
          </a:xfrm>
          <a:prstGeom prst="rect">
            <a:avLst/>
          </a:prstGeom>
          <a:noFill/>
        </p:spPr>
        <p:txBody>
          <a:bodyPr wrap="none" rtlCol="0">
            <a:spAutoFit/>
          </a:bodyPr>
          <a:lstStyle/>
          <a:p>
            <a:r>
              <a:rPr lang="en-US" dirty="0" smtClean="0">
                <a:solidFill>
                  <a:srgbClr val="00FF00"/>
                </a:solidFill>
                <a:sym typeface="Wingdings"/>
              </a:rPr>
              <a:t>-56%</a:t>
            </a:r>
            <a:endParaRPr lang="en-US" dirty="0">
              <a:solidFill>
                <a:srgbClr val="00FF00"/>
              </a:solidFill>
            </a:endParaRPr>
          </a:p>
        </p:txBody>
      </p:sp>
      <p:sp>
        <p:nvSpPr>
          <p:cNvPr id="13" name="TextBox 12"/>
          <p:cNvSpPr txBox="1"/>
          <p:nvPr/>
        </p:nvSpPr>
        <p:spPr>
          <a:xfrm>
            <a:off x="6216493" y="2220364"/>
            <a:ext cx="748923" cy="369332"/>
          </a:xfrm>
          <a:prstGeom prst="rect">
            <a:avLst/>
          </a:prstGeom>
          <a:noFill/>
        </p:spPr>
        <p:txBody>
          <a:bodyPr wrap="none" rtlCol="0">
            <a:spAutoFit/>
          </a:bodyPr>
          <a:lstStyle/>
          <a:p>
            <a:r>
              <a:rPr lang="en-US" dirty="0" smtClean="0">
                <a:solidFill>
                  <a:srgbClr val="00FF00"/>
                </a:solidFill>
                <a:sym typeface="Wingdings"/>
              </a:rPr>
              <a:t>0%</a:t>
            </a:r>
            <a:endParaRPr lang="en-US" dirty="0">
              <a:solidFill>
                <a:srgbClr val="00FF00"/>
              </a:solidFill>
            </a:endParaRPr>
          </a:p>
        </p:txBody>
      </p:sp>
      <p:sp>
        <p:nvSpPr>
          <p:cNvPr id="14" name="TextBox 13"/>
          <p:cNvSpPr txBox="1"/>
          <p:nvPr/>
        </p:nvSpPr>
        <p:spPr>
          <a:xfrm>
            <a:off x="6283872" y="1334197"/>
            <a:ext cx="912429" cy="369332"/>
          </a:xfrm>
          <a:prstGeom prst="rect">
            <a:avLst/>
          </a:prstGeom>
          <a:noFill/>
        </p:spPr>
        <p:txBody>
          <a:bodyPr wrap="none" rtlCol="0">
            <a:spAutoFit/>
          </a:bodyPr>
          <a:lstStyle/>
          <a:p>
            <a:r>
              <a:rPr lang="en-US" dirty="0" smtClean="0">
                <a:solidFill>
                  <a:srgbClr val="00FF00"/>
                </a:solidFill>
                <a:sym typeface="Wingdings"/>
              </a:rPr>
              <a:t>-37%</a:t>
            </a:r>
            <a:endParaRPr lang="en-US" dirty="0">
              <a:solidFill>
                <a:srgbClr val="00FF00"/>
              </a:solidFill>
            </a:endParaRPr>
          </a:p>
        </p:txBody>
      </p:sp>
    </p:spTree>
    <p:extLst>
      <p:ext uri="{BB962C8B-B14F-4D97-AF65-F5344CB8AC3E}">
        <p14:creationId xmlns:p14="http://schemas.microsoft.com/office/powerpoint/2010/main" val="427121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8" y="-141516"/>
            <a:ext cx="8229600" cy="1143000"/>
          </a:xfrm>
        </p:spPr>
        <p:txBody>
          <a:bodyPr/>
          <a:lstStyle/>
          <a:p>
            <a:pPr algn="ctr"/>
            <a:r>
              <a:rPr lang="en-US" dirty="0" smtClean="0"/>
              <a:t>Australian Pine 1995 - 2015</a:t>
            </a:r>
            <a:endParaRPr lang="en-US" dirty="0"/>
          </a:p>
        </p:txBody>
      </p:sp>
      <p:sp>
        <p:nvSpPr>
          <p:cNvPr id="3" name="TextBox 2"/>
          <p:cNvSpPr txBox="1"/>
          <p:nvPr/>
        </p:nvSpPr>
        <p:spPr>
          <a:xfrm>
            <a:off x="1360713" y="5761551"/>
            <a:ext cx="1447800" cy="584775"/>
          </a:xfrm>
          <a:prstGeom prst="rect">
            <a:avLst/>
          </a:prstGeom>
          <a:noFill/>
        </p:spPr>
        <p:txBody>
          <a:bodyPr wrap="square" rtlCol="0">
            <a:spAutoFit/>
          </a:bodyPr>
          <a:lstStyle/>
          <a:p>
            <a:pPr algn="ctr"/>
            <a:r>
              <a:rPr lang="en-US" sz="3200" dirty="0" smtClean="0"/>
              <a:t>1995</a:t>
            </a:r>
            <a:endParaRPr lang="en-US" sz="3200" dirty="0"/>
          </a:p>
        </p:txBody>
      </p:sp>
      <p:sp>
        <p:nvSpPr>
          <p:cNvPr id="8" name="TextBox 7"/>
          <p:cNvSpPr txBox="1"/>
          <p:nvPr/>
        </p:nvSpPr>
        <p:spPr>
          <a:xfrm>
            <a:off x="6315275" y="5819030"/>
            <a:ext cx="1447800" cy="584775"/>
          </a:xfrm>
          <a:prstGeom prst="rect">
            <a:avLst/>
          </a:prstGeom>
          <a:noFill/>
        </p:spPr>
        <p:txBody>
          <a:bodyPr wrap="square" rtlCol="0">
            <a:spAutoFit/>
          </a:bodyPr>
          <a:lstStyle/>
          <a:p>
            <a:pPr algn="ctr"/>
            <a:r>
              <a:rPr lang="en-US" sz="3200" dirty="0" smtClean="0"/>
              <a:t>2015</a:t>
            </a:r>
            <a:endParaRPr lang="en-US" sz="3200" dirty="0"/>
          </a:p>
        </p:txBody>
      </p:sp>
      <p:pic>
        <p:nvPicPr>
          <p:cNvPr id="11"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201" y="1252538"/>
            <a:ext cx="3587603" cy="4480560"/>
          </a:xfrm>
          <a:prstGeom prst="rect">
            <a:avLst/>
          </a:prstGeom>
          <a:ln>
            <a:solidFill>
              <a:srgbClr val="FFFF00"/>
            </a:solidFill>
          </a:ln>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2391" y="1339622"/>
            <a:ext cx="3742848" cy="4480560"/>
          </a:xfrm>
          <a:prstGeom prst="rect">
            <a:avLst/>
          </a:prstGeom>
          <a:ln>
            <a:solidFill>
              <a:srgbClr val="FFFF00"/>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0204" y="5084839"/>
            <a:ext cx="2366875" cy="1517228"/>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3759199" y="2819400"/>
            <a:ext cx="1654631" cy="77724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618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ISRE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CISREP_Template</Template>
  <TotalTime>11232</TotalTime>
  <Words>2868</Words>
  <Application>Microsoft Office PowerPoint</Application>
  <PresentationFormat>On-screen Show (4:3)</PresentationFormat>
  <Paragraphs>640</Paragraphs>
  <Slides>60</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Arial</vt:lpstr>
      <vt:lpstr>Arial Narrow</vt:lpstr>
      <vt:lpstr>Calibri</vt:lpstr>
      <vt:lpstr>Times New Roman</vt:lpstr>
      <vt:lpstr>Trebuchet MS</vt:lpstr>
      <vt:lpstr>Verdana</vt:lpstr>
      <vt:lpstr>Wingdings</vt:lpstr>
      <vt:lpstr>CISREP_Template</vt:lpstr>
      <vt:lpstr>SPW 11.0 Graph</vt:lpstr>
      <vt:lpstr>Invasive Plant Operations Overview</vt:lpstr>
      <vt:lpstr>ECISMA Plant Monitoring:  2015 Update</vt:lpstr>
      <vt:lpstr>Systematic Reconnaissance Flights</vt:lpstr>
      <vt:lpstr>Everglades CISMA</vt:lpstr>
      <vt:lpstr>Grid Cell Abundance Classes</vt:lpstr>
      <vt:lpstr>Melaleuca 1995 - 2015</vt:lpstr>
      <vt:lpstr>Melaleuca</vt:lpstr>
      <vt:lpstr>Melaleuca 1995-2015 Trend by Management Area</vt:lpstr>
      <vt:lpstr>Australian Pine 1995 - 2015</vt:lpstr>
      <vt:lpstr>Old World Climbing Fern 1995 - 2015</vt:lpstr>
      <vt:lpstr>Brazilian Pepper 1995 - 2015</vt:lpstr>
      <vt:lpstr>ECISMA Trends</vt:lpstr>
      <vt:lpstr>Summary of ECISMA Trends</vt:lpstr>
      <vt:lpstr>ECISMA Priority Plant Species</vt:lpstr>
      <vt:lpstr>New Species Observations</vt:lpstr>
      <vt:lpstr>2014/15 Treatments: Brazilian Pepper</vt:lpstr>
      <vt:lpstr>2014/15 Treatments: Melaleuca</vt:lpstr>
      <vt:lpstr>2014/15 Treatments:  Old World Climbing Fern</vt:lpstr>
      <vt:lpstr>2014/15 Treatments: Australian Pine</vt:lpstr>
      <vt:lpstr>PowerPoint Presentation</vt:lpstr>
      <vt:lpstr>Planned Treatments FY15/16</vt:lpstr>
      <vt:lpstr>Thanks</vt:lpstr>
      <vt:lpstr>Foliar Aminocyclopyrachlor Trials</vt:lpstr>
      <vt:lpstr>PowerPoint Presentation</vt:lpstr>
      <vt:lpstr>8.5 Square Mile</vt:lpstr>
      <vt:lpstr>8.5 Square Mile</vt:lpstr>
      <vt:lpstr>Streamline – 4 weeks </vt:lpstr>
      <vt:lpstr>Method 240 SL/Trycera – 3 weeks </vt:lpstr>
      <vt:lpstr>Streamline – 5 MAT</vt:lpstr>
      <vt:lpstr>Streamline – 5 MAT</vt:lpstr>
      <vt:lpstr>Method 240 SL/Trycera – 5 MAT</vt:lpstr>
      <vt:lpstr>Method 240 SL/Element 3A – 4 MAT</vt:lpstr>
      <vt:lpstr>C-111 Spreader</vt:lpstr>
      <vt:lpstr>Foliar Streamline for Ardisia control</vt:lpstr>
      <vt:lpstr>3 MAT</vt:lpstr>
      <vt:lpstr>PowerPoint Presentation</vt:lpstr>
      <vt:lpstr>Big Cypress NP Treatment History Analysis</vt:lpstr>
      <vt:lpstr>Current coverage and historical treatment intensity</vt:lpstr>
      <vt:lpstr>Four regions have evidence that exotic plants are spatially constrained.    The average frequency of treatments is 2.5-3.7 in these watershed units</vt:lpstr>
      <vt:lpstr>Bottom line</vt:lpstr>
      <vt:lpstr>Cattail Management with Imazamox in Nutrient Enriched Everglades Wetlands</vt:lpstr>
      <vt:lpstr>The Everglades’ Phosphorus Problem</vt:lpstr>
      <vt:lpstr>Cattail Encroachment Degrades Habitat</vt:lpstr>
      <vt:lpstr>Cattail Habitat Improvement Project</vt:lpstr>
      <vt:lpstr>Succession of an Ecosystem</vt:lpstr>
      <vt:lpstr>Increased Dissolved Oxygen</vt:lpstr>
      <vt:lpstr>Wading bird usage greater in open versus control plots (WY2010 dry season)</vt:lpstr>
      <vt:lpstr>Challenges</vt:lpstr>
      <vt:lpstr>Imazamox </vt:lpstr>
      <vt:lpstr>Clearcast for Cattail Control</vt:lpstr>
      <vt:lpstr>PowerPoint Presentation</vt:lpstr>
      <vt:lpstr>Clearcast Treatments  12 MAT</vt:lpstr>
      <vt:lpstr>Back to CHIP</vt:lpstr>
      <vt:lpstr>Post-Imazamox Treatment  2015</vt:lpstr>
      <vt:lpstr>Active Marsh Improvement Project “AMI”</vt:lpstr>
      <vt:lpstr>Cattail Control – 12, 21, and 24 MAT</vt:lpstr>
      <vt:lpstr>24 MAT Species Results</vt:lpstr>
      <vt:lpstr>New Imazamox Trials in WCA 2A</vt:lpstr>
      <vt:lpstr>Next Steps</vt:lpstr>
      <vt:lpstr>Acknowledgements</vt:lpstr>
    </vt:vector>
  </TitlesOfParts>
  <Company>South Fl Water Mgmnt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Everglades Invasive Species</dc:title>
  <dc:creator>LeRoy Rodgers</dc:creator>
  <cp:lastModifiedBy>Sarah Jean Swain</cp:lastModifiedBy>
  <cp:revision>89</cp:revision>
  <cp:lastPrinted>2014-07-21T16:22:32Z</cp:lastPrinted>
  <dcterms:created xsi:type="dcterms:W3CDTF">2013-03-15T18:37:27Z</dcterms:created>
  <dcterms:modified xsi:type="dcterms:W3CDTF">2015-07-23T14:17:26Z</dcterms:modified>
</cp:coreProperties>
</file>