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0"/>
  </p:notesMasterIdLst>
  <p:sldIdLst>
    <p:sldId id="421" r:id="rId2"/>
    <p:sldId id="439" r:id="rId3"/>
    <p:sldId id="440" r:id="rId4"/>
    <p:sldId id="441" r:id="rId5"/>
    <p:sldId id="442" r:id="rId6"/>
    <p:sldId id="443" r:id="rId7"/>
    <p:sldId id="427" r:id="rId8"/>
    <p:sldId id="360" r:id="rId9"/>
    <p:sldId id="320" r:id="rId10"/>
    <p:sldId id="436" r:id="rId11"/>
    <p:sldId id="428" r:id="rId12"/>
    <p:sldId id="311" r:id="rId13"/>
    <p:sldId id="424" r:id="rId14"/>
    <p:sldId id="431" r:id="rId15"/>
    <p:sldId id="448" r:id="rId16"/>
    <p:sldId id="422" r:id="rId17"/>
    <p:sldId id="437" r:id="rId18"/>
    <p:sldId id="332" r:id="rId19"/>
  </p:sldIdLst>
  <p:sldSz cx="9144000" cy="6858000" type="screen4x3"/>
  <p:notesSz cx="6858000" cy="9144000"/>
  <p:defaultTextStyle>
    <a:defPPr>
      <a:defRPr lang="en-GB"/>
    </a:defPPr>
    <a:lvl1pPr algn="l" defTabSz="457200" rtl="0" fontAlgn="base">
      <a:spcBef>
        <a:spcPct val="0"/>
      </a:spcBef>
      <a:spcAft>
        <a:spcPct val="0"/>
      </a:spcAft>
      <a:defRPr kern="1200">
        <a:solidFill>
          <a:schemeClr val="bg1"/>
        </a:solidFill>
        <a:latin typeface="Arial" charset="0"/>
        <a:ea typeface="SimSun" pitchFamily="2" charset="-122"/>
        <a:cs typeface="+mn-cs"/>
      </a:defRPr>
    </a:lvl1pPr>
    <a:lvl2pPr marL="742950" indent="-285750" algn="l" defTabSz="457200" rtl="0" fontAlgn="base">
      <a:spcBef>
        <a:spcPct val="0"/>
      </a:spcBef>
      <a:spcAft>
        <a:spcPct val="0"/>
      </a:spcAft>
      <a:defRPr kern="1200">
        <a:solidFill>
          <a:schemeClr val="bg1"/>
        </a:solidFill>
        <a:latin typeface="Arial" charset="0"/>
        <a:ea typeface="SimSun" pitchFamily="2" charset="-122"/>
        <a:cs typeface="+mn-cs"/>
      </a:defRPr>
    </a:lvl2pPr>
    <a:lvl3pPr marL="1143000" indent="-228600" algn="l" defTabSz="457200" rtl="0" fontAlgn="base">
      <a:spcBef>
        <a:spcPct val="0"/>
      </a:spcBef>
      <a:spcAft>
        <a:spcPct val="0"/>
      </a:spcAft>
      <a:defRPr kern="1200">
        <a:solidFill>
          <a:schemeClr val="bg1"/>
        </a:solidFill>
        <a:latin typeface="Arial" charset="0"/>
        <a:ea typeface="SimSun" pitchFamily="2" charset="-122"/>
        <a:cs typeface="+mn-cs"/>
      </a:defRPr>
    </a:lvl3pPr>
    <a:lvl4pPr marL="1600200" indent="-228600" algn="l" defTabSz="457200" rtl="0" fontAlgn="base">
      <a:spcBef>
        <a:spcPct val="0"/>
      </a:spcBef>
      <a:spcAft>
        <a:spcPct val="0"/>
      </a:spcAft>
      <a:defRPr kern="1200">
        <a:solidFill>
          <a:schemeClr val="bg1"/>
        </a:solidFill>
        <a:latin typeface="Arial" charset="0"/>
        <a:ea typeface="SimSun" pitchFamily="2" charset="-122"/>
        <a:cs typeface="+mn-cs"/>
      </a:defRPr>
    </a:lvl4pPr>
    <a:lvl5pPr marL="2057400" indent="-228600" algn="l" defTabSz="457200" rtl="0" fontAlgn="base">
      <a:spcBef>
        <a:spcPct val="0"/>
      </a:spcBef>
      <a:spcAft>
        <a:spcPct val="0"/>
      </a:spcAft>
      <a:defRPr kern="1200">
        <a:solidFill>
          <a:schemeClr val="bg1"/>
        </a:solidFill>
        <a:latin typeface="Arial" charset="0"/>
        <a:ea typeface="SimSun" pitchFamily="2" charset="-122"/>
        <a:cs typeface="+mn-cs"/>
      </a:defRPr>
    </a:lvl5pPr>
    <a:lvl6pPr marL="2286000" algn="l" defTabSz="914400" rtl="0" eaLnBrk="1" latinLnBrk="0" hangingPunct="1">
      <a:defRPr kern="1200">
        <a:solidFill>
          <a:schemeClr val="bg1"/>
        </a:solidFill>
        <a:latin typeface="Arial" charset="0"/>
        <a:ea typeface="SimSun" pitchFamily="2" charset="-122"/>
        <a:cs typeface="+mn-cs"/>
      </a:defRPr>
    </a:lvl6pPr>
    <a:lvl7pPr marL="2743200" algn="l" defTabSz="914400" rtl="0" eaLnBrk="1" latinLnBrk="0" hangingPunct="1">
      <a:defRPr kern="1200">
        <a:solidFill>
          <a:schemeClr val="bg1"/>
        </a:solidFill>
        <a:latin typeface="Arial" charset="0"/>
        <a:ea typeface="SimSun" pitchFamily="2" charset="-122"/>
        <a:cs typeface="+mn-cs"/>
      </a:defRPr>
    </a:lvl7pPr>
    <a:lvl8pPr marL="3200400" algn="l" defTabSz="914400" rtl="0" eaLnBrk="1" latinLnBrk="0" hangingPunct="1">
      <a:defRPr kern="1200">
        <a:solidFill>
          <a:schemeClr val="bg1"/>
        </a:solidFill>
        <a:latin typeface="Arial" charset="0"/>
        <a:ea typeface="SimSun" pitchFamily="2" charset="-122"/>
        <a:cs typeface="+mn-cs"/>
      </a:defRPr>
    </a:lvl8pPr>
    <a:lvl9pPr marL="3657600" algn="l" defTabSz="914400" rtl="0" eaLnBrk="1" latinLnBrk="0" hangingPunct="1">
      <a:defRPr kern="1200">
        <a:solidFill>
          <a:schemeClr val="bg1"/>
        </a:solidFill>
        <a:latin typeface="Arial" charset="0"/>
        <a:ea typeface="SimSun"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ECFF"/>
    <a:srgbClr val="CCFF99"/>
    <a:srgbClr val="CCFFCC"/>
    <a:srgbClr val="FFFF99"/>
    <a:srgbClr val="FF5050"/>
    <a:srgbClr val="FF6699"/>
    <a:srgbClr val="FF3399"/>
    <a:srgbClr val="FF0066"/>
    <a:srgbClr val="FF6600"/>
    <a:srgbClr val="CC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4589" autoAdjust="0"/>
    <p:restoredTop sz="86448" autoAdjust="0"/>
  </p:normalViewPr>
  <p:slideViewPr>
    <p:cSldViewPr>
      <p:cViewPr>
        <p:scale>
          <a:sx n="82" d="100"/>
          <a:sy n="82" d="100"/>
        </p:scale>
        <p:origin x="-1884" y="-324"/>
      </p:cViewPr>
      <p:guideLst>
        <p:guide orient="horz" pos="2160"/>
        <p:guide pos="2880"/>
      </p:guideLst>
    </p:cSldViewPr>
  </p:slideViewPr>
  <p:outlineViewPr>
    <p:cViewPr varScale="1">
      <p:scale>
        <a:sx n="170" d="200"/>
        <a:sy n="170" d="200"/>
      </p:scale>
      <p:origin x="108" y="3069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0" d="100"/>
          <a:sy n="70" d="100"/>
        </p:scale>
        <p:origin x="-2766" y="3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154" name="AutoShape 1"/>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hangingPunct="0">
              <a:lnSpc>
                <a:spcPct val="93000"/>
              </a:lnSpc>
              <a:buClr>
                <a:srgbClr val="000000"/>
              </a:buClr>
              <a:buSzPct val="100000"/>
              <a:buFont typeface="Times New Roman" pitchFamily="18" charset="0"/>
              <a:buNone/>
            </a:pPr>
            <a:endParaRPr lang="en-US"/>
          </a:p>
        </p:txBody>
      </p:sp>
      <p:sp>
        <p:nvSpPr>
          <p:cNvPr id="49155" name="Rectangle 2"/>
          <p:cNvSpPr>
            <a:spLocks noGrp="1" noRot="1" noChangeAspect="1" noChangeArrowheads="1"/>
          </p:cNvSpPr>
          <p:nvPr>
            <p:ph type="sldImg"/>
          </p:nvPr>
        </p:nvSpPr>
        <p:spPr bwMode="auto">
          <a:xfrm>
            <a:off x="1371600" y="763588"/>
            <a:ext cx="5026025" cy="376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sp>
      <p:sp>
        <p:nvSpPr>
          <p:cNvPr id="3075" name="Rectangle 3"/>
          <p:cNvSpPr>
            <a:spLocks noGrp="1" noChangeArrowheads="1"/>
          </p:cNvSpPr>
          <p:nvPr>
            <p:ph type="body"/>
          </p:nvPr>
        </p:nvSpPr>
        <p:spPr bwMode="auto">
          <a:xfrm>
            <a:off x="777875" y="4776788"/>
            <a:ext cx="6215063" cy="4522787"/>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en-US" noProof="0" smtClean="0"/>
          </a:p>
        </p:txBody>
      </p:sp>
      <p:sp>
        <p:nvSpPr>
          <p:cNvPr id="49157" name="Text Box 4"/>
          <p:cNvSpPr txBox="1">
            <a:spLocks noChangeArrowheads="1"/>
          </p:cNvSpPr>
          <p:nvPr/>
        </p:nvSpPr>
        <p:spPr bwMode="auto">
          <a:xfrm>
            <a:off x="0" y="0"/>
            <a:ext cx="337185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hangingPunct="0">
              <a:lnSpc>
                <a:spcPct val="93000"/>
              </a:lnSpc>
              <a:buClr>
                <a:srgbClr val="000000"/>
              </a:buClr>
              <a:buSzPct val="100000"/>
              <a:buFont typeface="Times New Roman" pitchFamily="18" charset="0"/>
              <a:buNone/>
            </a:pPr>
            <a:endParaRPr lang="en-US"/>
          </a:p>
        </p:txBody>
      </p:sp>
      <p:sp>
        <p:nvSpPr>
          <p:cNvPr id="49158" name="Text Box 5"/>
          <p:cNvSpPr txBox="1">
            <a:spLocks noChangeArrowheads="1"/>
          </p:cNvSpPr>
          <p:nvPr/>
        </p:nvSpPr>
        <p:spPr bwMode="auto">
          <a:xfrm>
            <a:off x="4398963" y="0"/>
            <a:ext cx="337185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hangingPunct="0">
              <a:lnSpc>
                <a:spcPct val="93000"/>
              </a:lnSpc>
              <a:buClr>
                <a:srgbClr val="000000"/>
              </a:buClr>
              <a:buSzPct val="100000"/>
              <a:buFont typeface="Times New Roman" pitchFamily="18" charset="0"/>
              <a:buNone/>
            </a:pPr>
            <a:endParaRPr lang="en-US"/>
          </a:p>
        </p:txBody>
      </p:sp>
      <p:sp>
        <p:nvSpPr>
          <p:cNvPr id="49159" name="Text Box 6"/>
          <p:cNvSpPr txBox="1">
            <a:spLocks noChangeArrowheads="1"/>
          </p:cNvSpPr>
          <p:nvPr/>
        </p:nvSpPr>
        <p:spPr bwMode="auto">
          <a:xfrm>
            <a:off x="0" y="9555163"/>
            <a:ext cx="337185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hangingPunct="0">
              <a:lnSpc>
                <a:spcPct val="93000"/>
              </a:lnSpc>
              <a:buClr>
                <a:srgbClr val="000000"/>
              </a:buClr>
              <a:buSzPct val="100000"/>
              <a:buFont typeface="Times New Roman" pitchFamily="18" charset="0"/>
              <a:buNone/>
            </a:pPr>
            <a:endParaRPr lang="en-US"/>
          </a:p>
        </p:txBody>
      </p:sp>
      <p:sp>
        <p:nvSpPr>
          <p:cNvPr id="3079" name="Rectangle 7"/>
          <p:cNvSpPr>
            <a:spLocks noGrp="1" noChangeArrowheads="1"/>
          </p:cNvSpPr>
          <p:nvPr>
            <p:ph type="sldNum"/>
          </p:nvPr>
        </p:nvSpPr>
        <p:spPr bwMode="auto">
          <a:xfrm>
            <a:off x="4398963" y="9555163"/>
            <a:ext cx="3370262" cy="500062"/>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lgn="r" hangingPunct="0">
              <a:lnSpc>
                <a:spcPct val="95000"/>
              </a:lnSpc>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Times New Roman" pitchFamily="16" charset="0"/>
                <a:ea typeface="+mn-ea"/>
                <a:cs typeface="Arial Unicode MS" pitchFamily="32" charset="0"/>
              </a:defRPr>
            </a:lvl1pPr>
          </a:lstStyle>
          <a:p>
            <a:pPr>
              <a:defRPr/>
            </a:pPr>
            <a:fld id="{C55737AC-1660-4176-9A3F-9B9881828118}" type="slidenum">
              <a:rPr lang="en-US"/>
              <a:pPr>
                <a:defRPr/>
              </a:pPr>
              <a:t>‹#›</a:t>
            </a:fld>
            <a:endParaRPr lang="en-US"/>
          </a:p>
        </p:txBody>
      </p:sp>
    </p:spTree>
    <p:extLst>
      <p:ext uri="{BB962C8B-B14F-4D97-AF65-F5344CB8AC3E}">
        <p14:creationId xmlns:p14="http://schemas.microsoft.com/office/powerpoint/2010/main" val="4170037458"/>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ivegot1.org/"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2000" dirty="0"/>
              <a:t>What is an invasive exotic animal?  It is one that has been introduced (has not started showing up because of a natural range expansion but has been brought or hitchhiked with human activity to a new area) and that has a negative impact in its new area. Florida’s climate is a perfect place for many invasive exotic animals to live and some like the Burmese python seen here have </a:t>
            </a:r>
            <a:r>
              <a:rPr lang="en-US" sz="2000" dirty="0" smtClean="0"/>
              <a:t>become established in the Everglades and in some parts of southwest Florida . But they are </a:t>
            </a:r>
            <a:r>
              <a:rPr lang="en-US" sz="2000" dirty="0"/>
              <a:t>not established  </a:t>
            </a:r>
            <a:r>
              <a:rPr lang="en-US" sz="2000" dirty="0" smtClean="0"/>
              <a:t>widely here yet, </a:t>
            </a:r>
            <a:r>
              <a:rPr lang="en-US" sz="2000" dirty="0"/>
              <a:t>meaning there is no evidence they are breeding </a:t>
            </a:r>
            <a:r>
              <a:rPr lang="en-US" sz="2000" dirty="0" smtClean="0"/>
              <a:t>in most of </a:t>
            </a:r>
            <a:r>
              <a:rPr lang="en-US" sz="2000" dirty="0" smtClean="0"/>
              <a:t>Miami-Dade County, </a:t>
            </a:r>
            <a:r>
              <a:rPr lang="en-US" sz="2000" dirty="0"/>
              <a:t>and you can help keep them from becoming established here. But how? </a:t>
            </a:r>
            <a:r>
              <a:rPr lang="en-US" sz="2000" dirty="0" smtClean="0"/>
              <a:t>[</a:t>
            </a:r>
            <a:r>
              <a:rPr lang="en-US" sz="2000" dirty="0"/>
              <a:t>[Feel free to replace my name and contact with yours but please mention this talk was put together by The Nature Conservancy with funding from the National Park Service and working closely with the Florida Fish and Wildlife Conservation Commission]</a:t>
            </a:r>
          </a:p>
          <a:p>
            <a:endParaRPr lang="en-US" sz="2000" dirty="0"/>
          </a:p>
        </p:txBody>
      </p:sp>
      <p:sp>
        <p:nvSpPr>
          <p:cNvPr id="4" name="Slide Number Placeholder 3"/>
          <p:cNvSpPr>
            <a:spLocks noGrp="1"/>
          </p:cNvSpPr>
          <p:nvPr>
            <p:ph type="sldNum" idx="10"/>
          </p:nvPr>
        </p:nvSpPr>
        <p:spPr/>
        <p:txBody>
          <a:bodyPr/>
          <a:lstStyle/>
          <a:p>
            <a:pPr>
              <a:defRPr/>
            </a:pPr>
            <a:fld id="{C55737AC-1660-4176-9A3F-9B9881828118}" type="slidenum">
              <a:rPr lang="en-US" smtClean="0"/>
              <a:pPr>
                <a:defRPr/>
              </a:pPr>
              <a:t>1</a:t>
            </a:fld>
            <a:endParaRPr lang="en-US"/>
          </a:p>
        </p:txBody>
      </p:sp>
    </p:spTree>
    <p:extLst>
      <p:ext uri="{BB962C8B-B14F-4D97-AF65-F5344CB8AC3E}">
        <p14:creationId xmlns:p14="http://schemas.microsoft.com/office/powerpoint/2010/main" val="27002154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2000" dirty="0"/>
              <a:t>This slide shows 2 non-constrictors we would also  like calls about: (upper left) Nile monitor, which is breeding </a:t>
            </a:r>
            <a:r>
              <a:rPr lang="en-US" sz="2000" dirty="0" smtClean="0"/>
              <a:t>around Cape Coral on </a:t>
            </a:r>
            <a:r>
              <a:rPr lang="en-US" sz="2000" dirty="0"/>
              <a:t>the west coast and up to West Palm Beach on the east coast, and, (bottom right) black and white tegu or Argentine tegu, which is breeding in south Florida, especially around Florida City, and in Hillsborough County.  </a:t>
            </a:r>
            <a:endParaRPr lang="en-US" sz="2000" dirty="0" smtClean="0"/>
          </a:p>
          <a:p>
            <a:pPr lvl="0"/>
            <a:r>
              <a:rPr lang="en-US" sz="2000" dirty="0" smtClean="0"/>
              <a:t>We </a:t>
            </a:r>
            <a:r>
              <a:rPr lang="en-US" sz="2000" dirty="0"/>
              <a:t>encourage calls about any invasive exotic animal, like (upper right) curly-tailed lizard, but are unable to go out to try to capture small, well-established animals like that.  </a:t>
            </a:r>
            <a:endParaRPr lang="en-US" sz="2000" dirty="0" smtClean="0"/>
          </a:p>
          <a:p>
            <a:pPr lvl="0"/>
            <a:r>
              <a:rPr lang="en-US" sz="2000" dirty="0" smtClean="0"/>
              <a:t>We </a:t>
            </a:r>
            <a:r>
              <a:rPr lang="en-US" sz="2000" dirty="0"/>
              <a:t>also get calls about nuisance animals, like (lower left) raccoons, and refer callers to a nuisance wildlife trapper in those cases. We welcome reports after the fact or 2</a:t>
            </a:r>
            <a:r>
              <a:rPr lang="en-US" sz="2000" baseline="30000" dirty="0"/>
              <a:t>nd</a:t>
            </a:r>
            <a:r>
              <a:rPr lang="en-US" sz="2000" dirty="0"/>
              <a:t> hand, because even those are opportunities to tell folks thanks for reporting, here’s what we can help with, take a photo, and call back if you see a large snake or lizard.</a:t>
            </a:r>
          </a:p>
        </p:txBody>
      </p:sp>
      <p:sp>
        <p:nvSpPr>
          <p:cNvPr id="4" name="Slide Number Placeholder 3"/>
          <p:cNvSpPr>
            <a:spLocks noGrp="1"/>
          </p:cNvSpPr>
          <p:nvPr>
            <p:ph type="sldNum" idx="10"/>
          </p:nvPr>
        </p:nvSpPr>
        <p:spPr/>
        <p:txBody>
          <a:bodyPr/>
          <a:lstStyle/>
          <a:p>
            <a:pPr>
              <a:defRPr/>
            </a:pPr>
            <a:fld id="{C55737AC-1660-4176-9A3F-9B9881828118}" type="slidenum">
              <a:rPr lang="en-US" smtClean="0"/>
              <a:pPr>
                <a:defRPr/>
              </a:pPr>
              <a:t>10</a:t>
            </a:fld>
            <a:endParaRPr lang="en-US" dirty="0"/>
          </a:p>
        </p:txBody>
      </p:sp>
    </p:spTree>
    <p:extLst>
      <p:ext uri="{BB962C8B-B14F-4D97-AF65-F5344CB8AC3E}">
        <p14:creationId xmlns:p14="http://schemas.microsoft.com/office/powerpoint/2010/main" val="17044923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p:sp>
      <p:sp>
        <p:nvSpPr>
          <p:cNvPr id="72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sz="2000" dirty="0" smtClean="0"/>
              <a:t>And, these are some of the Python Patrol “responders” I keep mentioning. More than 350 wildlife professionals, law enforcement officers, and others in the field have been trained to safely and humanely capture large-bodied invasive snakes, and to securely transport them to designated recipients so they can be used for research or training. </a:t>
            </a:r>
            <a:r>
              <a:rPr lang="en-US" sz="2000" dirty="0"/>
              <a:t>This is the traditional “graduation” photo at the end of the </a:t>
            </a:r>
            <a:r>
              <a:rPr lang="en-US" sz="2000" dirty="0" smtClean="0"/>
              <a:t>training and just some of the </a:t>
            </a:r>
            <a:r>
              <a:rPr lang="en-US" sz="2000" dirty="0" smtClean="0"/>
              <a:t>Everglades CISMA  </a:t>
            </a:r>
            <a:r>
              <a:rPr lang="en-US" sz="2000" dirty="0" smtClean="0"/>
              <a:t>graduates.</a:t>
            </a:r>
            <a:endParaRPr lang="en-US" sz="2000" dirty="0"/>
          </a:p>
        </p:txBody>
      </p:sp>
      <p:sp>
        <p:nvSpPr>
          <p:cNvPr id="4" name="Slide Number Placeholder 3"/>
          <p:cNvSpPr>
            <a:spLocks noGrp="1"/>
          </p:cNvSpPr>
          <p:nvPr>
            <p:ph type="sldNum" sz="quarter"/>
          </p:nvPr>
        </p:nvSpPr>
        <p:spPr/>
        <p:txBody>
          <a:bodyPr/>
          <a:lstStyle/>
          <a:p>
            <a:pPr>
              <a:defRPr/>
            </a:pPr>
            <a:fld id="{87B636FF-C0DB-454D-9303-1A2DFEC00E19}" type="slidenum">
              <a:rPr lang="en-US">
                <a:solidFill>
                  <a:prstClr val="white"/>
                </a:solidFill>
              </a:rPr>
              <a:pPr>
                <a:defRPr/>
              </a:pPr>
              <a:t>11</a:t>
            </a:fld>
            <a:endParaRPr lang="en-US">
              <a:solidFill>
                <a:prstClr val="white"/>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3730"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9pPr>
          </a:lstStyle>
          <a:p>
            <a:pPr eaLnBrk="1"/>
            <a:fld id="{F928DC01-4000-49FA-BC98-197871F2CF67}" type="slidenum">
              <a:rPr lang="en-US" smtClean="0">
                <a:solidFill>
                  <a:srgbClr val="000000"/>
                </a:solidFill>
                <a:latin typeface="Times New Roman" pitchFamily="18" charset="0"/>
                <a:ea typeface="Arial Unicode MS" pitchFamily="34" charset="-128"/>
                <a:cs typeface="Arial Unicode MS" pitchFamily="34" charset="-128"/>
              </a:rPr>
              <a:pPr eaLnBrk="1"/>
              <a:t>12</a:t>
            </a:fld>
            <a:endParaRPr lang="en-US" smtClean="0">
              <a:solidFill>
                <a:srgbClr val="000000"/>
              </a:solidFill>
              <a:latin typeface="Times New Roman" pitchFamily="18" charset="0"/>
              <a:ea typeface="Arial Unicode MS" pitchFamily="34" charset="-128"/>
              <a:cs typeface="Arial Unicode MS" pitchFamily="34" charset="-128"/>
            </a:endParaRPr>
          </a:p>
        </p:txBody>
      </p:sp>
      <p:sp>
        <p:nvSpPr>
          <p:cNvPr id="73731" name="Rectangle 1"/>
          <p:cNvSpPr>
            <a:spLocks noGrp="1" noRot="1" noChangeAspect="1" noChangeArrowheads="1" noTextEdit="1"/>
          </p:cNvSpPr>
          <p:nvPr>
            <p:ph type="sldImg"/>
          </p:nvPr>
        </p:nvSpPr>
        <p:spPr>
          <a:xfrm>
            <a:off x="1371600" y="763588"/>
            <a:ext cx="5027613" cy="3770312"/>
          </a:xfrm>
          <a:solidFill>
            <a:srgbClr val="FFFFFF"/>
          </a:solidFill>
          <a:ln>
            <a:solidFill>
              <a:srgbClr val="000000"/>
            </a:solidFill>
            <a:miter lim="800000"/>
            <a:headEnd/>
            <a:tailEnd/>
          </a:ln>
        </p:spPr>
      </p:sp>
      <p:sp>
        <p:nvSpPr>
          <p:cNvPr id="73732" name="Text Box 2"/>
          <p:cNvSpPr>
            <a:spLocks noGrp="1" noChangeArrowheads="1"/>
          </p:cNvSpPr>
          <p:nvPr>
            <p:ph type="body" idx="1"/>
          </p:nvPr>
        </p:nvSpPr>
        <p:spPr>
          <a:xfrm>
            <a:off x="777875" y="4776788"/>
            <a:ext cx="6216650" cy="45243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a:t>And trainees have been catching pythons. Some have more opportunities than others and these are responders from Everglades National Park. One &gt;9’ python was captured by </a:t>
            </a:r>
            <a:endParaRPr lang="en-US" sz="2000" dirty="0" smtClean="0"/>
          </a:p>
          <a:p>
            <a:pPr>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smtClean="0"/>
              <a:t>2 </a:t>
            </a:r>
            <a:r>
              <a:rPr lang="en-US" sz="2000" dirty="0"/>
              <a:t>responders the day after their training at Big Cypress National Preserve.</a:t>
            </a:r>
            <a:endParaRPr lang="en-US" sz="2000" dirty="0" smtClean="0">
              <a:latin typeface="Times New Roman" pitchFamily="18" charset="0"/>
              <a:ea typeface="SimSun" pitchFamily="2" charset="-122"/>
            </a:endParaRPr>
          </a:p>
        </p:txBody>
      </p:sp>
      <p:sp>
        <p:nvSpPr>
          <p:cNvPr id="73733" name="Text Box 3"/>
          <p:cNvSpPr txBox="1">
            <a:spLocks noChangeArrowheads="1"/>
          </p:cNvSpPr>
          <p:nvPr/>
        </p:nvSpPr>
        <p:spPr bwMode="auto">
          <a:xfrm>
            <a:off x="4398963" y="9555163"/>
            <a:ext cx="337185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9pPr>
          </a:lstStyle>
          <a:p>
            <a:pPr algn="r" eaLnBrk="1">
              <a:lnSpc>
                <a:spcPct val="95000"/>
              </a:lnSpc>
              <a:buSzPct val="100000"/>
            </a:pPr>
            <a:fld id="{C55FEA7B-CFCE-4B11-A282-7A18AA8F004E}" type="slidenum">
              <a:rPr lang="en-US" sz="1400">
                <a:solidFill>
                  <a:srgbClr val="000000"/>
                </a:solidFill>
                <a:latin typeface="Times New Roman" pitchFamily="18" charset="0"/>
                <a:ea typeface="Arial Unicode MS" pitchFamily="34" charset="-128"/>
                <a:cs typeface="Arial Unicode MS" pitchFamily="34" charset="-128"/>
              </a:rPr>
              <a:pPr algn="r" eaLnBrk="1">
                <a:lnSpc>
                  <a:spcPct val="95000"/>
                </a:lnSpc>
                <a:buSzPct val="100000"/>
              </a:pPr>
              <a:t>12</a:t>
            </a:fld>
            <a:endParaRPr lang="en-US" sz="1400">
              <a:solidFill>
                <a:srgbClr val="000000"/>
              </a:solidFill>
              <a:latin typeface="Times New Roman" pitchFamily="18" charset="0"/>
              <a:ea typeface="Arial Unicode MS" pitchFamily="34" charset="-128"/>
              <a:cs typeface="Arial Unicode MS"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065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9pPr>
          </a:lstStyle>
          <a:p>
            <a:pPr eaLnBrk="1"/>
            <a:fld id="{4B974C2D-061C-47A4-AB05-ED8CA8F786E1}" type="slidenum">
              <a:rPr lang="en-US" smtClean="0">
                <a:solidFill>
                  <a:srgbClr val="000000"/>
                </a:solidFill>
                <a:latin typeface="Times New Roman" pitchFamily="18" charset="0"/>
                <a:ea typeface="Arial Unicode MS" pitchFamily="34" charset="-128"/>
                <a:cs typeface="Arial Unicode MS" pitchFamily="34" charset="-128"/>
              </a:rPr>
              <a:pPr eaLnBrk="1"/>
              <a:t>13</a:t>
            </a:fld>
            <a:endParaRPr lang="en-US" smtClean="0">
              <a:solidFill>
                <a:srgbClr val="000000"/>
              </a:solidFill>
              <a:latin typeface="Times New Roman" pitchFamily="18" charset="0"/>
              <a:ea typeface="Arial Unicode MS" pitchFamily="34" charset="-128"/>
              <a:cs typeface="Arial Unicode MS" pitchFamily="34" charset="-128"/>
            </a:endParaRPr>
          </a:p>
        </p:txBody>
      </p:sp>
      <p:sp>
        <p:nvSpPr>
          <p:cNvPr id="70659" name="Rectangle 1"/>
          <p:cNvSpPr>
            <a:spLocks noGrp="1" noRot="1" noChangeAspect="1" noChangeArrowheads="1" noTextEdit="1"/>
          </p:cNvSpPr>
          <p:nvPr>
            <p:ph type="sldImg"/>
          </p:nvPr>
        </p:nvSpPr>
        <p:spPr>
          <a:xfrm>
            <a:off x="1371600" y="763588"/>
            <a:ext cx="5027613" cy="3770312"/>
          </a:xfrm>
          <a:solidFill>
            <a:srgbClr val="FFFFFF"/>
          </a:solidFill>
          <a:ln>
            <a:solidFill>
              <a:srgbClr val="000000"/>
            </a:solidFill>
            <a:miter lim="800000"/>
            <a:headEnd/>
            <a:tailEnd/>
          </a:ln>
        </p:spPr>
      </p:sp>
      <p:sp>
        <p:nvSpPr>
          <p:cNvPr id="70660" name="Rectangle 2"/>
          <p:cNvSpPr>
            <a:spLocks noGrp="1" noChangeArrowheads="1"/>
          </p:cNvSpPr>
          <p:nvPr>
            <p:ph type="body" idx="1"/>
          </p:nvPr>
        </p:nvSpPr>
        <p:spPr>
          <a:xfrm>
            <a:off x="762000" y="4876800"/>
            <a:ext cx="6216650" cy="5111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sz="2000" dirty="0" smtClean="0"/>
              <a:t>The </a:t>
            </a:r>
            <a:r>
              <a:rPr lang="en-US" sz="2000" dirty="0" err="1" smtClean="0"/>
              <a:t>REDDy</a:t>
            </a:r>
            <a:r>
              <a:rPr lang="en-US" sz="2000" dirty="0" smtClean="0"/>
              <a:t> training will show you where to look for </a:t>
            </a:r>
          </a:p>
          <a:p>
            <a:r>
              <a:rPr lang="en-US" sz="2000" dirty="0" smtClean="0"/>
              <a:t>Burmese pythons, but here are some ideas about that:</a:t>
            </a:r>
          </a:p>
          <a:p>
            <a:r>
              <a:rPr lang="en-US" sz="2000" dirty="0" smtClean="0"/>
              <a:t>(upper right) they can be very well-hidden in vegetation </a:t>
            </a:r>
          </a:p>
          <a:p>
            <a:r>
              <a:rPr lang="en-US" sz="2000" dirty="0" smtClean="0"/>
              <a:t>like this python on the edge of a canal, which is also a good</a:t>
            </a:r>
          </a:p>
          <a:p>
            <a:r>
              <a:rPr lang="en-US" sz="2000" dirty="0" smtClean="0"/>
              <a:t>place to spot them the morning after a cold night while they</a:t>
            </a:r>
          </a:p>
          <a:p>
            <a:r>
              <a:rPr lang="en-US" sz="2000" dirty="0" smtClean="0"/>
              <a:t>get that solar radiation to warm up; </a:t>
            </a:r>
          </a:p>
          <a:p>
            <a:r>
              <a:rPr lang="en-US" sz="2000" dirty="0" smtClean="0"/>
              <a:t>(lower right) they may be seen swimming in a canal or </a:t>
            </a:r>
          </a:p>
          <a:p>
            <a:r>
              <a:rPr lang="en-US" sz="2000" dirty="0" smtClean="0"/>
              <a:t>freshwater; </a:t>
            </a:r>
          </a:p>
          <a:p>
            <a:r>
              <a:rPr lang="en-US" sz="2000" dirty="0" smtClean="0"/>
              <a:t>(lower left) they may use the heat retention of pavement to </a:t>
            </a:r>
          </a:p>
          <a:p>
            <a:r>
              <a:rPr lang="en-US" sz="2000" dirty="0" smtClean="0"/>
              <a:t>warm up at night and are more visible in the open while </a:t>
            </a:r>
          </a:p>
          <a:p>
            <a:r>
              <a:rPr lang="en-US" sz="2000" dirty="0" smtClean="0"/>
              <a:t>crossing a road, and;</a:t>
            </a:r>
          </a:p>
          <a:p>
            <a:r>
              <a:rPr lang="en-US" sz="2000" dirty="0" smtClean="0"/>
              <a:t>(upper right) they may even be in salt water, as was </a:t>
            </a:r>
            <a:r>
              <a:rPr lang="en-US" sz="2000" dirty="0" smtClean="0">
                <a:latin typeface="Times New Roman" pitchFamily="18" charset="0"/>
              </a:rPr>
              <a:t>this </a:t>
            </a:r>
          </a:p>
          <a:p>
            <a:r>
              <a:rPr lang="en-US" sz="2000" dirty="0" smtClean="0">
                <a:latin typeface="Times New Roman" pitchFamily="18" charset="0"/>
              </a:rPr>
              <a:t>swimmer 800m from land 5.5 km south of the mainland in</a:t>
            </a:r>
          </a:p>
          <a:p>
            <a:r>
              <a:rPr lang="en-US" sz="2000" dirty="0" smtClean="0">
                <a:latin typeface="Times New Roman" pitchFamily="18" charset="0"/>
              </a:rPr>
              <a:t>Florida Bay</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2000" dirty="0"/>
              <a:t>Another way you can help with the invasive animal problem is by spreading the word that FWC has an Exotic Pet Amnesty Program so that people with exotic pets they can no longer care for don’t let them loose, like happened in November at STA-1 on South Florida Water Management District land as evidenced by this empty aquarium, but instead turn them in to be adopted.  </a:t>
            </a:r>
            <a:endParaRPr lang="en-US" sz="2000" dirty="0" smtClean="0"/>
          </a:p>
          <a:p>
            <a:pPr lvl="0"/>
            <a:r>
              <a:rPr lang="en-US" sz="2000" dirty="0" smtClean="0"/>
              <a:t>There </a:t>
            </a:r>
            <a:r>
              <a:rPr lang="en-US" sz="2000" dirty="0"/>
              <a:t>are Pet Amnesty Days throughout the state where people can bring in their exotic pets to be adopted.  The next one is [check FWC Pet Amnesty website]. </a:t>
            </a:r>
            <a:endParaRPr lang="en-US" sz="2000" dirty="0" smtClean="0"/>
          </a:p>
          <a:p>
            <a:pPr lvl="0"/>
            <a:r>
              <a:rPr lang="en-US" sz="2000" dirty="0" smtClean="0"/>
              <a:t>But </a:t>
            </a:r>
            <a:r>
              <a:rPr lang="en-US" sz="2000" dirty="0"/>
              <a:t>no one has to wait for a Pet Amnesty Day to turn in an exotic pet- they can call 1-888-IVE-GOT-1 to arrange to have their exotic pet adopted.</a:t>
            </a:r>
          </a:p>
          <a:p>
            <a:endParaRPr lang="en-US" sz="2000" dirty="0"/>
          </a:p>
        </p:txBody>
      </p:sp>
      <p:sp>
        <p:nvSpPr>
          <p:cNvPr id="4" name="Slide Number Placeholder 3"/>
          <p:cNvSpPr>
            <a:spLocks noGrp="1"/>
          </p:cNvSpPr>
          <p:nvPr>
            <p:ph type="sldNum" idx="10"/>
          </p:nvPr>
        </p:nvSpPr>
        <p:spPr/>
        <p:txBody>
          <a:bodyPr/>
          <a:lstStyle/>
          <a:p>
            <a:pPr>
              <a:defRPr/>
            </a:pPr>
            <a:fld id="{C55737AC-1660-4176-9A3F-9B9881828118}" type="slidenum">
              <a:rPr lang="en-US" smtClean="0"/>
              <a:pPr>
                <a:defRPr/>
              </a:pPr>
              <a:t>14</a:t>
            </a:fld>
            <a:endParaRPr lang="en-US"/>
          </a:p>
        </p:txBody>
      </p:sp>
    </p:spTree>
    <p:extLst>
      <p:ext uri="{BB962C8B-B14F-4D97-AF65-F5344CB8AC3E}">
        <p14:creationId xmlns:p14="http://schemas.microsoft.com/office/powerpoint/2010/main" val="4214223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800" dirty="0"/>
              <a:t>Read it</a:t>
            </a:r>
          </a:p>
          <a:p>
            <a:endParaRPr lang="en-US" dirty="0"/>
          </a:p>
        </p:txBody>
      </p:sp>
      <p:sp>
        <p:nvSpPr>
          <p:cNvPr id="4" name="Slide Number Placeholder 3"/>
          <p:cNvSpPr>
            <a:spLocks noGrp="1"/>
          </p:cNvSpPr>
          <p:nvPr>
            <p:ph type="sldNum" idx="10"/>
          </p:nvPr>
        </p:nvSpPr>
        <p:spPr/>
        <p:txBody>
          <a:bodyPr/>
          <a:lstStyle/>
          <a:p>
            <a:pPr>
              <a:defRPr/>
            </a:pPr>
            <a:fld id="{C55737AC-1660-4176-9A3F-9B9881828118}" type="slidenum">
              <a:rPr lang="en-US" smtClean="0"/>
              <a:pPr>
                <a:defRPr/>
              </a:pPr>
              <a:t>15</a:t>
            </a:fld>
            <a:endParaRPr lang="en-US"/>
          </a:p>
        </p:txBody>
      </p:sp>
    </p:spTree>
    <p:extLst>
      <p:ext uri="{BB962C8B-B14F-4D97-AF65-F5344CB8AC3E}">
        <p14:creationId xmlns:p14="http://schemas.microsoft.com/office/powerpoint/2010/main" val="21319563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smtClean="0"/>
              <a:t>Just one story to wrap it up. I mentioned even when response isn’t immediate, it can still pay off. This is a recent example. This Burmese python was called into the hotline by a passerby who saw it from the road and stopped to take this photo as it disappeared from sight. He left the message a day later. We asked a recently trained Python Patrol responder nearby to check it out and he did 4 days after this sighting, but saw nothing. Others were able to look in the following days, with no luck until…</a:t>
            </a:r>
            <a:endParaRPr lang="en-US" sz="2000" dirty="0"/>
          </a:p>
        </p:txBody>
      </p:sp>
      <p:sp>
        <p:nvSpPr>
          <p:cNvPr id="4" name="Slide Number Placeholder 3"/>
          <p:cNvSpPr>
            <a:spLocks noGrp="1"/>
          </p:cNvSpPr>
          <p:nvPr>
            <p:ph type="sldNum" idx="10"/>
          </p:nvPr>
        </p:nvSpPr>
        <p:spPr/>
        <p:txBody>
          <a:bodyPr/>
          <a:lstStyle/>
          <a:p>
            <a:pPr>
              <a:defRPr/>
            </a:pPr>
            <a:fld id="{C55737AC-1660-4176-9A3F-9B9881828118}" type="slidenum">
              <a:rPr lang="en-US" smtClean="0"/>
              <a:pPr>
                <a:defRPr/>
              </a:pPr>
              <a:t>16</a:t>
            </a:fld>
            <a:endParaRPr lang="en-US"/>
          </a:p>
        </p:txBody>
      </p:sp>
    </p:spTree>
    <p:extLst>
      <p:ext uri="{BB962C8B-B14F-4D97-AF65-F5344CB8AC3E}">
        <p14:creationId xmlns:p14="http://schemas.microsoft.com/office/powerpoint/2010/main" val="11902797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smtClean="0"/>
              <a:t>The 15-foot + python was captured 13 days later on March 21</a:t>
            </a:r>
            <a:r>
              <a:rPr lang="en-US" sz="2000" baseline="30000" dirty="0" smtClean="0"/>
              <a:t>st</a:t>
            </a:r>
            <a:r>
              <a:rPr lang="en-US" sz="2000" dirty="0" smtClean="0"/>
              <a:t> by state forest staff. Even without the “eyes on the prize,” it was successfully removed.  Without it being reported, would it still be there?</a:t>
            </a:r>
            <a:endParaRPr lang="en-US" sz="2000" dirty="0"/>
          </a:p>
        </p:txBody>
      </p:sp>
      <p:sp>
        <p:nvSpPr>
          <p:cNvPr id="4" name="Slide Number Placeholder 3"/>
          <p:cNvSpPr>
            <a:spLocks noGrp="1"/>
          </p:cNvSpPr>
          <p:nvPr>
            <p:ph type="sldNum" idx="10"/>
          </p:nvPr>
        </p:nvSpPr>
        <p:spPr/>
        <p:txBody>
          <a:bodyPr/>
          <a:lstStyle/>
          <a:p>
            <a:pPr>
              <a:defRPr/>
            </a:pPr>
            <a:fld id="{C55737AC-1660-4176-9A3F-9B9881828118}" type="slidenum">
              <a:rPr lang="en-US" smtClean="0"/>
              <a:pPr>
                <a:defRPr/>
              </a:pPr>
              <a:t>17</a:t>
            </a:fld>
            <a:endParaRPr lang="en-US"/>
          </a:p>
        </p:txBody>
      </p:sp>
    </p:spTree>
    <p:extLst>
      <p:ext uri="{BB962C8B-B14F-4D97-AF65-F5344CB8AC3E}">
        <p14:creationId xmlns:p14="http://schemas.microsoft.com/office/powerpoint/2010/main" val="12151634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a:t>Any questions?  Take the </a:t>
            </a:r>
            <a:r>
              <a:rPr lang="en-US" sz="2000" dirty="0" err="1"/>
              <a:t>REDDy</a:t>
            </a:r>
            <a:r>
              <a:rPr lang="en-US" sz="2000" dirty="0"/>
              <a:t> ID handouts and the card that tells you how to find it online</a:t>
            </a:r>
            <a:r>
              <a:rPr lang="en-US" sz="2000" dirty="0" smtClean="0"/>
              <a:t>. And thanks for your interest in being a part of the solution to problem of invasive exotic animals!</a:t>
            </a:r>
          </a:p>
        </p:txBody>
      </p:sp>
      <p:sp>
        <p:nvSpPr>
          <p:cNvPr id="4" name="Slide Number Placeholder 3"/>
          <p:cNvSpPr>
            <a:spLocks noGrp="1"/>
          </p:cNvSpPr>
          <p:nvPr>
            <p:ph type="sldNum" idx="10"/>
          </p:nvPr>
        </p:nvSpPr>
        <p:spPr/>
        <p:txBody>
          <a:bodyPr/>
          <a:lstStyle/>
          <a:p>
            <a:pPr>
              <a:defRPr/>
            </a:pPr>
            <a:fld id="{C55737AC-1660-4176-9A3F-9B9881828118}" type="slidenum">
              <a:rPr lang="en-US" smtClean="0"/>
              <a:pPr>
                <a:defRPr/>
              </a:pPr>
              <a:t>18</a:t>
            </a:fld>
            <a:endParaRPr lang="en-US"/>
          </a:p>
        </p:txBody>
      </p:sp>
    </p:spTree>
    <p:extLst>
      <p:ext uri="{BB962C8B-B14F-4D97-AF65-F5344CB8AC3E}">
        <p14:creationId xmlns:p14="http://schemas.microsoft.com/office/powerpoint/2010/main" val="3508863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smtClean="0"/>
              <a:t>You may be asking this very question right now and we’ll get to that but first let’s talk a little about the problem of invasive animals in south Florida.</a:t>
            </a:r>
            <a:endParaRPr lang="en-US" sz="2000" dirty="0"/>
          </a:p>
        </p:txBody>
      </p:sp>
      <p:sp>
        <p:nvSpPr>
          <p:cNvPr id="4" name="Slide Number Placeholder 3"/>
          <p:cNvSpPr>
            <a:spLocks noGrp="1"/>
          </p:cNvSpPr>
          <p:nvPr>
            <p:ph type="sldNum" idx="10"/>
          </p:nvPr>
        </p:nvSpPr>
        <p:spPr/>
        <p:txBody>
          <a:bodyPr/>
          <a:lstStyle/>
          <a:p>
            <a:pPr>
              <a:defRPr/>
            </a:pPr>
            <a:fld id="{C55737AC-1660-4176-9A3F-9B9881828118}" type="slidenum">
              <a:rPr lang="en-US" smtClean="0"/>
              <a:pPr>
                <a:defRPr/>
              </a:pPr>
              <a:t>2</a:t>
            </a:fld>
            <a:endParaRPr lang="en-US"/>
          </a:p>
        </p:txBody>
      </p:sp>
    </p:spTree>
    <p:extLst>
      <p:ext uri="{BB962C8B-B14F-4D97-AF65-F5344CB8AC3E}">
        <p14:creationId xmlns:p14="http://schemas.microsoft.com/office/powerpoint/2010/main" val="7301683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p:nvPr>
        </p:nvSpPr>
        <p:spPr/>
        <p:txBody>
          <a:bodyPr/>
          <a:lstStyle/>
          <a:p>
            <a:pPr>
              <a:defRPr/>
            </a:pPr>
            <a:fld id="{46B6C203-ACC9-4550-BD30-994D455292D1}" type="slidenum">
              <a:rPr lang="en-US" smtClean="0"/>
              <a:pPr>
                <a:defRPr/>
              </a:pPr>
              <a:t>3</a:t>
            </a:fld>
            <a:endParaRPr lang="en-US" smtClean="0"/>
          </a:p>
        </p:txBody>
      </p:sp>
      <p:sp>
        <p:nvSpPr>
          <p:cNvPr id="50179" name="Rectangle 2"/>
          <p:cNvSpPr>
            <a:spLocks noGrp="1" noRot="1" noChangeAspect="1" noChangeArrowheads="1" noTextEdit="1"/>
          </p:cNvSpPr>
          <p:nvPr>
            <p:ph type="sldImg"/>
          </p:nvPr>
        </p:nvSpPr>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lvl="0"/>
            <a:r>
              <a:rPr lang="en-US" sz="2000" dirty="0"/>
              <a:t>Unfortunately, Everglades National Park has become synonymous with invasive Burmese pythons , with reports of epic python vs. gator battles from Anhinga Trail and elsewhere. Though there is a breeding population of pythons established in and around the park, they are secretive animals that rely on camouflage, so the likelihood of encountering them is low and they can be very difficult to detect even if you are looking for them.  That’s why we want your sighting reports if you do see them to help us locate and remove them.</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041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9pPr>
          </a:lstStyle>
          <a:p>
            <a:pPr eaLnBrk="1"/>
            <a:fld id="{50C04369-2E6E-4AF3-BF7D-3C8535D56D7B}" type="slidenum">
              <a:rPr lang="en-US" smtClean="0">
                <a:solidFill>
                  <a:srgbClr val="000000"/>
                </a:solidFill>
                <a:latin typeface="Times New Roman" pitchFamily="18" charset="0"/>
                <a:ea typeface="Arial Unicode MS" pitchFamily="34" charset="-128"/>
                <a:cs typeface="Arial Unicode MS" pitchFamily="34" charset="-128"/>
              </a:rPr>
              <a:pPr eaLnBrk="1"/>
              <a:t>4</a:t>
            </a:fld>
            <a:endParaRPr lang="en-US" smtClean="0">
              <a:solidFill>
                <a:srgbClr val="000000"/>
              </a:solidFill>
              <a:latin typeface="Times New Roman" pitchFamily="18" charset="0"/>
              <a:ea typeface="Arial Unicode MS" pitchFamily="34" charset="-128"/>
              <a:cs typeface="Arial Unicode MS" pitchFamily="34" charset="-128"/>
            </a:endParaRPr>
          </a:p>
        </p:txBody>
      </p:sp>
      <p:sp>
        <p:nvSpPr>
          <p:cNvPr id="60419" name="Text Box 1"/>
          <p:cNvSpPr txBox="1">
            <a:spLocks noChangeArrowheads="1"/>
          </p:cNvSpPr>
          <p:nvPr/>
        </p:nvSpPr>
        <p:spPr bwMode="auto">
          <a:xfrm>
            <a:off x="4398963" y="9555163"/>
            <a:ext cx="337185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9pPr>
          </a:lstStyle>
          <a:p>
            <a:pPr algn="r" eaLnBrk="1" hangingPunct="1">
              <a:lnSpc>
                <a:spcPct val="95000"/>
              </a:lnSpc>
            </a:pPr>
            <a:fld id="{E04D0C72-B052-4362-A46B-62B83E0D90E4}" type="slidenum">
              <a:rPr lang="en-US" sz="1400">
                <a:solidFill>
                  <a:srgbClr val="000000"/>
                </a:solidFill>
                <a:latin typeface="Times New Roman" pitchFamily="18" charset="0"/>
                <a:ea typeface="Arial Unicode MS" pitchFamily="34" charset="-128"/>
                <a:cs typeface="Arial Unicode MS" pitchFamily="34" charset="-128"/>
              </a:rPr>
              <a:pPr algn="r" eaLnBrk="1" hangingPunct="1">
                <a:lnSpc>
                  <a:spcPct val="95000"/>
                </a:lnSpc>
              </a:pPr>
              <a:t>4</a:t>
            </a:fld>
            <a:endParaRPr lang="en-US" sz="1400">
              <a:solidFill>
                <a:srgbClr val="000000"/>
              </a:solidFill>
              <a:latin typeface="Times New Roman" pitchFamily="18" charset="0"/>
              <a:ea typeface="Arial Unicode MS" pitchFamily="34" charset="-128"/>
              <a:cs typeface="Arial Unicode MS" pitchFamily="34" charset="-128"/>
            </a:endParaRPr>
          </a:p>
        </p:txBody>
      </p:sp>
      <p:sp>
        <p:nvSpPr>
          <p:cNvPr id="60420" name="Rectangle 2"/>
          <p:cNvSpPr>
            <a:spLocks noGrp="1" noRot="1" noChangeAspect="1" noChangeArrowheads="1" noTextEdit="1"/>
          </p:cNvSpPr>
          <p:nvPr>
            <p:ph type="sldImg"/>
          </p:nvPr>
        </p:nvSpPr>
        <p:spPr>
          <a:xfrm>
            <a:off x="0" y="0"/>
            <a:ext cx="1588" cy="1588"/>
          </a:xfrm>
          <a:solidFill>
            <a:srgbClr val="FFFFFF"/>
          </a:solidFill>
          <a:ln>
            <a:solidFill>
              <a:srgbClr val="000000"/>
            </a:solidFill>
            <a:miter lim="800000"/>
            <a:headEnd/>
            <a:tailEnd/>
          </a:ln>
        </p:spPr>
      </p:sp>
      <p:sp>
        <p:nvSpPr>
          <p:cNvPr id="60421" name="Rectangle 3"/>
          <p:cNvSpPr>
            <a:spLocks noGrp="1" noChangeArrowheads="1"/>
          </p:cNvSpPr>
          <p:nvPr>
            <p:ph type="body" idx="1"/>
          </p:nvPr>
        </p:nvSpPr>
        <p:spPr>
          <a:xfrm>
            <a:off x="0" y="152400"/>
            <a:ext cx="6856412" cy="78486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smtClean="0">
                <a:latin typeface="Arial" pitchFamily="34" charset="0"/>
                <a:ea typeface="SimSun"/>
                <a:cs typeface="SimSun"/>
              </a:rPr>
              <a:t>So what is the extent of the Burmese python problem? </a:t>
            </a:r>
          </a:p>
          <a:p>
            <a:pPr eaLnBrk="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smtClean="0">
                <a:latin typeface="Arial" pitchFamily="34" charset="0"/>
                <a:ea typeface="SimSun"/>
                <a:cs typeface="SimSun"/>
              </a:rPr>
              <a:t>This map shows all of the reports to the online Early </a:t>
            </a:r>
          </a:p>
          <a:p>
            <a:pPr eaLnBrk="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smtClean="0">
                <a:latin typeface="Arial" pitchFamily="34" charset="0"/>
                <a:ea typeface="SimSun"/>
                <a:cs typeface="SimSun"/>
              </a:rPr>
              <a:t>Detection &amp; Distribution Mapping System, or EDDMapS. </a:t>
            </a:r>
          </a:p>
          <a:p>
            <a:pPr eaLnBrk="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2000" dirty="0">
              <a:latin typeface="Arial" pitchFamily="34" charset="0"/>
              <a:ea typeface="SimSun"/>
              <a:cs typeface="SimSun"/>
            </a:endParaRPr>
          </a:p>
          <a:p>
            <a:pPr eaLnBrk="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smtClean="0">
                <a:latin typeface="Arial" pitchFamily="34" charset="0"/>
                <a:ea typeface="SimSun"/>
                <a:cs typeface="SimSun"/>
              </a:rPr>
              <a:t>You can see Google maps of invasive Animal reports in </a:t>
            </a:r>
          </a:p>
          <a:p>
            <a:pPr eaLnBrk="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smtClean="0">
                <a:latin typeface="Arial" pitchFamily="34" charset="0"/>
                <a:ea typeface="SimSun"/>
                <a:cs typeface="SimSun"/>
              </a:rPr>
              <a:t>Florida (and of invasive plant reports in the Entire U.S.) at </a:t>
            </a:r>
          </a:p>
          <a:p>
            <a:pPr eaLnBrk="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smtClean="0">
                <a:latin typeface="Arial" pitchFamily="34" charset="0"/>
                <a:ea typeface="SimSun"/>
                <a:cs typeface="SimSun"/>
              </a:rPr>
              <a:t>EDDMapS- the easy way to get there is at IveGot1.org . </a:t>
            </a:r>
          </a:p>
          <a:p>
            <a:pPr eaLnBrk="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2000" dirty="0">
              <a:latin typeface="Arial" pitchFamily="34" charset="0"/>
              <a:ea typeface="SimSun"/>
              <a:cs typeface="SimSun"/>
            </a:endParaRPr>
          </a:p>
          <a:p>
            <a:pPr eaLnBrk="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smtClean="0">
                <a:latin typeface="Arial" pitchFamily="34" charset="0"/>
                <a:ea typeface="SimSun"/>
                <a:cs typeface="SimSun"/>
              </a:rPr>
              <a:t>Can you see any patterns here?</a:t>
            </a:r>
          </a:p>
          <a:p>
            <a:pPr eaLnBrk="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2000" dirty="0">
              <a:latin typeface="Arial" pitchFamily="34" charset="0"/>
              <a:ea typeface="SimSun"/>
              <a:cs typeface="SimSun"/>
            </a:endParaRPr>
          </a:p>
          <a:p>
            <a:pPr eaLnBrk="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smtClean="0">
                <a:latin typeface="Arial" pitchFamily="34" charset="0"/>
                <a:ea typeface="SimSun"/>
                <a:cs typeface="SimSun"/>
              </a:rPr>
              <a:t>You can see that reports are clustered along roadways- not </a:t>
            </a:r>
          </a:p>
          <a:p>
            <a:pPr eaLnBrk="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smtClean="0">
                <a:latin typeface="Arial" pitchFamily="34" charset="0"/>
                <a:ea typeface="SimSun"/>
                <a:cs typeface="SimSun"/>
              </a:rPr>
              <a:t>because pythons like roads so much but because that’s </a:t>
            </a:r>
          </a:p>
          <a:p>
            <a:pPr eaLnBrk="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smtClean="0">
                <a:latin typeface="Arial" pitchFamily="34" charset="0"/>
                <a:ea typeface="SimSun"/>
                <a:cs typeface="SimSun"/>
              </a:rPr>
              <a:t>where people frequently are and where pythons are in the </a:t>
            </a:r>
          </a:p>
          <a:p>
            <a:pPr eaLnBrk="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smtClean="0">
                <a:latin typeface="Arial" pitchFamily="34" charset="0"/>
                <a:ea typeface="SimSun"/>
                <a:cs typeface="SimSun"/>
              </a:rPr>
              <a:t>open and easier to spot.</a:t>
            </a:r>
          </a:p>
          <a:p>
            <a:pPr eaLnBrk="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2000" dirty="0" smtClean="0">
              <a:latin typeface="Arial" pitchFamily="34" charset="0"/>
              <a:ea typeface="SimSun"/>
              <a:cs typeface="SimSun"/>
            </a:endParaRPr>
          </a:p>
          <a:p>
            <a:pPr eaLnBrk="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smtClean="0">
                <a:latin typeface="Arial" pitchFamily="34" charset="0"/>
                <a:ea typeface="SimSun"/>
                <a:cs typeface="SimSun"/>
              </a:rPr>
              <a:t>You notice that outside of the Everglades and maybe a little</a:t>
            </a:r>
          </a:p>
          <a:p>
            <a:pPr eaLnBrk="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smtClean="0">
                <a:latin typeface="Arial" pitchFamily="34" charset="0"/>
                <a:ea typeface="SimSun"/>
                <a:cs typeface="SimSun"/>
              </a:rPr>
              <a:t>of southwest Florida, sightings are fairly scattered. We think </a:t>
            </a:r>
          </a:p>
          <a:p>
            <a:pPr eaLnBrk="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smtClean="0">
                <a:latin typeface="Arial" pitchFamily="34" charset="0"/>
                <a:ea typeface="SimSun"/>
                <a:cs typeface="SimSun"/>
              </a:rPr>
              <a:t>those are individual escaped or released pets and not </a:t>
            </a:r>
          </a:p>
          <a:p>
            <a:pPr eaLnBrk="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smtClean="0">
                <a:latin typeface="Arial" pitchFamily="34" charset="0"/>
                <a:ea typeface="SimSun"/>
                <a:cs typeface="SimSun"/>
              </a:rPr>
              <a:t>established, breeding populations.</a:t>
            </a:r>
            <a:endParaRPr lang="en-US" sz="2000" dirty="0">
              <a:latin typeface="Arial" pitchFamily="34" charset="0"/>
              <a:ea typeface="SimSun"/>
              <a:cs typeface="SimSun"/>
            </a:endParaRPr>
          </a:p>
          <a:p>
            <a:pPr eaLnBrk="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2000" dirty="0" smtClean="0">
              <a:latin typeface="Arial" pitchFamily="34" charset="0"/>
              <a:ea typeface="SimSun"/>
              <a:cs typeface="SimSun"/>
            </a:endParaRPr>
          </a:p>
        </p:txBody>
      </p:sp>
      <p:sp>
        <p:nvSpPr>
          <p:cNvPr id="60422" name="Text Box 4"/>
          <p:cNvSpPr txBox="1">
            <a:spLocks noChangeArrowheads="1"/>
          </p:cNvSpPr>
          <p:nvPr/>
        </p:nvSpPr>
        <p:spPr bwMode="auto">
          <a:xfrm>
            <a:off x="0" y="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91440" rIns="90000" bIns="468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9pPr>
          </a:lstStyle>
          <a:p>
            <a:pPr eaLnBrk="1" hangingPunct="1"/>
            <a:fld id="{E4B1345A-BB47-4C65-9370-DEAF295D568D}" type="slidenum">
              <a:rPr lang="en-US" sz="1400" smtClean="0">
                <a:solidFill>
                  <a:srgbClr val="000000"/>
                </a:solidFill>
              </a:rPr>
              <a:pPr eaLnBrk="1" hangingPunct="1"/>
              <a:t>4</a:t>
            </a:fld>
            <a:endParaRPr lang="en-US" sz="1400" dirty="0" smtClean="0">
              <a:solidFill>
                <a:srgbClr val="000000"/>
              </a:solidFill>
            </a:endParaRPr>
          </a:p>
          <a:p>
            <a:pPr eaLnBrk="1" hangingPunct="1"/>
            <a:endParaRPr lang="en-US" sz="1400" dirty="0">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77875" y="4776788"/>
            <a:ext cx="6215063" cy="5357812"/>
          </a:xfrm>
        </p:spPr>
        <p:txBody>
          <a:bodyPr/>
          <a:lstStyle/>
          <a:p>
            <a:r>
              <a:rPr lang="en-US" sz="2400" dirty="0"/>
              <a:t>Looking closer at this area and including other invasive constrictors and large lizards on the map, you can see the pattern for </a:t>
            </a:r>
            <a:r>
              <a:rPr lang="en-US" sz="2400" dirty="0" smtClean="0"/>
              <a:t>Miami-Dade County[as </a:t>
            </a:r>
            <a:r>
              <a:rPr lang="en-US" sz="2400" dirty="0"/>
              <a:t>of date on map].  </a:t>
            </a:r>
            <a:r>
              <a:rPr lang="en-US" sz="2400" dirty="0" smtClean="0"/>
              <a:t>First a couple of legend items: the </a:t>
            </a:r>
            <a:r>
              <a:rPr lang="en-US" sz="2400" dirty="0" smtClean="0"/>
              <a:t>pink </a:t>
            </a:r>
            <a:r>
              <a:rPr lang="en-US" sz="2400" dirty="0" smtClean="0"/>
              <a:t>line outlines the </a:t>
            </a:r>
            <a:r>
              <a:rPr lang="en-US" sz="2400" dirty="0" smtClean="0"/>
              <a:t>Everglades CISMA </a:t>
            </a:r>
            <a:r>
              <a:rPr lang="en-US" sz="2400" dirty="0" smtClean="0"/>
              <a:t>or Cooperative Invasive Species Management Area, a group of land managers and others working together on invasive species issues. </a:t>
            </a:r>
            <a:r>
              <a:rPr lang="en-US" sz="2400" dirty="0" smtClean="0"/>
              <a:t>The </a:t>
            </a:r>
            <a:r>
              <a:rPr lang="en-US" sz="2400" dirty="0" smtClean="0"/>
              <a:t>green properties are public conservation lands. You notice the red Burmese python reports are clustered </a:t>
            </a:r>
            <a:r>
              <a:rPr lang="en-US" sz="2400" dirty="0" smtClean="0"/>
              <a:t>along the edges of the Everglades where </a:t>
            </a:r>
            <a:r>
              <a:rPr lang="en-US" sz="2400" dirty="0" smtClean="0"/>
              <a:t>there is evidence of breeding but the rest of the reports are scattered throughout the area with no evidence they are established. </a:t>
            </a:r>
            <a:r>
              <a:rPr lang="en-US" sz="2400" dirty="0"/>
              <a:t>You also notice the other species that have been reported- </a:t>
            </a:r>
            <a:r>
              <a:rPr lang="en-US" sz="2400" dirty="0" smtClean="0"/>
              <a:t>ball pythons and reticulated pythons are not thought </a:t>
            </a:r>
            <a:r>
              <a:rPr lang="en-US" sz="2400" dirty="0" smtClean="0"/>
              <a:t>to be established but are more likely escaped or released pets. </a:t>
            </a:r>
            <a:r>
              <a:rPr lang="en-US" sz="2400" dirty="0" smtClean="0"/>
              <a:t>But, I want to point out 4 other species that have been known to breed here, going north to south. North </a:t>
            </a:r>
            <a:r>
              <a:rPr lang="en-US" sz="2400" dirty="0" smtClean="0"/>
              <a:t>African pythons have been established in a small area east of the Everglades but an eradication effort coordinated by the Florida Fish and Wildlife Area has resulted in a decline in the number of captures and we hope eradication is possible there. </a:t>
            </a:r>
            <a:r>
              <a:rPr lang="en-US" sz="2400" dirty="0" smtClean="0"/>
              <a:t>Boa constrictors have been established to the east and there is </a:t>
            </a:r>
            <a:r>
              <a:rPr lang="en-US" sz="2400" dirty="0" smtClean="0"/>
              <a:t>a county and FWC led effort to remove those as well. </a:t>
            </a:r>
            <a:r>
              <a:rPr lang="en-US" sz="2400" dirty="0" smtClean="0"/>
              <a:t>Also </a:t>
            </a:r>
            <a:r>
              <a:rPr lang="en-US" sz="2400" dirty="0" smtClean="0"/>
              <a:t>note the cluster of Nile monitor </a:t>
            </a:r>
            <a:r>
              <a:rPr lang="en-US" sz="2400" dirty="0" smtClean="0"/>
              <a:t>reports- they have been observed as far north as West Palm Beach in the past year and FWC is trying to trap and remove those. Finally, you see the Argentine </a:t>
            </a:r>
            <a:r>
              <a:rPr lang="en-US" sz="2400" dirty="0"/>
              <a:t>tegu </a:t>
            </a:r>
            <a:r>
              <a:rPr lang="en-US" sz="2400" dirty="0" smtClean="0"/>
              <a:t>reports clustered </a:t>
            </a:r>
            <a:r>
              <a:rPr lang="en-US" sz="2400" dirty="0" smtClean="0"/>
              <a:t>around the</a:t>
            </a:r>
            <a:r>
              <a:rPr lang="en-US" sz="2400" dirty="0" smtClean="0"/>
              <a:t> Homestead area- they are breeding there and in </a:t>
            </a:r>
            <a:r>
              <a:rPr lang="en-US" sz="2400" dirty="0" smtClean="0"/>
              <a:t>Hillsborough </a:t>
            </a:r>
            <a:r>
              <a:rPr lang="en-US" sz="2400" dirty="0" smtClean="0"/>
              <a:t>County. </a:t>
            </a:r>
            <a:r>
              <a:rPr lang="en-US" sz="2400" dirty="0"/>
              <a:t>Not all reports have been shared with EDDMapS yet, but this gives an idea of how the numbers are much smaller than at Everglades National Park.  This provides an opportunity for you to make a big impact because reporting your sighting can allow for a rapid response that keeps these animals from becoming established.  The aim is to contain the established population and keep it from spreading and we are on a leading edge here. </a:t>
            </a:r>
            <a:endParaRPr lang="en-US" sz="2400" dirty="0" smtClean="0"/>
          </a:p>
        </p:txBody>
      </p:sp>
      <p:sp>
        <p:nvSpPr>
          <p:cNvPr id="4" name="Slide Number Placeholder 3"/>
          <p:cNvSpPr>
            <a:spLocks noGrp="1"/>
          </p:cNvSpPr>
          <p:nvPr>
            <p:ph type="sldNum" idx="10"/>
          </p:nvPr>
        </p:nvSpPr>
        <p:spPr/>
        <p:txBody>
          <a:bodyPr/>
          <a:lstStyle/>
          <a:p>
            <a:pPr>
              <a:defRPr/>
            </a:pPr>
            <a:fld id="{C55737AC-1660-4176-9A3F-9B9881828118}" type="slidenum">
              <a:rPr lang="en-US" smtClean="0"/>
              <a:pPr>
                <a:defRPr/>
              </a:pPr>
              <a:t>5</a:t>
            </a:fld>
            <a:endParaRPr lang="en-US" dirty="0"/>
          </a:p>
        </p:txBody>
      </p:sp>
    </p:spTree>
    <p:extLst>
      <p:ext uri="{BB962C8B-B14F-4D97-AF65-F5344CB8AC3E}">
        <p14:creationId xmlns:p14="http://schemas.microsoft.com/office/powerpoint/2010/main" val="15150215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p:sp>
      <p:sp>
        <p:nvSpPr>
          <p:cNvPr id="68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lvl="0"/>
            <a:r>
              <a:rPr lang="en-US" sz="2000" dirty="0"/>
              <a:t>One of the ways to contain the population is by employing more eyes on the ground of those who are out and about. Outreach to get more reports and response has focused on those who are also familiar with wildlife:  (upper left) field biologists, (lower left) hikers, (upper right) invasive plant control contractors, and (lower right) anyone out and about.</a:t>
            </a:r>
          </a:p>
        </p:txBody>
      </p:sp>
      <p:sp>
        <p:nvSpPr>
          <p:cNvPr id="4" name="Slide Number Placeholder 3"/>
          <p:cNvSpPr>
            <a:spLocks noGrp="1"/>
          </p:cNvSpPr>
          <p:nvPr>
            <p:ph type="sldNum" sz="quarter"/>
          </p:nvPr>
        </p:nvSpPr>
        <p:spPr/>
        <p:txBody>
          <a:bodyPr/>
          <a:lstStyle/>
          <a:p>
            <a:pPr>
              <a:defRPr/>
            </a:pPr>
            <a:fld id="{3079387C-E177-43CB-8218-CE6529DE4509}"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2000" dirty="0"/>
              <a:t>Are you feeling uneasy and wondering, “they’re not expecting me to catch a 16-foot python, are they?”  No, we’re not. Some people simply are not willing to catch snakes no matter how much they want to get rid of them. </a:t>
            </a:r>
            <a:endParaRPr lang="en-US" sz="2000" dirty="0" smtClean="0"/>
          </a:p>
          <a:p>
            <a:pPr lvl="0"/>
            <a:r>
              <a:rPr lang="en-US" sz="2000" dirty="0" smtClean="0"/>
              <a:t>The </a:t>
            </a:r>
            <a:r>
              <a:rPr lang="en-US" sz="2000" dirty="0"/>
              <a:t>Nature Conservancy in coordination with the Miami-Dade Fire-Rescue Venom Bureau, the National Park Service and the Florida Fish and Wildlife Conservation Commission (or FWC), holds responder trainings to teach ,those who are able and willing and who work on public conservation lands to be able to safely and humanely capture and remove invasive constrictors. </a:t>
            </a:r>
            <a:endParaRPr lang="en-US" sz="2000" dirty="0" smtClean="0"/>
          </a:p>
          <a:p>
            <a:pPr lvl="0"/>
            <a:r>
              <a:rPr lang="en-US" sz="2000" dirty="0" smtClean="0"/>
              <a:t>But</a:t>
            </a:r>
            <a:r>
              <a:rPr lang="en-US" sz="2000" dirty="0"/>
              <a:t>, we don’t recommend people attempt to catch them without training.  We do recommend they report them so we can try to remove them or, at the very least, have a better understanding of their distribution to effectively focus our efforts.</a:t>
            </a:r>
          </a:p>
        </p:txBody>
      </p:sp>
      <p:sp>
        <p:nvSpPr>
          <p:cNvPr id="4" name="Slide Number Placeholder 3"/>
          <p:cNvSpPr>
            <a:spLocks noGrp="1"/>
          </p:cNvSpPr>
          <p:nvPr>
            <p:ph type="sldNum" idx="10"/>
          </p:nvPr>
        </p:nvSpPr>
        <p:spPr/>
        <p:txBody>
          <a:bodyPr/>
          <a:lstStyle/>
          <a:p>
            <a:pPr>
              <a:defRPr/>
            </a:pPr>
            <a:fld id="{C55737AC-1660-4176-9A3F-9B9881828118}" type="slidenum">
              <a:rPr lang="en-US" smtClean="0"/>
              <a:pPr>
                <a:defRPr/>
              </a:pPr>
              <a:t>7</a:t>
            </a:fld>
            <a:endParaRPr lang="en-US"/>
          </a:p>
        </p:txBody>
      </p:sp>
    </p:spTree>
    <p:extLst>
      <p:ext uri="{BB962C8B-B14F-4D97-AF65-F5344CB8AC3E}">
        <p14:creationId xmlns:p14="http://schemas.microsoft.com/office/powerpoint/2010/main" val="12556333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2000" dirty="0"/>
              <a:t>Are you wondering, “how do I figure out how to identify invasive exotic snakes so I know what I should report?”  If so, there’s an excellent, free, online training that takes about 40 minutes, has identification tips and handouts, has tips about where to look and what and how to report what you see.  And, after taking a short quiz at the end, you get a certificate.  It’s called </a:t>
            </a:r>
            <a:r>
              <a:rPr lang="en-US" sz="2000" dirty="0" err="1"/>
              <a:t>REDDy</a:t>
            </a:r>
            <a:r>
              <a:rPr lang="en-US" sz="2000" dirty="0"/>
              <a:t> (Introduced Reptile Early Detection &amp; Documentation), was produced by the University of Florida, and can be found by </a:t>
            </a:r>
            <a:r>
              <a:rPr lang="en-US" sz="2000" dirty="0" err="1"/>
              <a:t>Googling</a:t>
            </a:r>
            <a:r>
              <a:rPr lang="en-US" sz="2000" dirty="0"/>
              <a:t> “</a:t>
            </a:r>
            <a:r>
              <a:rPr lang="en-US" sz="2000" dirty="0" err="1"/>
              <a:t>REDDy</a:t>
            </a:r>
            <a:r>
              <a:rPr lang="en-US" sz="2000" dirty="0"/>
              <a:t> IFAS” or just pick up the handout for the address. There are also identification handouts available that came from the </a:t>
            </a:r>
            <a:r>
              <a:rPr lang="en-US" sz="2000" dirty="0" err="1"/>
              <a:t>REDDy</a:t>
            </a:r>
            <a:r>
              <a:rPr lang="en-US" sz="2000" dirty="0"/>
              <a:t> website and you can get more there. </a:t>
            </a:r>
            <a:endParaRPr lang="en-US" sz="2000" dirty="0" smtClean="0"/>
          </a:p>
          <a:p>
            <a:pPr lvl="0"/>
            <a:r>
              <a:rPr lang="en-US" sz="2000" dirty="0" err="1" smtClean="0"/>
              <a:t>REDDy</a:t>
            </a:r>
            <a:r>
              <a:rPr lang="en-US" sz="2000" dirty="0" smtClean="0"/>
              <a:t> helps </a:t>
            </a:r>
            <a:r>
              <a:rPr lang="en-US" sz="2000" dirty="0"/>
              <a:t>with identifying native snakes that we want to keep around that, for instance, help with pest control and are part of the natural environment. It also gives identification tips for these 3 invasive constrictors: (bottom right) Burmese python with large dark brown “giraffe-like” spots with light brown borders and a dark-brown arrow-shaped mark on the head and a white underside, (upper right) North African python (or rock python) which is similar to the Burmese python but has more broken-up spots and dark spots on the white underside and tends to curl up its tail in a coil as a distraction, and (lower left) Boa constrictor which has light brown “saddles” on a reddish background  and a dark line down the middle of its head. </a:t>
            </a:r>
            <a:endParaRPr lang="en-US" sz="2000" dirty="0" smtClean="0"/>
          </a:p>
          <a:p>
            <a:pPr lvl="0"/>
            <a:r>
              <a:rPr lang="en-US" sz="2000" dirty="0" smtClean="0"/>
              <a:t>Does </a:t>
            </a:r>
            <a:r>
              <a:rPr lang="en-US" sz="2000" dirty="0"/>
              <a:t>anyone know what these 3 have in common? They all have breeding populations in south Florida. There are eradication efforts going on for the North African python and Boa constrictor in their limited known ranges east of the Everglades.</a:t>
            </a:r>
          </a:p>
        </p:txBody>
      </p:sp>
      <p:sp>
        <p:nvSpPr>
          <p:cNvPr id="4" name="Slide Number Placeholder 3"/>
          <p:cNvSpPr>
            <a:spLocks noGrp="1"/>
          </p:cNvSpPr>
          <p:nvPr>
            <p:ph type="sldNum" idx="10"/>
          </p:nvPr>
        </p:nvSpPr>
        <p:spPr/>
        <p:txBody>
          <a:bodyPr/>
          <a:lstStyle/>
          <a:p>
            <a:pPr>
              <a:defRPr/>
            </a:pPr>
            <a:fld id="{C55737AC-1660-4176-9A3F-9B9881828118}" type="slidenum">
              <a:rPr lang="en-US" smtClean="0"/>
              <a:pPr>
                <a:defRPr/>
              </a:pPr>
              <a:t>8</a:t>
            </a:fld>
            <a:endParaRPr lang="en-US"/>
          </a:p>
        </p:txBody>
      </p:sp>
    </p:spTree>
    <p:extLst>
      <p:ext uri="{BB962C8B-B14F-4D97-AF65-F5344CB8AC3E}">
        <p14:creationId xmlns:p14="http://schemas.microsoft.com/office/powerpoint/2010/main" val="29739777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idx="1"/>
          </p:nvPr>
        </p:nvSpPr>
        <p:spPr>
          <a:xfrm>
            <a:off x="777875" y="4776788"/>
            <a:ext cx="6215063" cy="56626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lvl="0"/>
            <a:r>
              <a:rPr lang="en-US" sz="2000" dirty="0"/>
              <a:t>So you take the </a:t>
            </a:r>
            <a:r>
              <a:rPr lang="en-US" sz="2000" dirty="0" err="1"/>
              <a:t>REDDy</a:t>
            </a:r>
            <a:r>
              <a:rPr lang="en-US" sz="2000" dirty="0"/>
              <a:t> training and know how to identify what you see- now what?  </a:t>
            </a:r>
            <a:r>
              <a:rPr lang="en-US" sz="2000" dirty="0" err="1"/>
              <a:t>REDDy</a:t>
            </a:r>
            <a:r>
              <a:rPr lang="en-US" sz="2000" dirty="0"/>
              <a:t> advises you, and we do too, that if the animal is in your sights, stay at a safe distance, take a photo, note the location, report it, and, if you can, stay there with it in your sights while a responder is dispatched.  </a:t>
            </a:r>
            <a:endParaRPr lang="en-US" sz="2000" dirty="0" smtClean="0"/>
          </a:p>
          <a:p>
            <a:pPr lvl="0"/>
            <a:r>
              <a:rPr lang="en-US" sz="2000" dirty="0" smtClean="0"/>
              <a:t>Staying </a:t>
            </a:r>
            <a:r>
              <a:rPr lang="en-US" sz="2000" dirty="0"/>
              <a:t>there is not always possible or wise, and it is not always possible for someone to respond immediately.  In those cases, report a description of the animal and location, and include a photo if at all possible, and report it.  It can be followed up on later (more on that). </a:t>
            </a:r>
            <a:endParaRPr lang="en-US" sz="2000" dirty="0" smtClean="0"/>
          </a:p>
          <a:p>
            <a:pPr lvl="0"/>
            <a:r>
              <a:rPr lang="en-US" sz="2000" dirty="0" smtClean="0"/>
              <a:t>Here </a:t>
            </a:r>
            <a:r>
              <a:rPr lang="en-US" sz="2000" dirty="0"/>
              <a:t>are the easy ways you can report: </a:t>
            </a:r>
            <a:endParaRPr lang="en-US" sz="2000" dirty="0" smtClean="0"/>
          </a:p>
          <a:p>
            <a:pPr lvl="0"/>
            <a:r>
              <a:rPr lang="en-US" sz="2000" dirty="0" smtClean="0"/>
              <a:t>By </a:t>
            </a:r>
            <a:r>
              <a:rPr lang="en-US" sz="2000" dirty="0"/>
              <a:t>calling 1-888-IVE-GOT-1 (put it in your phone right now); </a:t>
            </a:r>
            <a:endParaRPr lang="en-US" sz="2000" dirty="0" smtClean="0"/>
          </a:p>
          <a:p>
            <a:pPr lvl="0"/>
            <a:r>
              <a:rPr lang="en-US" sz="2000" dirty="0" smtClean="0"/>
              <a:t>By </a:t>
            </a:r>
            <a:r>
              <a:rPr lang="en-US" sz="2000" dirty="0"/>
              <a:t>entering data into EDDMapS using the IveGot1 app for iPhone or Droids (attaching photo if at all possible); </a:t>
            </a:r>
            <a:endParaRPr lang="en-US" sz="2000" dirty="0" smtClean="0"/>
          </a:p>
          <a:p>
            <a:pPr lvl="0"/>
            <a:r>
              <a:rPr lang="en-US" sz="2000" dirty="0" smtClean="0"/>
              <a:t>By </a:t>
            </a:r>
            <a:r>
              <a:rPr lang="en-US" sz="2000" dirty="0"/>
              <a:t>entering data after the fact any of those ways or online at </a:t>
            </a:r>
            <a:r>
              <a:rPr lang="en-US" sz="2000" u="sng" dirty="0">
                <a:hlinkClick r:id="rId3"/>
              </a:rPr>
              <a:t>www.IveGot1.org</a:t>
            </a:r>
            <a:r>
              <a:rPr lang="en-US" sz="2000" dirty="0"/>
              <a:t>. </a:t>
            </a:r>
            <a:endParaRPr lang="en-US" sz="2000" dirty="0" smtClean="0"/>
          </a:p>
          <a:p>
            <a:pPr lvl="0"/>
            <a:r>
              <a:rPr lang="en-US" sz="2000" dirty="0" smtClean="0"/>
              <a:t>When </a:t>
            </a:r>
            <a:r>
              <a:rPr lang="en-US" sz="2000" dirty="0"/>
              <a:t>calling the hotline, you get a choice of selecting FWC law enforcement dispatch if the snake is live and present or you can always select the mailbox that allows you to leave a voicemail which will be followed up by FWC.</a:t>
            </a:r>
          </a:p>
        </p:txBody>
      </p:sp>
      <p:sp>
        <p:nvSpPr>
          <p:cNvPr id="4" name="Slide Number Placeholder 3"/>
          <p:cNvSpPr>
            <a:spLocks noGrp="1"/>
          </p:cNvSpPr>
          <p:nvPr>
            <p:ph type="sldNum" sz="quarter"/>
          </p:nvPr>
        </p:nvSpPr>
        <p:spPr/>
        <p:txBody>
          <a:bodyPr/>
          <a:lstStyle/>
          <a:p>
            <a:pPr>
              <a:defRPr/>
            </a:pPr>
            <a:endParaRPr lang="en-US" dirty="0" smtClean="0"/>
          </a:p>
          <a:p>
            <a:pPr>
              <a:defRPr/>
            </a:pPr>
            <a:fld id="{D3E6A25D-2AF1-4DAC-B719-D551807048C8}" type="slidenum">
              <a:rPr lang="en-US" smtClean="0"/>
              <a:pPr>
                <a:defRPr/>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sldNum" idx="10"/>
          </p:nvPr>
        </p:nvSpPr>
        <p:spPr>
          <a:ln/>
        </p:spPr>
        <p:txBody>
          <a:bodyPr/>
          <a:lstStyle>
            <a:lvl1pPr>
              <a:defRPr/>
            </a:lvl1pPr>
          </a:lstStyle>
          <a:p>
            <a:pPr>
              <a:defRPr/>
            </a:pPr>
            <a:fld id="{9699C27A-7467-4969-B7C8-FBFFBD65B8BE}" type="slidenum">
              <a:rPr lang="en-US"/>
              <a:pPr>
                <a:defRPr/>
              </a:pPr>
              <a:t>‹#›</a:t>
            </a:fld>
            <a:endParaRPr lang="en-US"/>
          </a:p>
        </p:txBody>
      </p:sp>
    </p:spTree>
    <p:extLst>
      <p:ext uri="{BB962C8B-B14F-4D97-AF65-F5344CB8AC3E}">
        <p14:creationId xmlns:p14="http://schemas.microsoft.com/office/powerpoint/2010/main" val="39264445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sldNum" idx="10"/>
          </p:nvPr>
        </p:nvSpPr>
        <p:spPr>
          <a:ln/>
        </p:spPr>
        <p:txBody>
          <a:bodyPr/>
          <a:lstStyle>
            <a:lvl1pPr>
              <a:defRPr/>
            </a:lvl1pPr>
          </a:lstStyle>
          <a:p>
            <a:pPr>
              <a:defRPr/>
            </a:pPr>
            <a:fld id="{E8C94691-38B1-4DB2-A04F-42E86747BFAC}" type="slidenum">
              <a:rPr lang="en-US"/>
              <a:pPr>
                <a:defRPr/>
              </a:pPr>
              <a:t>‹#›</a:t>
            </a:fld>
            <a:endParaRPr lang="en-US"/>
          </a:p>
        </p:txBody>
      </p:sp>
    </p:spTree>
    <p:extLst>
      <p:ext uri="{BB962C8B-B14F-4D97-AF65-F5344CB8AC3E}">
        <p14:creationId xmlns:p14="http://schemas.microsoft.com/office/powerpoint/2010/main" val="4062015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7813" y="1604963"/>
            <a:ext cx="2055812" cy="45227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4963"/>
            <a:ext cx="6018213" cy="45227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sldNum" idx="10"/>
          </p:nvPr>
        </p:nvSpPr>
        <p:spPr>
          <a:ln/>
        </p:spPr>
        <p:txBody>
          <a:bodyPr/>
          <a:lstStyle>
            <a:lvl1pPr>
              <a:defRPr/>
            </a:lvl1pPr>
          </a:lstStyle>
          <a:p>
            <a:pPr>
              <a:defRPr/>
            </a:pPr>
            <a:fld id="{FD5F0C5D-22A1-4682-B8F1-C068C5EC4E43}" type="slidenum">
              <a:rPr lang="en-US"/>
              <a:pPr>
                <a:defRPr/>
              </a:pPr>
              <a:t>‹#›</a:t>
            </a:fld>
            <a:endParaRPr lang="en-US"/>
          </a:p>
        </p:txBody>
      </p:sp>
    </p:spTree>
    <p:extLst>
      <p:ext uri="{BB962C8B-B14F-4D97-AF65-F5344CB8AC3E}">
        <p14:creationId xmlns:p14="http://schemas.microsoft.com/office/powerpoint/2010/main" val="7437145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sldNum" idx="10"/>
          </p:nvPr>
        </p:nvSpPr>
        <p:spPr>
          <a:ln/>
        </p:spPr>
        <p:txBody>
          <a:bodyPr/>
          <a:lstStyle>
            <a:lvl1pPr>
              <a:defRPr/>
            </a:lvl1pPr>
          </a:lstStyle>
          <a:p>
            <a:pPr>
              <a:defRPr/>
            </a:pPr>
            <a:fld id="{15C0CD0C-783D-4BF0-8D42-6D03503B4918}" type="slidenum">
              <a:rPr lang="en-US"/>
              <a:pPr>
                <a:defRPr/>
              </a:pPr>
              <a:t>‹#›</a:t>
            </a:fld>
            <a:endParaRPr lang="en-US"/>
          </a:p>
        </p:txBody>
      </p:sp>
    </p:spTree>
    <p:extLst>
      <p:ext uri="{BB962C8B-B14F-4D97-AF65-F5344CB8AC3E}">
        <p14:creationId xmlns:p14="http://schemas.microsoft.com/office/powerpoint/2010/main" val="19635355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sldNum" idx="10"/>
          </p:nvPr>
        </p:nvSpPr>
        <p:spPr>
          <a:ln/>
        </p:spPr>
        <p:txBody>
          <a:bodyPr/>
          <a:lstStyle>
            <a:lvl1pPr>
              <a:defRPr/>
            </a:lvl1pPr>
          </a:lstStyle>
          <a:p>
            <a:pPr>
              <a:defRPr/>
            </a:pPr>
            <a:fld id="{06DFAB96-DE9D-4993-950E-2C92425C2534}" type="slidenum">
              <a:rPr lang="en-US"/>
              <a:pPr>
                <a:defRPr/>
              </a:pPr>
              <a:t>‹#›</a:t>
            </a:fld>
            <a:endParaRPr lang="en-US"/>
          </a:p>
        </p:txBody>
      </p:sp>
    </p:spTree>
    <p:extLst>
      <p:ext uri="{BB962C8B-B14F-4D97-AF65-F5344CB8AC3E}">
        <p14:creationId xmlns:p14="http://schemas.microsoft.com/office/powerpoint/2010/main" val="423981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4963"/>
            <a:ext cx="4037013" cy="45227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604963"/>
            <a:ext cx="4037012" cy="45227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idx="10"/>
          </p:nvPr>
        </p:nvSpPr>
        <p:spPr>
          <a:ln/>
        </p:spPr>
        <p:txBody>
          <a:bodyPr/>
          <a:lstStyle>
            <a:lvl1pPr>
              <a:defRPr/>
            </a:lvl1pPr>
          </a:lstStyle>
          <a:p>
            <a:pPr>
              <a:defRPr/>
            </a:pPr>
            <a:fld id="{2BFEB411-96F0-4281-A87D-C9861CF8F9AD}" type="slidenum">
              <a:rPr lang="en-US"/>
              <a:pPr>
                <a:defRPr/>
              </a:pPr>
              <a:t>‹#›</a:t>
            </a:fld>
            <a:endParaRPr lang="en-US"/>
          </a:p>
        </p:txBody>
      </p:sp>
    </p:spTree>
    <p:extLst>
      <p:ext uri="{BB962C8B-B14F-4D97-AF65-F5344CB8AC3E}">
        <p14:creationId xmlns:p14="http://schemas.microsoft.com/office/powerpoint/2010/main" val="4203777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sldNum" idx="10"/>
          </p:nvPr>
        </p:nvSpPr>
        <p:spPr>
          <a:ln/>
        </p:spPr>
        <p:txBody>
          <a:bodyPr/>
          <a:lstStyle>
            <a:lvl1pPr>
              <a:defRPr/>
            </a:lvl1pPr>
          </a:lstStyle>
          <a:p>
            <a:pPr>
              <a:defRPr/>
            </a:pPr>
            <a:fld id="{74A7EB73-9609-426A-A2A0-0438A049F569}" type="slidenum">
              <a:rPr lang="en-US"/>
              <a:pPr>
                <a:defRPr/>
              </a:pPr>
              <a:t>‹#›</a:t>
            </a:fld>
            <a:endParaRPr lang="en-US"/>
          </a:p>
        </p:txBody>
      </p:sp>
    </p:spTree>
    <p:extLst>
      <p:ext uri="{BB962C8B-B14F-4D97-AF65-F5344CB8AC3E}">
        <p14:creationId xmlns:p14="http://schemas.microsoft.com/office/powerpoint/2010/main" val="521386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sldNum" idx="10"/>
          </p:nvPr>
        </p:nvSpPr>
        <p:spPr>
          <a:ln/>
        </p:spPr>
        <p:txBody>
          <a:bodyPr/>
          <a:lstStyle>
            <a:lvl1pPr>
              <a:defRPr/>
            </a:lvl1pPr>
          </a:lstStyle>
          <a:p>
            <a:pPr>
              <a:defRPr/>
            </a:pPr>
            <a:fld id="{68871568-C96C-432C-B91A-B76E3545D445}" type="slidenum">
              <a:rPr lang="en-US"/>
              <a:pPr>
                <a:defRPr/>
              </a:pPr>
              <a:t>‹#›</a:t>
            </a:fld>
            <a:endParaRPr lang="en-US"/>
          </a:p>
        </p:txBody>
      </p:sp>
    </p:spTree>
    <p:extLst>
      <p:ext uri="{BB962C8B-B14F-4D97-AF65-F5344CB8AC3E}">
        <p14:creationId xmlns:p14="http://schemas.microsoft.com/office/powerpoint/2010/main" val="14197465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sldNum" idx="10"/>
          </p:nvPr>
        </p:nvSpPr>
        <p:spPr>
          <a:ln/>
        </p:spPr>
        <p:txBody>
          <a:bodyPr/>
          <a:lstStyle>
            <a:lvl1pPr>
              <a:defRPr/>
            </a:lvl1pPr>
          </a:lstStyle>
          <a:p>
            <a:pPr>
              <a:defRPr/>
            </a:pPr>
            <a:fld id="{71EC9F7F-A765-4A70-982B-303B98DC6620}" type="slidenum">
              <a:rPr lang="en-US"/>
              <a:pPr>
                <a:defRPr/>
              </a:pPr>
              <a:t>‹#›</a:t>
            </a:fld>
            <a:endParaRPr lang="en-US"/>
          </a:p>
        </p:txBody>
      </p:sp>
    </p:spTree>
    <p:extLst>
      <p:ext uri="{BB962C8B-B14F-4D97-AF65-F5344CB8AC3E}">
        <p14:creationId xmlns:p14="http://schemas.microsoft.com/office/powerpoint/2010/main" val="3663697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idx="10"/>
          </p:nvPr>
        </p:nvSpPr>
        <p:spPr>
          <a:ln/>
        </p:spPr>
        <p:txBody>
          <a:bodyPr/>
          <a:lstStyle>
            <a:lvl1pPr>
              <a:defRPr/>
            </a:lvl1pPr>
          </a:lstStyle>
          <a:p>
            <a:pPr>
              <a:defRPr/>
            </a:pPr>
            <a:fld id="{8F19175F-9FAE-4445-BC97-EB8C1B3BAF14}" type="slidenum">
              <a:rPr lang="en-US"/>
              <a:pPr>
                <a:defRPr/>
              </a:pPr>
              <a:t>‹#›</a:t>
            </a:fld>
            <a:endParaRPr lang="en-US"/>
          </a:p>
        </p:txBody>
      </p:sp>
    </p:spTree>
    <p:extLst>
      <p:ext uri="{BB962C8B-B14F-4D97-AF65-F5344CB8AC3E}">
        <p14:creationId xmlns:p14="http://schemas.microsoft.com/office/powerpoint/2010/main" val="1624193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idx="10"/>
          </p:nvPr>
        </p:nvSpPr>
        <p:spPr>
          <a:ln/>
        </p:spPr>
        <p:txBody>
          <a:bodyPr/>
          <a:lstStyle>
            <a:lvl1pPr>
              <a:defRPr/>
            </a:lvl1pPr>
          </a:lstStyle>
          <a:p>
            <a:pPr>
              <a:defRPr/>
            </a:pPr>
            <a:fld id="{4A256719-A0AC-4AE9-86C7-F977F3F27A6C}" type="slidenum">
              <a:rPr lang="en-US"/>
              <a:pPr>
                <a:defRPr/>
              </a:pPr>
              <a:t>‹#›</a:t>
            </a:fld>
            <a:endParaRPr lang="en-US"/>
          </a:p>
        </p:txBody>
      </p:sp>
    </p:spTree>
    <p:extLst>
      <p:ext uri="{BB962C8B-B14F-4D97-AF65-F5344CB8AC3E}">
        <p14:creationId xmlns:p14="http://schemas.microsoft.com/office/powerpoint/2010/main" val="1366430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685800" y="2130425"/>
            <a:ext cx="7769225"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91440" rIns="90000" bIns="46800" numCol="1" anchor="t" anchorCtr="0" compatLnSpc="1">
            <a:prstTxWarp prst="textNoShape">
              <a:avLst/>
            </a:prstTxWarp>
          </a:bodyPr>
          <a:lstStyle/>
          <a:p>
            <a:pPr lvl="0"/>
            <a:r>
              <a:rPr lang="en-GB" smtClean="0"/>
              <a:t>Click to edit the title text format</a:t>
            </a:r>
          </a:p>
        </p:txBody>
      </p:sp>
      <p:sp>
        <p:nvSpPr>
          <p:cNvPr id="1027" name="Text Box 2"/>
          <p:cNvSpPr txBox="1">
            <a:spLocks noChangeArrowheads="1"/>
          </p:cNvSpPr>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hangingPunct="0">
              <a:lnSpc>
                <a:spcPct val="93000"/>
              </a:lnSpc>
              <a:buClr>
                <a:srgbClr val="000000"/>
              </a:buClr>
              <a:buSzPct val="100000"/>
              <a:buFont typeface="Times New Roman" pitchFamily="18" charset="0"/>
              <a:buNone/>
            </a:pPr>
            <a:endParaRPr lang="en-US"/>
          </a:p>
        </p:txBody>
      </p:sp>
      <p:sp>
        <p:nvSpPr>
          <p:cNvPr id="1028" name="Text Box 3"/>
          <p:cNvSpPr txBox="1">
            <a:spLocks noChangeArrowheads="1"/>
          </p:cNvSpPr>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hangingPunct="0">
              <a:lnSpc>
                <a:spcPct val="93000"/>
              </a:lnSpc>
              <a:buClr>
                <a:srgbClr val="000000"/>
              </a:buClr>
              <a:buSzPct val="100000"/>
              <a:buFont typeface="Times New Roman" pitchFamily="18" charset="0"/>
              <a:buNone/>
            </a:pPr>
            <a:endParaRPr lang="en-US"/>
          </a:p>
        </p:txBody>
      </p:sp>
      <p:sp>
        <p:nvSpPr>
          <p:cNvPr id="2" name="Rectangle 4"/>
          <p:cNvSpPr>
            <a:spLocks noGrp="1" noChangeArrowheads="1"/>
          </p:cNvSpPr>
          <p:nvPr>
            <p:ph type="sldNum"/>
          </p:nvPr>
        </p:nvSpPr>
        <p:spPr bwMode="auto">
          <a:xfrm>
            <a:off x="6553200" y="6245225"/>
            <a:ext cx="2130425" cy="473075"/>
          </a:xfrm>
          <a:prstGeom prst="rect">
            <a:avLst/>
          </a:prstGeom>
          <a:noFill/>
          <a:ln w="9525">
            <a:noFill/>
            <a:round/>
            <a:headEnd/>
            <a:tailEnd/>
          </a:ln>
          <a:effectLst/>
        </p:spPr>
        <p:txBody>
          <a:bodyPr vert="horz" wrap="square" lIns="90000" tIns="91440" rIns="90000" bIns="46800" numCol="1" anchor="t" anchorCtr="0" compatLnSpc="1">
            <a:prstTxWarp prst="textNoShape">
              <a:avLst/>
            </a:prstTxWarp>
          </a:bodyPr>
          <a:lstStyle>
            <a:lvl1pPr hangingPunct="0">
              <a:lnSpc>
                <a:spcPct val="93000"/>
              </a:lnSpc>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mn-ea"/>
                <a:cs typeface="+mn-cs"/>
              </a:defRPr>
            </a:lvl1pPr>
          </a:lstStyle>
          <a:p>
            <a:pPr>
              <a:defRPr/>
            </a:pPr>
            <a:fld id="{7762249F-A8E4-4672-B534-44ECFFC1BF49}" type="slidenum">
              <a:rPr lang="en-US"/>
              <a:pPr>
                <a:defRPr/>
              </a:pPr>
              <a:t>‹#›</a:t>
            </a:fld>
            <a:endParaRPr lang="en-US"/>
          </a:p>
        </p:txBody>
      </p:sp>
      <p:sp>
        <p:nvSpPr>
          <p:cNvPr id="1030" name="Rectangle 5"/>
          <p:cNvSpPr>
            <a:spLocks noGrp="1" noChangeArrowheads="1"/>
          </p:cNvSpPr>
          <p:nvPr>
            <p:ph type="body" idx="1"/>
          </p:nvPr>
        </p:nvSpPr>
        <p:spPr bwMode="auto">
          <a:xfrm>
            <a:off x="457200" y="1604963"/>
            <a:ext cx="8226425" cy="452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0" tIns="28080" rIns="0" bIns="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457200" rtl="0" eaLnBrk="0" fontAlgn="base" hangingPunct="0">
        <a:lnSpc>
          <a:spcPct val="93000"/>
        </a:lnSpc>
        <a:spcBef>
          <a:spcPct val="0"/>
        </a:spcBef>
        <a:spcAft>
          <a:spcPct val="0"/>
        </a:spcAft>
        <a:buClr>
          <a:srgbClr val="000000"/>
        </a:buClr>
        <a:buSzPct val="100000"/>
        <a:buFont typeface="Times New Roman" pitchFamily="18" charset="0"/>
        <a:defRPr sz="4400">
          <a:solidFill>
            <a:srgbClr val="000000"/>
          </a:solidFill>
          <a:latin typeface="+mj-lt"/>
          <a:ea typeface="+mj-ea"/>
          <a:cs typeface="+mj-cs"/>
        </a:defRPr>
      </a:lvl1pPr>
      <a:lvl2pPr algn="l" defTabSz="457200" rtl="0" eaLnBrk="0" fontAlgn="base" hangingPunct="0">
        <a:lnSpc>
          <a:spcPct val="93000"/>
        </a:lnSpc>
        <a:spcBef>
          <a:spcPct val="0"/>
        </a:spcBef>
        <a:spcAft>
          <a:spcPct val="0"/>
        </a:spcAft>
        <a:buClr>
          <a:srgbClr val="000000"/>
        </a:buClr>
        <a:buSzPct val="100000"/>
        <a:buFont typeface="Times New Roman" pitchFamily="18" charset="0"/>
        <a:defRPr sz="4400">
          <a:solidFill>
            <a:srgbClr val="000000"/>
          </a:solidFill>
          <a:latin typeface="Arial" charset="0"/>
          <a:ea typeface="SimSun" charset="0"/>
          <a:cs typeface="SimSun" charset="0"/>
        </a:defRPr>
      </a:lvl2pPr>
      <a:lvl3pPr algn="l" defTabSz="457200" rtl="0" eaLnBrk="0" fontAlgn="base" hangingPunct="0">
        <a:lnSpc>
          <a:spcPct val="93000"/>
        </a:lnSpc>
        <a:spcBef>
          <a:spcPct val="0"/>
        </a:spcBef>
        <a:spcAft>
          <a:spcPct val="0"/>
        </a:spcAft>
        <a:buClr>
          <a:srgbClr val="000000"/>
        </a:buClr>
        <a:buSzPct val="100000"/>
        <a:buFont typeface="Times New Roman" pitchFamily="18" charset="0"/>
        <a:defRPr sz="4400">
          <a:solidFill>
            <a:srgbClr val="000000"/>
          </a:solidFill>
          <a:latin typeface="Arial" charset="0"/>
          <a:ea typeface="SimSun" charset="0"/>
          <a:cs typeface="SimSun" charset="0"/>
        </a:defRPr>
      </a:lvl3pPr>
      <a:lvl4pPr algn="l" defTabSz="457200" rtl="0" eaLnBrk="0" fontAlgn="base" hangingPunct="0">
        <a:lnSpc>
          <a:spcPct val="93000"/>
        </a:lnSpc>
        <a:spcBef>
          <a:spcPct val="0"/>
        </a:spcBef>
        <a:spcAft>
          <a:spcPct val="0"/>
        </a:spcAft>
        <a:buClr>
          <a:srgbClr val="000000"/>
        </a:buClr>
        <a:buSzPct val="100000"/>
        <a:buFont typeface="Times New Roman" pitchFamily="18" charset="0"/>
        <a:defRPr sz="4400">
          <a:solidFill>
            <a:srgbClr val="000000"/>
          </a:solidFill>
          <a:latin typeface="Arial" charset="0"/>
          <a:ea typeface="SimSun" charset="0"/>
          <a:cs typeface="SimSun" charset="0"/>
        </a:defRPr>
      </a:lvl4pPr>
      <a:lvl5pPr algn="l" defTabSz="457200" rtl="0" eaLnBrk="0" fontAlgn="base" hangingPunct="0">
        <a:lnSpc>
          <a:spcPct val="93000"/>
        </a:lnSpc>
        <a:spcBef>
          <a:spcPct val="0"/>
        </a:spcBef>
        <a:spcAft>
          <a:spcPct val="0"/>
        </a:spcAft>
        <a:buClr>
          <a:srgbClr val="000000"/>
        </a:buClr>
        <a:buSzPct val="100000"/>
        <a:buFont typeface="Times New Roman" pitchFamily="18" charset="0"/>
        <a:defRPr sz="4400">
          <a:solidFill>
            <a:srgbClr val="000000"/>
          </a:solidFill>
          <a:latin typeface="Arial" charset="0"/>
          <a:ea typeface="SimSun" charset="0"/>
          <a:cs typeface="SimSun" charset="0"/>
        </a:defRPr>
      </a:lvl5pPr>
      <a:lvl6pPr marL="2514600" indent="-228600" algn="l" defTabSz="457200" rtl="0" eaLnBrk="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ea typeface="SimSun" charset="0"/>
          <a:cs typeface="SimSun" charset="0"/>
        </a:defRPr>
      </a:lvl6pPr>
      <a:lvl7pPr marL="2971800" indent="-228600" algn="l" defTabSz="457200" rtl="0" eaLnBrk="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ea typeface="SimSun" charset="0"/>
          <a:cs typeface="SimSun" charset="0"/>
        </a:defRPr>
      </a:lvl7pPr>
      <a:lvl8pPr marL="3429000" indent="-228600" algn="l" defTabSz="457200" rtl="0" eaLnBrk="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ea typeface="SimSun" charset="0"/>
          <a:cs typeface="SimSun" charset="0"/>
        </a:defRPr>
      </a:lvl8pPr>
      <a:lvl9pPr marL="3886200" indent="-228600" algn="l" defTabSz="457200" rtl="0" eaLnBrk="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ea typeface="SimSun" charset="0"/>
          <a:cs typeface="SimSun" charset="0"/>
        </a:defRPr>
      </a:lvl9pPr>
    </p:titleStyle>
    <p:bodyStyle>
      <a:lvl1pPr marL="342900" indent="-342900" algn="l" defTabSz="457200" rtl="0" eaLnBrk="0" fontAlgn="base" hangingPunct="0">
        <a:lnSpc>
          <a:spcPct val="93000"/>
        </a:lnSpc>
        <a:spcBef>
          <a:spcPct val="0"/>
        </a:spcBef>
        <a:spcAft>
          <a:spcPts val="1425"/>
        </a:spcAft>
        <a:buClr>
          <a:srgbClr val="000000"/>
        </a:buClr>
        <a:buSzPct val="100000"/>
        <a:buFont typeface="Times New Roman" pitchFamily="18" charset="0"/>
        <a:defRPr sz="3200">
          <a:solidFill>
            <a:srgbClr val="000000"/>
          </a:solidFill>
          <a:latin typeface="+mn-lt"/>
          <a:ea typeface="+mn-ea"/>
          <a:cs typeface="+mn-cs"/>
        </a:defRPr>
      </a:lvl1pPr>
      <a:lvl2pPr marL="742950" indent="-285750" algn="l" defTabSz="457200" rtl="0" eaLnBrk="0" fontAlgn="base" hangingPunct="0">
        <a:lnSpc>
          <a:spcPct val="93000"/>
        </a:lnSpc>
        <a:spcBef>
          <a:spcPct val="0"/>
        </a:spcBef>
        <a:spcAft>
          <a:spcPts val="1138"/>
        </a:spcAft>
        <a:buClr>
          <a:srgbClr val="000000"/>
        </a:buClr>
        <a:buSzPct val="100000"/>
        <a:buFont typeface="Times New Roman" pitchFamily="18" charset="0"/>
        <a:defRPr sz="2400">
          <a:solidFill>
            <a:srgbClr val="000000"/>
          </a:solidFill>
          <a:latin typeface="+mn-lt"/>
          <a:ea typeface="+mn-ea"/>
          <a:cs typeface="+mn-cs"/>
        </a:defRPr>
      </a:lvl2pPr>
      <a:lvl3pPr marL="1143000" indent="-228600" algn="l" defTabSz="457200" rtl="0" eaLnBrk="0" fontAlgn="base" hangingPunct="0">
        <a:lnSpc>
          <a:spcPct val="93000"/>
        </a:lnSpc>
        <a:spcBef>
          <a:spcPct val="0"/>
        </a:spcBef>
        <a:spcAft>
          <a:spcPts val="850"/>
        </a:spcAft>
        <a:buClr>
          <a:srgbClr val="000000"/>
        </a:buClr>
        <a:buSzPct val="100000"/>
        <a:buFont typeface="Times New Roman" pitchFamily="18" charset="0"/>
        <a:defRPr sz="2000">
          <a:solidFill>
            <a:srgbClr val="000000"/>
          </a:solidFill>
          <a:latin typeface="+mn-lt"/>
          <a:ea typeface="+mn-ea"/>
          <a:cs typeface="+mn-cs"/>
        </a:defRPr>
      </a:lvl3pPr>
      <a:lvl4pPr marL="1600200" indent="-228600" algn="l" defTabSz="457200" rtl="0" eaLnBrk="0" fontAlgn="base" hangingPunct="0">
        <a:lnSpc>
          <a:spcPct val="93000"/>
        </a:lnSpc>
        <a:spcBef>
          <a:spcPct val="0"/>
        </a:spcBef>
        <a:spcAft>
          <a:spcPts val="575"/>
        </a:spcAft>
        <a:buClr>
          <a:srgbClr val="000000"/>
        </a:buClr>
        <a:buSzPct val="100000"/>
        <a:buFont typeface="Times New Roman" pitchFamily="18" charset="0"/>
        <a:defRPr sz="2000">
          <a:solidFill>
            <a:srgbClr val="000000"/>
          </a:solidFill>
          <a:latin typeface="+mn-lt"/>
          <a:ea typeface="+mn-ea"/>
          <a:cs typeface="+mn-cs"/>
        </a:defRPr>
      </a:lvl4pPr>
      <a:lvl5pPr marL="2057400" indent="-228600" algn="l" defTabSz="457200" rtl="0" eaLnBrk="0" fontAlgn="base" hangingPunct="0">
        <a:lnSpc>
          <a:spcPct val="93000"/>
        </a:lnSpc>
        <a:spcBef>
          <a:spcPct val="0"/>
        </a:spcBef>
        <a:spcAft>
          <a:spcPts val="288"/>
        </a:spcAft>
        <a:buClr>
          <a:srgbClr val="000000"/>
        </a:buClr>
        <a:buSzPct val="100000"/>
        <a:buFont typeface="Times New Roman" pitchFamily="18" charset="0"/>
        <a:defRPr sz="2000">
          <a:solidFill>
            <a:srgbClr val="000000"/>
          </a:solidFill>
          <a:latin typeface="+mn-lt"/>
          <a:ea typeface="+mn-ea"/>
          <a:cs typeface="+mn-cs"/>
        </a:defRPr>
      </a:lvl5pPr>
      <a:lvl6pPr marL="2514600" indent="-228600" algn="l" defTabSz="457200" rtl="0" eaLnBrk="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cs typeface="+mn-cs"/>
        </a:defRPr>
      </a:lvl6pPr>
      <a:lvl7pPr marL="2971800" indent="-228600" algn="l" defTabSz="457200" rtl="0" eaLnBrk="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cs typeface="+mn-cs"/>
        </a:defRPr>
      </a:lvl7pPr>
      <a:lvl8pPr marL="3429000" indent="-228600" algn="l" defTabSz="457200" rtl="0" eaLnBrk="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cs typeface="+mn-cs"/>
        </a:defRPr>
      </a:lvl8pPr>
      <a:lvl9pPr marL="3886200" indent="-228600" algn="l" defTabSz="457200" rtl="0" eaLnBrk="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8.jpg"/><Relationship Id="rId4" Type="http://schemas.openxmlformats.org/officeDocument/2006/relationships/image" Target="../media/image37.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12.png"/><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19.jpe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2.jpe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Box 1"/>
          <p:cNvSpPr txBox="1">
            <a:spLocks noChangeArrowheads="1"/>
          </p:cNvSpPr>
          <p:nvPr/>
        </p:nvSpPr>
        <p:spPr bwMode="auto">
          <a:xfrm>
            <a:off x="0" y="0"/>
            <a:ext cx="9144000" cy="124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tIns="9144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9pPr>
          </a:lstStyle>
          <a:p>
            <a:pPr algn="ctr"/>
            <a:r>
              <a:rPr lang="en-US" sz="3600" dirty="0" smtClean="0">
                <a:solidFill>
                  <a:srgbClr val="FFFF00"/>
                </a:solidFill>
                <a:effectLst>
                  <a:outerShdw blurRad="38100" dist="38100" dir="2700000" algn="tl">
                    <a:srgbClr val="000000">
                      <a:alpha val="43137"/>
                    </a:srgbClr>
                  </a:outerShdw>
                </a:effectLst>
              </a:rPr>
              <a:t>THE PROBLEM OF INVASIVE ANIMALS AND HOW YOU CAN HELP</a:t>
            </a:r>
            <a:endParaRPr lang="en-US" sz="3600" dirty="0">
              <a:solidFill>
                <a:srgbClr val="FFFF00"/>
              </a:solidFill>
              <a:effectLst>
                <a:outerShdw blurRad="38100" dist="38100" dir="2700000" algn="tl">
                  <a:srgbClr val="000000">
                    <a:alpha val="43137"/>
                  </a:srgbClr>
                </a:outerShdw>
              </a:effectLst>
            </a:endParaRPr>
          </a:p>
        </p:txBody>
      </p:sp>
      <p:sp>
        <p:nvSpPr>
          <p:cNvPr id="4" name="Text Box 2"/>
          <p:cNvSpPr txBox="1">
            <a:spLocks noChangeArrowheads="1"/>
          </p:cNvSpPr>
          <p:nvPr/>
        </p:nvSpPr>
        <p:spPr bwMode="auto">
          <a:xfrm>
            <a:off x="1524000" y="5012175"/>
            <a:ext cx="6400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28080" rIns="0" bIns="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SimSun" pitchFamily="2" charset="-122"/>
              </a:defRPr>
            </a:lvl9pPr>
          </a:lstStyle>
          <a:p>
            <a:pPr algn="ctr"/>
            <a:r>
              <a:rPr lang="en-US" sz="2800" dirty="0" smtClean="0">
                <a:solidFill>
                  <a:srgbClr val="FFFF00"/>
                </a:solidFill>
              </a:rPr>
              <a:t>CHERYL MILLETT, </a:t>
            </a:r>
            <a:r>
              <a:rPr lang="en-US" sz="2000" dirty="0" smtClean="0">
                <a:solidFill>
                  <a:srgbClr val="FFFF00"/>
                </a:solidFill>
              </a:rPr>
              <a:t>The Nature Conservancy</a:t>
            </a:r>
          </a:p>
          <a:p>
            <a:pPr algn="ctr"/>
            <a:r>
              <a:rPr lang="en-US" sz="2400" dirty="0" smtClean="0">
                <a:solidFill>
                  <a:srgbClr val="FFFF00"/>
                </a:solidFill>
              </a:rPr>
              <a:t>cmillett@tnc.org</a:t>
            </a:r>
          </a:p>
        </p:txBody>
      </p:sp>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9971" y="5926575"/>
            <a:ext cx="1604058" cy="913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6" name="Picture 7" descr="nps_logo.gif"/>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503" y="5636947"/>
            <a:ext cx="1281897" cy="120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fcwPMS-noback-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53400" y="5557962"/>
            <a:ext cx="1041480" cy="132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21785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CC6600"/>
        </a:solidFill>
        <a:effectLst/>
      </p:bgPr>
    </p:bg>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4800" y="-914400"/>
            <a:ext cx="6718569" cy="4522787"/>
          </a:xfr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38218" y="2971800"/>
            <a:ext cx="7284562" cy="4033337"/>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15000" y="-152400"/>
            <a:ext cx="4172755" cy="3111661"/>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3032" y="3430368"/>
            <a:ext cx="4762500" cy="3571875"/>
          </a:xfrm>
          <a:prstGeom prst="rect">
            <a:avLst/>
          </a:prstGeom>
        </p:spPr>
      </p:pic>
    </p:spTree>
    <p:extLst>
      <p:ext uri="{BB962C8B-B14F-4D97-AF65-F5344CB8AC3E}">
        <p14:creationId xmlns:p14="http://schemas.microsoft.com/office/powerpoint/2010/main" val="3122164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0722" name="Rectangle 2"/>
          <p:cNvSpPr>
            <a:spLocks noGrp="1" noChangeArrowheads="1"/>
          </p:cNvSpPr>
          <p:nvPr>
            <p:ph type="ctrTitle"/>
          </p:nvPr>
        </p:nvSpPr>
        <p:spPr>
          <a:xfrm>
            <a:off x="0" y="0"/>
            <a:ext cx="9144000" cy="1470025"/>
          </a:xfrm>
        </p:spPr>
        <p:txBody>
          <a:bodyPr/>
          <a:lstStyle/>
          <a:p>
            <a:pPr eaLnBrk="1" hangingPunct="1">
              <a:defRPr/>
            </a:pPr>
            <a:r>
              <a:rPr lang="en-US" sz="5400" dirty="0" smtClean="0">
                <a:solidFill>
                  <a:schemeClr val="accent6">
                    <a:lumMod val="60000"/>
                    <a:lumOff val="40000"/>
                  </a:schemeClr>
                </a:solidFill>
              </a:rPr>
              <a:t>Florida’s Python Patrol </a:t>
            </a:r>
          </a:p>
        </p:txBody>
      </p:sp>
      <p:sp>
        <p:nvSpPr>
          <p:cNvPr id="35844" name="Rectangle 3"/>
          <p:cNvSpPr>
            <a:spLocks noGrp="1" noChangeArrowheads="1"/>
          </p:cNvSpPr>
          <p:nvPr>
            <p:ph type="subTitle" idx="1"/>
          </p:nvPr>
        </p:nvSpPr>
        <p:spPr>
          <a:xfrm>
            <a:off x="1418863" y="4191000"/>
            <a:ext cx="6400800" cy="1143000"/>
          </a:xfrm>
        </p:spPr>
        <p:txBody>
          <a:bodyPr/>
          <a:lstStyle/>
          <a:p>
            <a:pPr eaLnBrk="1" hangingPunct="1"/>
            <a:r>
              <a:rPr lang="en-US" altLang="zh-CN" sz="4800" dirty="0" smtClean="0">
                <a:solidFill>
                  <a:srgbClr val="FFFF99"/>
                </a:solidFill>
              </a:rPr>
              <a:t> </a:t>
            </a:r>
            <a:r>
              <a:rPr lang="en-US" altLang="zh-CN" sz="4800" i="1" dirty="0" smtClean="0">
                <a:solidFill>
                  <a:srgbClr val="FFFF00"/>
                </a:solidFill>
                <a:latin typeface="Times New Roman" pitchFamily="18" charset="0"/>
                <a:cs typeface="Times New Roman" pitchFamily="18" charset="0"/>
              </a:rPr>
              <a:t>“At Your </a:t>
            </a:r>
            <a:r>
              <a:rPr lang="en-US" altLang="zh-CN" sz="3600" i="1" dirty="0" err="1" smtClean="0">
                <a:solidFill>
                  <a:srgbClr val="FFFF00"/>
                </a:solidFill>
                <a:latin typeface="Times New Roman" pitchFamily="18" charset="0"/>
                <a:cs typeface="Times New Roman" pitchFamily="18" charset="0"/>
              </a:rPr>
              <a:t>s</a:t>
            </a:r>
            <a:r>
              <a:rPr lang="en-US" altLang="zh-CN" sz="4400" i="1" dirty="0" err="1" smtClean="0">
                <a:solidFill>
                  <a:srgbClr val="FFFF00"/>
                </a:solidFill>
                <a:latin typeface="Times New Roman" pitchFamily="18" charset="0"/>
                <a:cs typeface="Times New Roman" pitchFamily="18" charset="0"/>
              </a:rPr>
              <a:t>s</a:t>
            </a:r>
            <a:r>
              <a:rPr lang="en-US" altLang="zh-CN" sz="5400" i="1" dirty="0" err="1" smtClean="0">
                <a:solidFill>
                  <a:srgbClr val="FFFF00"/>
                </a:solidFill>
                <a:latin typeface="Times New Roman" pitchFamily="18" charset="0"/>
                <a:cs typeface="Times New Roman" pitchFamily="18" charset="0"/>
              </a:rPr>
              <a:t>ss</a:t>
            </a:r>
            <a:r>
              <a:rPr lang="en-US" altLang="zh-CN" sz="6000" i="1" dirty="0" err="1" smtClean="0">
                <a:solidFill>
                  <a:srgbClr val="FFFF00"/>
                </a:solidFill>
                <a:latin typeface="Times New Roman" pitchFamily="18" charset="0"/>
                <a:cs typeface="Times New Roman" pitchFamily="18" charset="0"/>
              </a:rPr>
              <a:t>s</a:t>
            </a:r>
            <a:r>
              <a:rPr lang="en-US" altLang="zh-CN" sz="4800" i="1" dirty="0" err="1" smtClean="0">
                <a:solidFill>
                  <a:srgbClr val="FFFF00"/>
                </a:solidFill>
                <a:latin typeface="Times New Roman" pitchFamily="18" charset="0"/>
                <a:cs typeface="Times New Roman" pitchFamily="18" charset="0"/>
              </a:rPr>
              <a:t>Service</a:t>
            </a:r>
            <a:r>
              <a:rPr lang="en-US" altLang="zh-CN" sz="4800" i="1" dirty="0" smtClean="0">
                <a:solidFill>
                  <a:srgbClr val="FFFF00"/>
                </a:solidFill>
                <a:latin typeface="Times New Roman" pitchFamily="18" charset="0"/>
                <a:cs typeface="Times New Roman" pitchFamily="18" charset="0"/>
              </a:rPr>
              <a:t>”</a:t>
            </a:r>
            <a:endParaRPr lang="en-US" sz="4800" i="1" dirty="0" smtClean="0">
              <a:solidFill>
                <a:srgbClr val="FFFF00"/>
              </a:solidFill>
              <a:latin typeface="Times New Roman" pitchFamily="18" charset="0"/>
              <a:cs typeface="Times New Roman" pitchFamily="18" charset="0"/>
            </a:endParaRPr>
          </a:p>
        </p:txBody>
      </p:sp>
      <p:sp>
        <p:nvSpPr>
          <p:cNvPr id="35845" name="TextBox 2"/>
          <p:cNvSpPr txBox="1">
            <a:spLocks noChangeArrowheads="1"/>
          </p:cNvSpPr>
          <p:nvPr/>
        </p:nvSpPr>
        <p:spPr bwMode="auto">
          <a:xfrm>
            <a:off x="2638063" y="6234818"/>
            <a:ext cx="396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3600" dirty="0" smtClean="0">
                <a:solidFill>
                  <a:srgbClr val="FFFF99"/>
                </a:solidFill>
              </a:rPr>
              <a:t>350 </a:t>
            </a:r>
            <a:r>
              <a:rPr lang="en-US" sz="3600" dirty="0">
                <a:solidFill>
                  <a:srgbClr val="FFFF99"/>
                </a:solidFill>
              </a:rPr>
              <a:t>and </a:t>
            </a:r>
            <a:r>
              <a:rPr lang="en-US" sz="3600" dirty="0" smtClean="0">
                <a:solidFill>
                  <a:srgbClr val="FFFF99"/>
                </a:solidFill>
              </a:rPr>
              <a:t>counting</a:t>
            </a:r>
            <a:endParaRPr lang="en-US" sz="3600" dirty="0">
              <a:solidFill>
                <a:srgbClr val="FFFF99"/>
              </a:solidFill>
            </a:endParaRPr>
          </a:p>
        </p:txBody>
      </p:sp>
    </p:spTree>
    <p:extLst>
      <p:ext uri="{BB962C8B-B14F-4D97-AF65-F5344CB8AC3E}">
        <p14:creationId xmlns:p14="http://schemas.microsoft.com/office/powerpoint/2010/main" val="24270852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0"/>
            <a:ext cx="6759575"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686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3581400"/>
            <a:ext cx="48768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686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56007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061215" cy="341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3411538"/>
            <a:ext cx="4970859" cy="344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7652"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7800" y="0"/>
            <a:ext cx="4339804"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7653"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9646" y="3124200"/>
            <a:ext cx="6107113"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66104516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6600" y="1295400"/>
            <a:ext cx="5486400" cy="41148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 y="457200"/>
            <a:ext cx="3333750" cy="2631356"/>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2673" y="3200400"/>
            <a:ext cx="3446232" cy="3429000"/>
          </a:xfrm>
          <a:prstGeom prst="rect">
            <a:avLst/>
          </a:prstGeom>
        </p:spPr>
      </p:pic>
    </p:spTree>
    <p:extLst>
      <p:ext uri="{BB962C8B-B14F-4D97-AF65-F5344CB8AC3E}">
        <p14:creationId xmlns:p14="http://schemas.microsoft.com/office/powerpoint/2010/main" val="39636661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69225" cy="1466850"/>
          </a:xfrm>
        </p:spPr>
        <p:txBody>
          <a:bodyPr/>
          <a:lstStyle/>
          <a:p>
            <a:r>
              <a:rPr lang="en-US" dirty="0" smtClean="0">
                <a:solidFill>
                  <a:srgbClr val="FFFF00"/>
                </a:solidFill>
              </a:rPr>
              <a:t>To-do list:</a:t>
            </a:r>
            <a:endParaRPr lang="en-US" dirty="0">
              <a:solidFill>
                <a:srgbClr val="FFFF00"/>
              </a:solidFill>
            </a:endParaRPr>
          </a:p>
        </p:txBody>
      </p:sp>
      <p:sp>
        <p:nvSpPr>
          <p:cNvPr id="3" name="Content Placeholder 2"/>
          <p:cNvSpPr>
            <a:spLocks noGrp="1"/>
          </p:cNvSpPr>
          <p:nvPr>
            <p:ph idx="1"/>
          </p:nvPr>
        </p:nvSpPr>
        <p:spPr>
          <a:xfrm>
            <a:off x="457200" y="1905000"/>
            <a:ext cx="8226425" cy="4294187"/>
          </a:xfrm>
        </p:spPr>
        <p:txBody>
          <a:bodyPr/>
          <a:lstStyle/>
          <a:p>
            <a:pPr marL="457200" indent="-457200">
              <a:buFont typeface="Arial" pitchFamily="34" charset="0"/>
              <a:buChar char="•"/>
            </a:pPr>
            <a:r>
              <a:rPr lang="en-US" dirty="0" smtClean="0">
                <a:solidFill>
                  <a:srgbClr val="FFFF00"/>
                </a:solidFill>
              </a:rPr>
              <a:t>Take </a:t>
            </a:r>
            <a:r>
              <a:rPr lang="en-US" dirty="0" err="1" smtClean="0">
                <a:solidFill>
                  <a:srgbClr val="FFFF00"/>
                </a:solidFill>
              </a:rPr>
              <a:t>REDDy</a:t>
            </a:r>
            <a:r>
              <a:rPr lang="en-US" dirty="0" smtClean="0">
                <a:solidFill>
                  <a:srgbClr val="FFFF00"/>
                </a:solidFill>
              </a:rPr>
              <a:t> training to be ready</a:t>
            </a:r>
          </a:p>
          <a:p>
            <a:pPr marL="457200" indent="-457200">
              <a:buFont typeface="Arial" pitchFamily="34" charset="0"/>
              <a:buChar char="•"/>
            </a:pPr>
            <a:r>
              <a:rPr lang="en-US" dirty="0" smtClean="0">
                <a:solidFill>
                  <a:srgbClr val="FFFF00"/>
                </a:solidFill>
              </a:rPr>
              <a:t>If you see something, stay safe</a:t>
            </a:r>
          </a:p>
          <a:p>
            <a:pPr marL="457200" indent="-457200">
              <a:buFont typeface="Arial" pitchFamily="34" charset="0"/>
              <a:buChar char="•"/>
            </a:pPr>
            <a:r>
              <a:rPr lang="en-US" dirty="0" smtClean="0">
                <a:solidFill>
                  <a:srgbClr val="FFFF00"/>
                </a:solidFill>
              </a:rPr>
              <a:t>Take a photo and report it</a:t>
            </a:r>
          </a:p>
          <a:p>
            <a:pPr marL="457200" indent="-457200">
              <a:buFont typeface="Arial" pitchFamily="34" charset="0"/>
              <a:buChar char="•"/>
            </a:pPr>
            <a:r>
              <a:rPr lang="en-US" dirty="0" smtClean="0">
                <a:solidFill>
                  <a:srgbClr val="FFFF00"/>
                </a:solidFill>
              </a:rPr>
              <a:t>Recommend Pet Amnesty</a:t>
            </a:r>
          </a:p>
          <a:p>
            <a:pPr marL="457200" indent="-457200">
              <a:buFont typeface="Arial" pitchFamily="34" charset="0"/>
              <a:buChar char="•"/>
            </a:pPr>
            <a:r>
              <a:rPr lang="en-US" dirty="0" smtClean="0">
                <a:solidFill>
                  <a:srgbClr val="FFFF00"/>
                </a:solidFill>
              </a:rPr>
              <a:t>Tell everyone to do the same</a:t>
            </a:r>
            <a:endParaRPr lang="en-US" dirty="0">
              <a:solidFill>
                <a:srgbClr val="FFFF00"/>
              </a:solidFill>
            </a:endParaRPr>
          </a:p>
        </p:txBody>
      </p:sp>
    </p:spTree>
    <p:extLst>
      <p:ext uri="{BB962C8B-B14F-4D97-AF65-F5344CB8AC3E}">
        <p14:creationId xmlns:p14="http://schemas.microsoft.com/office/powerpoint/2010/main" val="42841039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CC66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769225" cy="1466850"/>
          </a:xfrm>
        </p:spPr>
        <p:txBody>
          <a:bodyPr/>
          <a:lstStyle/>
          <a:p>
            <a:pPr algn="ctr"/>
            <a:r>
              <a:rPr lang="en-US" dirty="0" smtClean="0"/>
              <a:t>Picayune Strand State Forest</a:t>
            </a:r>
            <a:br>
              <a:rPr lang="en-US" dirty="0" smtClean="0"/>
            </a:br>
            <a:r>
              <a:rPr lang="en-US" dirty="0" smtClean="0"/>
              <a:t>March 8, 2012</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95400" y="1604963"/>
            <a:ext cx="6398970" cy="5253037"/>
          </a:xfrm>
        </p:spPr>
      </p:pic>
    </p:spTree>
    <p:extLst>
      <p:ext uri="{BB962C8B-B14F-4D97-AF65-F5344CB8AC3E}">
        <p14:creationId xmlns:p14="http://schemas.microsoft.com/office/powerpoint/2010/main" val="36402755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28600" y="152400"/>
            <a:ext cx="8738129" cy="6553598"/>
          </a:xfrm>
        </p:spPr>
      </p:pic>
    </p:spTree>
    <p:extLst>
      <p:ext uri="{BB962C8B-B14F-4D97-AF65-F5344CB8AC3E}">
        <p14:creationId xmlns:p14="http://schemas.microsoft.com/office/powerpoint/2010/main" val="30783554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6" descr="C:\Documents and Settings\Tim.Breault\My Documents\My Pictures\IMG_262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0"/>
            <a:ext cx="9677400" cy="725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TextBox 2"/>
          <p:cNvSpPr txBox="1">
            <a:spLocks noChangeArrowheads="1"/>
          </p:cNvSpPr>
          <p:nvPr/>
        </p:nvSpPr>
        <p:spPr bwMode="auto">
          <a:xfrm>
            <a:off x="1981200" y="304800"/>
            <a:ext cx="6019800"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hangingPunct="0">
              <a:lnSpc>
                <a:spcPct val="93000"/>
              </a:lnSpc>
              <a:buClr>
                <a:srgbClr val="000000"/>
              </a:buClr>
              <a:buSzPct val="100000"/>
              <a:buFont typeface="Times New Roman" pitchFamily="18" charset="0"/>
              <a:buNone/>
            </a:pPr>
            <a:r>
              <a:rPr lang="en-US" sz="4800"/>
              <a:t>Questionssss?</a:t>
            </a:r>
          </a:p>
        </p:txBody>
      </p:sp>
      <p:sp>
        <p:nvSpPr>
          <p:cNvPr id="45060" name="Text Box 2"/>
          <p:cNvSpPr txBox="1">
            <a:spLocks noChangeArrowheads="1"/>
          </p:cNvSpPr>
          <p:nvPr/>
        </p:nvSpPr>
        <p:spPr bwMode="auto">
          <a:xfrm>
            <a:off x="-914400" y="5791200"/>
            <a:ext cx="4724400" cy="123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lnSpc>
                <a:spcPct val="93000"/>
              </a:lnSpc>
              <a:buClr>
                <a:srgbClr val="000000"/>
              </a:buClr>
              <a:buSzPct val="100000"/>
              <a:buFont typeface="Times New Roman" pitchFamily="18" charset="0"/>
              <a:buNone/>
            </a:pPr>
            <a:r>
              <a:rPr lang="en-US" sz="4000">
                <a:solidFill>
                  <a:srgbClr val="FFFF99"/>
                </a:solidFill>
                <a:latin typeface="Times New Roman" pitchFamily="18" charset="0"/>
              </a:rPr>
              <a:t>Cheryl Millett</a:t>
            </a:r>
          </a:p>
          <a:p>
            <a:pPr algn="ctr" eaLnBrk="0" hangingPunct="0">
              <a:lnSpc>
                <a:spcPct val="93000"/>
              </a:lnSpc>
              <a:buClr>
                <a:srgbClr val="000000"/>
              </a:buClr>
              <a:buSzPct val="100000"/>
              <a:buFont typeface="Times New Roman" pitchFamily="18" charset="0"/>
              <a:buNone/>
            </a:pPr>
            <a:r>
              <a:rPr lang="en-US" sz="4000">
                <a:solidFill>
                  <a:srgbClr val="FFFF99"/>
                </a:solidFill>
                <a:latin typeface="Times New Roman" pitchFamily="18" charset="0"/>
              </a:rPr>
              <a:t>cmillett@tnc.org</a:t>
            </a:r>
          </a:p>
        </p:txBody>
      </p:sp>
      <p:pic>
        <p:nvPicPr>
          <p:cNvPr id="45061" name="Picture 3" descr="TNCLogoPrimary_RG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5867400"/>
            <a:ext cx="2438400" cy="121920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Box 1"/>
          <p:cNvSpPr txBox="1">
            <a:spLocks noChangeArrowheads="1"/>
          </p:cNvSpPr>
          <p:nvPr/>
        </p:nvSpPr>
        <p:spPr bwMode="auto">
          <a:xfrm>
            <a:off x="0" y="0"/>
            <a:ext cx="9144000" cy="124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tIns="9144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9pPr>
          </a:lstStyle>
          <a:p>
            <a:pPr algn="ctr"/>
            <a:r>
              <a:rPr lang="en-US" sz="3600" dirty="0" smtClean="0">
                <a:solidFill>
                  <a:srgbClr val="FFFF00"/>
                </a:solidFill>
                <a:effectLst>
                  <a:outerShdw blurRad="38100" dist="38100" dir="2700000" algn="tl">
                    <a:srgbClr val="000000">
                      <a:alpha val="43137"/>
                    </a:srgbClr>
                  </a:outerShdw>
                </a:effectLst>
              </a:rPr>
              <a:t>You’re hiking </a:t>
            </a:r>
            <a:r>
              <a:rPr lang="en-US" sz="3600" dirty="0" smtClean="0">
                <a:solidFill>
                  <a:srgbClr val="FFFF00"/>
                </a:solidFill>
                <a:effectLst>
                  <a:outerShdw blurRad="38100" dist="38100" dir="2700000" algn="tl">
                    <a:srgbClr val="000000">
                      <a:alpha val="43137"/>
                    </a:srgbClr>
                  </a:outerShdw>
                </a:effectLst>
              </a:rPr>
              <a:t>outdoors or driving down the street </a:t>
            </a:r>
            <a:r>
              <a:rPr lang="en-US" sz="3600" dirty="0" smtClean="0">
                <a:solidFill>
                  <a:srgbClr val="FFFF00"/>
                </a:solidFill>
                <a:effectLst>
                  <a:outerShdw blurRad="38100" dist="38100" dir="2700000" algn="tl">
                    <a:srgbClr val="000000">
                      <a:alpha val="43137"/>
                    </a:srgbClr>
                  </a:outerShdw>
                </a:effectLst>
              </a:rPr>
              <a:t>and see an invasive exotic animal</a:t>
            </a:r>
            <a:endParaRPr lang="en-US" sz="3600" dirty="0">
              <a:solidFill>
                <a:srgbClr val="FFFF00"/>
              </a:solidFill>
              <a:effectLst>
                <a:outerShdw blurRad="38100" dist="38100" dir="2700000" algn="tl">
                  <a:srgbClr val="000000">
                    <a:alpha val="43137"/>
                  </a:srgbClr>
                </a:outerShdw>
              </a:effectLst>
            </a:endParaRPr>
          </a:p>
        </p:txBody>
      </p:sp>
      <p:sp>
        <p:nvSpPr>
          <p:cNvPr id="5" name="Text Box 1"/>
          <p:cNvSpPr txBox="1">
            <a:spLocks noChangeArrowheads="1"/>
          </p:cNvSpPr>
          <p:nvPr/>
        </p:nvSpPr>
        <p:spPr bwMode="auto">
          <a:xfrm>
            <a:off x="5259729" y="2901427"/>
            <a:ext cx="3886200" cy="124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tIns="9144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itchFamily="34" charset="0"/>
                <a:ea typeface="SimSun"/>
                <a:cs typeface="SimSun"/>
              </a:defRPr>
            </a:lvl9pPr>
          </a:lstStyle>
          <a:p>
            <a:pPr algn="ctr"/>
            <a:r>
              <a:rPr lang="en-US" sz="3600" dirty="0" smtClean="0">
                <a:solidFill>
                  <a:srgbClr val="FFFF00"/>
                </a:solidFill>
                <a:effectLst>
                  <a:outerShdw blurRad="38100" dist="38100" dir="2700000" algn="tl">
                    <a:srgbClr val="000000">
                      <a:alpha val="43137"/>
                    </a:srgbClr>
                  </a:outerShdw>
                </a:effectLst>
              </a:rPr>
              <a:t>What do you do?</a:t>
            </a:r>
            <a:endParaRPr lang="en-US" sz="3600"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34916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bg>
      <p:bgPr>
        <a:solidFill>
          <a:srgbClr val="FFFF99"/>
        </a:solidFill>
        <a:effectLst/>
      </p:bgPr>
    </p:bg>
    <p:spTree>
      <p:nvGrpSpPr>
        <p:cNvPr id="1" name=""/>
        <p:cNvGrpSpPr/>
        <p:nvPr/>
      </p:nvGrpSpPr>
      <p:grpSpPr>
        <a:xfrm>
          <a:off x="0" y="0"/>
          <a:ext cx="0" cy="0"/>
          <a:chOff x="0" y="0"/>
          <a:chExt cx="0" cy="0"/>
        </a:xfrm>
      </p:grpSpPr>
      <p:pic>
        <p:nvPicPr>
          <p:cNvPr id="4098" name="Picture 2" descr="ENP Entra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04800"/>
            <a:ext cx="5867400" cy="392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descr="Python-Gator - Jan 200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0" y="3522663"/>
            <a:ext cx="5029200" cy="291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51352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68" y="-1310693"/>
            <a:ext cx="7073832" cy="9999938"/>
          </a:xfrm>
          <a:prstGeom prst="rect">
            <a:avLst/>
          </a:prstGeom>
        </p:spPr>
      </p:pic>
      <p:sp>
        <p:nvSpPr>
          <p:cNvPr id="18435" name="TextBox 3"/>
          <p:cNvSpPr txBox="1">
            <a:spLocks noChangeArrowheads="1"/>
          </p:cNvSpPr>
          <p:nvPr/>
        </p:nvSpPr>
        <p:spPr bwMode="auto">
          <a:xfrm>
            <a:off x="0" y="1066800"/>
            <a:ext cx="4267200" cy="438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6000" dirty="0">
                <a:solidFill>
                  <a:schemeClr val="tx1"/>
                </a:solidFill>
              </a:rPr>
              <a:t>Extent </a:t>
            </a:r>
          </a:p>
          <a:p>
            <a:r>
              <a:rPr lang="en-US" sz="6000" dirty="0">
                <a:solidFill>
                  <a:schemeClr val="tx1"/>
                </a:solidFill>
              </a:rPr>
              <a:t>of the problem</a:t>
            </a:r>
          </a:p>
          <a:p>
            <a:endParaRPr lang="en-US" sz="6000" dirty="0">
              <a:solidFill>
                <a:schemeClr val="tx1"/>
              </a:solidFill>
            </a:endParaRPr>
          </a:p>
          <a:p>
            <a:r>
              <a:rPr lang="en-US" sz="6000" dirty="0">
                <a:solidFill>
                  <a:srgbClr val="FF0000"/>
                </a:solidFill>
              </a:rPr>
              <a:t>IveGot1.org</a:t>
            </a:r>
          </a:p>
        </p:txBody>
      </p:sp>
    </p:spTree>
    <p:extLst>
      <p:ext uri="{BB962C8B-B14F-4D97-AF65-F5344CB8AC3E}">
        <p14:creationId xmlns:p14="http://schemas.microsoft.com/office/powerpoint/2010/main" val="258782132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68" y="0"/>
            <a:ext cx="4851264" cy="6858000"/>
          </a:xfrm>
          <a:prstGeom prst="rect">
            <a:avLst/>
          </a:prstGeom>
        </p:spPr>
      </p:pic>
    </p:spTree>
    <p:extLst>
      <p:ext uri="{BB962C8B-B14F-4D97-AF65-F5344CB8AC3E}">
        <p14:creationId xmlns:p14="http://schemas.microsoft.com/office/powerpoint/2010/main" val="16148826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descr="800px-USPS-Mail-Tru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3799" y="3276600"/>
            <a:ext cx="5146876" cy="3659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8106" y="-304800"/>
            <a:ext cx="4664506" cy="3238500"/>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10000" y="-304800"/>
            <a:ext cx="5400675" cy="4050964"/>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8381" y="2514600"/>
            <a:ext cx="4343400" cy="4343400"/>
          </a:xfrm>
          <a:prstGeom prst="rect">
            <a:avLst/>
          </a:prstGeom>
        </p:spPr>
      </p:pic>
      <p:sp>
        <p:nvSpPr>
          <p:cNvPr id="29704" name="Rectangle 9"/>
          <p:cNvSpPr>
            <a:spLocks noChangeArrowheads="1"/>
          </p:cNvSpPr>
          <p:nvPr/>
        </p:nvSpPr>
        <p:spPr bwMode="auto">
          <a:xfrm>
            <a:off x="457200" y="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sz="4000" dirty="0"/>
              <a:t>Eyes and Ears</a:t>
            </a:r>
          </a:p>
        </p:txBody>
      </p:sp>
      <p:sp>
        <p:nvSpPr>
          <p:cNvPr id="29698" name="Rectangle 2"/>
          <p:cNvSpPr>
            <a:spLocks noGrp="1" noChangeArrowheads="1"/>
          </p:cNvSpPr>
          <p:nvPr>
            <p:ph type="title"/>
          </p:nvPr>
        </p:nvSpPr>
        <p:spPr>
          <a:xfrm>
            <a:off x="-258380" y="2734519"/>
            <a:ext cx="9469056" cy="838200"/>
          </a:xfrm>
        </p:spPr>
        <p:txBody>
          <a:bodyPr/>
          <a:lstStyle/>
          <a:p>
            <a:pPr algn="ctr" eaLnBrk="1" hangingPunct="1"/>
            <a:r>
              <a:rPr lang="en-US" sz="3600" dirty="0" smtClean="0">
                <a:solidFill>
                  <a:schemeClr val="tx1"/>
                </a:solidFill>
              </a:rPr>
              <a:t>Who’s out there and</a:t>
            </a:r>
            <a:r>
              <a:rPr lang="en-US" sz="3600" dirty="0" smtClean="0">
                <a:solidFill>
                  <a:srgbClr val="FFFF99"/>
                </a:solidFill>
              </a:rPr>
              <a:t> familiar with wildlife?</a:t>
            </a:r>
          </a:p>
        </p:txBody>
      </p:sp>
    </p:spTree>
    <p:extLst>
      <p:ext uri="{BB962C8B-B14F-4D97-AF65-F5344CB8AC3E}">
        <p14:creationId xmlns:p14="http://schemas.microsoft.com/office/powerpoint/2010/main" val="564020627"/>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6364" y="1978283"/>
            <a:ext cx="4987636" cy="45720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4800"/>
            <a:ext cx="4156364" cy="3346967"/>
          </a:xfrm>
          <a:prstGeom prst="rect">
            <a:avLst/>
          </a:prstGeom>
        </p:spPr>
      </p:pic>
    </p:spTree>
    <p:extLst>
      <p:ext uri="{BB962C8B-B14F-4D97-AF65-F5344CB8AC3E}">
        <p14:creationId xmlns:p14="http://schemas.microsoft.com/office/powerpoint/2010/main" val="37624910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6600"/>
        </a:solidFill>
        <a:effectLst/>
      </p:bgPr>
    </p:bg>
    <p:spTree>
      <p:nvGrpSpPr>
        <p:cNvPr id="1" name=""/>
        <p:cNvGrpSpPr/>
        <p:nvPr/>
      </p:nvGrpSpPr>
      <p:grpSpPr>
        <a:xfrm>
          <a:off x="0" y="0"/>
          <a:ext cx="0" cy="0"/>
          <a:chOff x="0" y="0"/>
          <a:chExt cx="0" cy="0"/>
        </a:xfrm>
      </p:grpSpPr>
      <p:pic>
        <p:nvPicPr>
          <p:cNvPr id="41992"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10987" y="23500"/>
            <a:ext cx="3646426" cy="402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REDDyLogo.png"/>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120570" y="0"/>
            <a:ext cx="4800600" cy="3342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7"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1170" y="3529434"/>
            <a:ext cx="3962400" cy="317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1000" y="3581400"/>
            <a:ext cx="3959225" cy="309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04800" y="5791200"/>
            <a:ext cx="7769225" cy="1466850"/>
          </a:xfrm>
        </p:spPr>
        <p:txBody>
          <a:bodyPr/>
          <a:lstStyle/>
          <a:p>
            <a:pPr eaLnBrk="1" hangingPunct="1"/>
            <a:r>
              <a:rPr lang="en-US" smtClean="0">
                <a:solidFill>
                  <a:schemeClr val="bg1"/>
                </a:solidFill>
              </a:rPr>
              <a:t>www.IveGot1.org</a:t>
            </a:r>
          </a:p>
        </p:txBody>
      </p:sp>
      <p:pic>
        <p:nvPicPr>
          <p:cNvPr id="34819" name="Picture 4" descr="hotline.bmp"/>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066800"/>
            <a:ext cx="4667250" cy="471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28600" y="304800"/>
            <a:ext cx="8915400" cy="1352550"/>
          </a:xfrm>
          <a:prstGeom prst="rect">
            <a:avLst/>
          </a:prstGeom>
          <a:noFill/>
        </p:spPr>
        <p:txBody>
          <a:bodyPr>
            <a:spAutoFit/>
          </a:bodyPr>
          <a:lstStyle/>
          <a:p>
            <a:pPr algn="r">
              <a:lnSpc>
                <a:spcPct val="93000"/>
              </a:lnSpc>
              <a:buClr>
                <a:srgbClr val="000000"/>
              </a:buClr>
              <a:buSzPct val="100000"/>
              <a:buFont typeface="Times New Roman" pitchFamily="16" charset="0"/>
              <a:buNone/>
              <a:defRPr/>
            </a:pPr>
            <a:r>
              <a:rPr lang="en-US" sz="4400" dirty="0">
                <a:latin typeface="+mj-lt"/>
                <a:ea typeface="+mj-ea"/>
                <a:cs typeface="+mj-cs"/>
              </a:rPr>
              <a:t>Python Hotline 1-888-IVE-GOT-1                        (888-483-4681)</a:t>
            </a:r>
          </a:p>
        </p:txBody>
      </p:sp>
      <p:pic>
        <p:nvPicPr>
          <p:cNvPr id="34821" name="Picture 4" descr="fcwPMS-noba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0500" y="5160963"/>
            <a:ext cx="1333500" cy="169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2" name="Picture 3" descr="TNCLogoPrimary_RGB"/>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1600" y="5638800"/>
            <a:ext cx="2438400" cy="121920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75750" y="1657350"/>
            <a:ext cx="1934750" cy="3805780"/>
          </a:xfrm>
          <a:prstGeom prst="rect">
            <a:avLst/>
          </a:prstGeom>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monicaem\LOCALS~1\Temp\articulate\presenter\imgtemp\ZiSJUuIq_files\slide0001_image001.png"/>
</p:tagLst>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SimSun"/>
        <a:cs typeface="SimSun"/>
      </a:majorFont>
      <a:minorFont>
        <a:latin typeface="Arial"/>
        <a:ea typeface="SimSun"/>
        <a:cs typeface="SimSu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3155</TotalTime>
  <Words>2479</Words>
  <Application>Microsoft Office PowerPoint</Application>
  <PresentationFormat>On-screen Show (4:3)</PresentationFormat>
  <Paragraphs>112</Paragraphs>
  <Slides>18</Slides>
  <Notes>18</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PowerPoint Presentation</vt:lpstr>
      <vt:lpstr>PowerPoint Presentation</vt:lpstr>
      <vt:lpstr>PowerPoint Presentation</vt:lpstr>
      <vt:lpstr>PowerPoint Presentation</vt:lpstr>
      <vt:lpstr>PowerPoint Presentation</vt:lpstr>
      <vt:lpstr>Who’s out there and familiar with wildlife?</vt:lpstr>
      <vt:lpstr>PowerPoint Presentation</vt:lpstr>
      <vt:lpstr>PowerPoint Presentation</vt:lpstr>
      <vt:lpstr>www.IveGot1.org</vt:lpstr>
      <vt:lpstr>PowerPoint Presentation</vt:lpstr>
      <vt:lpstr>Florida’s Python Patrol </vt:lpstr>
      <vt:lpstr>PowerPoint Presentation</vt:lpstr>
      <vt:lpstr>PowerPoint Presentation</vt:lpstr>
      <vt:lpstr>PowerPoint Presentation</vt:lpstr>
      <vt:lpstr>To-do list:</vt:lpstr>
      <vt:lpstr>Picayune Strand State Forest March 8, 2012</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Heartland CISMA:  what's a CISMA again?,  how it helps invasive species management,  upcoming projects,  and you</dc:title>
  <cp:lastModifiedBy>TNC_User</cp:lastModifiedBy>
  <cp:revision>235</cp:revision>
  <cp:lastPrinted>1601-01-01T00:00:00Z</cp:lastPrinted>
  <dcterms:created xsi:type="dcterms:W3CDTF">1601-01-01T00:00:00Z</dcterms:created>
  <dcterms:modified xsi:type="dcterms:W3CDTF">2012-09-10T17:48:03Z</dcterms:modified>
</cp:coreProperties>
</file>