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handoutMasterIdLst>
    <p:handoutMasterId r:id="rId36"/>
  </p:handoutMasterIdLst>
  <p:sldIdLst>
    <p:sldId id="256" r:id="rId2"/>
    <p:sldId id="257" r:id="rId3"/>
    <p:sldId id="322" r:id="rId4"/>
    <p:sldId id="323" r:id="rId5"/>
    <p:sldId id="324" r:id="rId6"/>
    <p:sldId id="325" r:id="rId7"/>
    <p:sldId id="266" r:id="rId8"/>
    <p:sldId id="273" r:id="rId9"/>
    <p:sldId id="319" r:id="rId10"/>
    <p:sldId id="289" r:id="rId11"/>
    <p:sldId id="290" r:id="rId12"/>
    <p:sldId id="293" r:id="rId13"/>
    <p:sldId id="294" r:id="rId14"/>
    <p:sldId id="259" r:id="rId15"/>
    <p:sldId id="298" r:id="rId16"/>
    <p:sldId id="299" r:id="rId17"/>
    <p:sldId id="300" r:id="rId18"/>
    <p:sldId id="295" r:id="rId19"/>
    <p:sldId id="320" r:id="rId20"/>
    <p:sldId id="296" r:id="rId21"/>
    <p:sldId id="321" r:id="rId22"/>
    <p:sldId id="301" r:id="rId23"/>
    <p:sldId id="297" r:id="rId24"/>
    <p:sldId id="338" r:id="rId25"/>
    <p:sldId id="302" r:id="rId26"/>
    <p:sldId id="315" r:id="rId27"/>
    <p:sldId id="304" r:id="rId28"/>
    <p:sldId id="316" r:id="rId29"/>
    <p:sldId id="306" r:id="rId30"/>
    <p:sldId id="317" r:id="rId31"/>
    <p:sldId id="308" r:id="rId32"/>
    <p:sldId id="318" r:id="rId33"/>
    <p:sldId id="267" r:id="rId34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FF"/>
    <a:srgbClr val="00FFFF"/>
    <a:srgbClr val="FFCCFF"/>
    <a:srgbClr val="66FF33"/>
    <a:srgbClr val="F3CDFF"/>
    <a:srgbClr val="CC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9527" autoAdjust="0"/>
    <p:restoredTop sz="73492" autoAdjust="0"/>
  </p:normalViewPr>
  <p:slideViewPr>
    <p:cSldViewPr snapToGrid="0">
      <p:cViewPr varScale="1">
        <p:scale>
          <a:sx n="101" d="100"/>
          <a:sy n="101" d="100"/>
        </p:scale>
        <p:origin x="2268" y="108"/>
      </p:cViewPr>
      <p:guideLst>
        <p:guide orient="horz" pos="2160"/>
        <p:guide pos="2880"/>
      </p:guideLst>
    </p:cSldViewPr>
  </p:slideViewPr>
  <p:notesTextViewPr>
    <p:cViewPr>
      <p:scale>
        <a:sx n="150" d="100"/>
        <a:sy n="15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A8B925B-2DAD-4F45-A63E-70A6307FD86E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/>
    </dgm:pt>
    <dgm:pt modelId="{B6A81EFA-7EBA-41C5-8845-1A1CD2E8CE09}">
      <dgm:prSet phldrT="[Text]" custT="1"/>
      <dgm:spPr/>
      <dgm:t>
        <a:bodyPr/>
        <a:lstStyle/>
        <a:p>
          <a:r>
            <a:rPr lang="en-US" sz="2400" dirty="0" smtClean="0"/>
            <a:t>Assess Distribution &amp; Abundance</a:t>
          </a:r>
          <a:endParaRPr lang="en-US" sz="2400" dirty="0"/>
        </a:p>
      </dgm:t>
    </dgm:pt>
    <dgm:pt modelId="{A96EAF01-5C27-4A33-8E66-0466374582D0}" type="parTrans" cxnId="{FA5FE72D-9230-4CB3-AE9D-453F73A9C333}">
      <dgm:prSet/>
      <dgm:spPr/>
      <dgm:t>
        <a:bodyPr/>
        <a:lstStyle/>
        <a:p>
          <a:endParaRPr lang="en-US"/>
        </a:p>
      </dgm:t>
    </dgm:pt>
    <dgm:pt modelId="{8AC0E99F-D524-4579-9A3E-1CDA41AB7082}" type="sibTrans" cxnId="{FA5FE72D-9230-4CB3-AE9D-453F73A9C333}">
      <dgm:prSet/>
      <dgm:spPr/>
      <dgm:t>
        <a:bodyPr/>
        <a:lstStyle/>
        <a:p>
          <a:endParaRPr lang="en-US"/>
        </a:p>
      </dgm:t>
    </dgm:pt>
    <dgm:pt modelId="{98D8EEBE-2AFB-4B73-A127-543D942A9F88}">
      <dgm:prSet custT="1"/>
      <dgm:spPr/>
      <dgm:t>
        <a:bodyPr/>
        <a:lstStyle/>
        <a:p>
          <a:r>
            <a:rPr lang="en-US" sz="2400" dirty="0" smtClean="0"/>
            <a:t>Detect New Invasions</a:t>
          </a:r>
        </a:p>
      </dgm:t>
    </dgm:pt>
    <dgm:pt modelId="{A4B774B7-2CAD-4BD5-98E6-06226082D3E8}" type="parTrans" cxnId="{5A8B1D39-634B-44DA-B3E1-02624267BD0C}">
      <dgm:prSet/>
      <dgm:spPr/>
      <dgm:t>
        <a:bodyPr/>
        <a:lstStyle/>
        <a:p>
          <a:endParaRPr lang="en-US"/>
        </a:p>
      </dgm:t>
    </dgm:pt>
    <dgm:pt modelId="{B82DB493-E8C6-4A18-BE4E-1FE29A48B764}" type="sibTrans" cxnId="{5A8B1D39-634B-44DA-B3E1-02624267BD0C}">
      <dgm:prSet/>
      <dgm:spPr/>
      <dgm:t>
        <a:bodyPr/>
        <a:lstStyle/>
        <a:p>
          <a:endParaRPr lang="en-US"/>
        </a:p>
      </dgm:t>
    </dgm:pt>
    <dgm:pt modelId="{E443C4F2-E8BD-466C-B658-8D60B604C47C}">
      <dgm:prSet custT="1"/>
      <dgm:spPr/>
      <dgm:t>
        <a:bodyPr/>
        <a:lstStyle/>
        <a:p>
          <a:r>
            <a:rPr lang="en-US" sz="2000" dirty="0" smtClean="0"/>
            <a:t>Measure Change over Time</a:t>
          </a:r>
        </a:p>
      </dgm:t>
    </dgm:pt>
    <dgm:pt modelId="{5D52DA8B-1D3B-4C02-8AC5-622FAC1F139E}" type="parTrans" cxnId="{B64E1535-BADA-4968-A853-0AB44BA7CF6D}">
      <dgm:prSet/>
      <dgm:spPr/>
      <dgm:t>
        <a:bodyPr/>
        <a:lstStyle/>
        <a:p>
          <a:endParaRPr lang="en-US"/>
        </a:p>
      </dgm:t>
    </dgm:pt>
    <dgm:pt modelId="{5CF1D0FB-DD86-4A96-81A4-B14406CE554F}" type="sibTrans" cxnId="{B64E1535-BADA-4968-A853-0AB44BA7CF6D}">
      <dgm:prSet/>
      <dgm:spPr/>
      <dgm:t>
        <a:bodyPr/>
        <a:lstStyle/>
        <a:p>
          <a:endParaRPr lang="en-US"/>
        </a:p>
      </dgm:t>
    </dgm:pt>
    <dgm:pt modelId="{68B5145E-8C78-41DE-8D6D-2F41D5BEE36C}" type="pres">
      <dgm:prSet presAssocID="{DA8B925B-2DAD-4F45-A63E-70A6307FD86E}" presName="compositeShape" presStyleCnt="0">
        <dgm:presLayoutVars>
          <dgm:chMax val="7"/>
          <dgm:dir/>
          <dgm:resizeHandles val="exact"/>
        </dgm:presLayoutVars>
      </dgm:prSet>
      <dgm:spPr/>
    </dgm:pt>
    <dgm:pt modelId="{6245395C-BFFA-4982-B831-14AD47FA9CBA}" type="pres">
      <dgm:prSet presAssocID="{B6A81EFA-7EBA-41C5-8845-1A1CD2E8CE09}" presName="circ1" presStyleLbl="vennNode1" presStyleIdx="0" presStyleCnt="3"/>
      <dgm:spPr/>
      <dgm:t>
        <a:bodyPr/>
        <a:lstStyle/>
        <a:p>
          <a:endParaRPr lang="en-US"/>
        </a:p>
      </dgm:t>
    </dgm:pt>
    <dgm:pt modelId="{294C050B-C1B3-436D-A40F-FE3700A4DFBA}" type="pres">
      <dgm:prSet presAssocID="{B6A81EFA-7EBA-41C5-8845-1A1CD2E8CE09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4A8420C-2B43-4908-9ABC-216C1F11CA2F}" type="pres">
      <dgm:prSet presAssocID="{98D8EEBE-2AFB-4B73-A127-543D942A9F88}" presName="circ2" presStyleLbl="vennNode1" presStyleIdx="1" presStyleCnt="3"/>
      <dgm:spPr/>
      <dgm:t>
        <a:bodyPr/>
        <a:lstStyle/>
        <a:p>
          <a:endParaRPr lang="en-US"/>
        </a:p>
      </dgm:t>
    </dgm:pt>
    <dgm:pt modelId="{CC71EB7C-9DD6-451A-9225-492C4A36F033}" type="pres">
      <dgm:prSet presAssocID="{98D8EEBE-2AFB-4B73-A127-543D942A9F88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6D9B881-B3D6-44EE-B14B-C5DF7F2F03A6}" type="pres">
      <dgm:prSet presAssocID="{E443C4F2-E8BD-466C-B658-8D60B604C47C}" presName="circ3" presStyleLbl="vennNode1" presStyleIdx="2" presStyleCnt="3"/>
      <dgm:spPr/>
      <dgm:t>
        <a:bodyPr/>
        <a:lstStyle/>
        <a:p>
          <a:endParaRPr lang="en-US"/>
        </a:p>
      </dgm:t>
    </dgm:pt>
    <dgm:pt modelId="{ABB960F7-CA8A-469B-802F-E8051FA99D61}" type="pres">
      <dgm:prSet presAssocID="{E443C4F2-E8BD-466C-B658-8D60B604C47C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A5FE72D-9230-4CB3-AE9D-453F73A9C333}" srcId="{DA8B925B-2DAD-4F45-A63E-70A6307FD86E}" destId="{B6A81EFA-7EBA-41C5-8845-1A1CD2E8CE09}" srcOrd="0" destOrd="0" parTransId="{A96EAF01-5C27-4A33-8E66-0466374582D0}" sibTransId="{8AC0E99F-D524-4579-9A3E-1CDA41AB7082}"/>
    <dgm:cxn modelId="{1FCF639A-0F2F-4F2D-9197-30859DF8AB96}" type="presOf" srcId="{B6A81EFA-7EBA-41C5-8845-1A1CD2E8CE09}" destId="{294C050B-C1B3-436D-A40F-FE3700A4DFBA}" srcOrd="1" destOrd="0" presId="urn:microsoft.com/office/officeart/2005/8/layout/venn1"/>
    <dgm:cxn modelId="{80FD9668-896E-4F5C-9B65-A55D87DB69F0}" type="presOf" srcId="{98D8EEBE-2AFB-4B73-A127-543D942A9F88}" destId="{A4A8420C-2B43-4908-9ABC-216C1F11CA2F}" srcOrd="0" destOrd="0" presId="urn:microsoft.com/office/officeart/2005/8/layout/venn1"/>
    <dgm:cxn modelId="{D062E3A1-3A4A-4842-AD6E-37CD157BF096}" type="presOf" srcId="{E443C4F2-E8BD-466C-B658-8D60B604C47C}" destId="{ABB960F7-CA8A-469B-802F-E8051FA99D61}" srcOrd="1" destOrd="0" presId="urn:microsoft.com/office/officeart/2005/8/layout/venn1"/>
    <dgm:cxn modelId="{15039E84-CDFD-4214-9508-BB85A3043AEC}" type="presOf" srcId="{98D8EEBE-2AFB-4B73-A127-543D942A9F88}" destId="{CC71EB7C-9DD6-451A-9225-492C4A36F033}" srcOrd="1" destOrd="0" presId="urn:microsoft.com/office/officeart/2005/8/layout/venn1"/>
    <dgm:cxn modelId="{5A8B1D39-634B-44DA-B3E1-02624267BD0C}" srcId="{DA8B925B-2DAD-4F45-A63E-70A6307FD86E}" destId="{98D8EEBE-2AFB-4B73-A127-543D942A9F88}" srcOrd="1" destOrd="0" parTransId="{A4B774B7-2CAD-4BD5-98E6-06226082D3E8}" sibTransId="{B82DB493-E8C6-4A18-BE4E-1FE29A48B764}"/>
    <dgm:cxn modelId="{9B04E8BD-9A94-4102-801A-D66B972FB806}" type="presOf" srcId="{E443C4F2-E8BD-466C-B658-8D60B604C47C}" destId="{66D9B881-B3D6-44EE-B14B-C5DF7F2F03A6}" srcOrd="0" destOrd="0" presId="urn:microsoft.com/office/officeart/2005/8/layout/venn1"/>
    <dgm:cxn modelId="{3FFA0D7B-38B5-4D59-BAB8-1B096A4C2279}" type="presOf" srcId="{B6A81EFA-7EBA-41C5-8845-1A1CD2E8CE09}" destId="{6245395C-BFFA-4982-B831-14AD47FA9CBA}" srcOrd="0" destOrd="0" presId="urn:microsoft.com/office/officeart/2005/8/layout/venn1"/>
    <dgm:cxn modelId="{B64E1535-BADA-4968-A853-0AB44BA7CF6D}" srcId="{DA8B925B-2DAD-4F45-A63E-70A6307FD86E}" destId="{E443C4F2-E8BD-466C-B658-8D60B604C47C}" srcOrd="2" destOrd="0" parTransId="{5D52DA8B-1D3B-4C02-8AC5-622FAC1F139E}" sibTransId="{5CF1D0FB-DD86-4A96-81A4-B14406CE554F}"/>
    <dgm:cxn modelId="{E2A0E221-5014-4FA6-B338-1A8F67AEE1A5}" type="presOf" srcId="{DA8B925B-2DAD-4F45-A63E-70A6307FD86E}" destId="{68B5145E-8C78-41DE-8D6D-2F41D5BEE36C}" srcOrd="0" destOrd="0" presId="urn:microsoft.com/office/officeart/2005/8/layout/venn1"/>
    <dgm:cxn modelId="{4D878B56-63DE-4948-B687-041DE87DDD97}" type="presParOf" srcId="{68B5145E-8C78-41DE-8D6D-2F41D5BEE36C}" destId="{6245395C-BFFA-4982-B831-14AD47FA9CBA}" srcOrd="0" destOrd="0" presId="urn:microsoft.com/office/officeart/2005/8/layout/venn1"/>
    <dgm:cxn modelId="{21ED566B-8007-4BF7-A231-2CA7C10AC2A6}" type="presParOf" srcId="{68B5145E-8C78-41DE-8D6D-2F41D5BEE36C}" destId="{294C050B-C1B3-436D-A40F-FE3700A4DFBA}" srcOrd="1" destOrd="0" presId="urn:microsoft.com/office/officeart/2005/8/layout/venn1"/>
    <dgm:cxn modelId="{61BE4718-DEA5-4CA3-885E-FA2F81B0EB50}" type="presParOf" srcId="{68B5145E-8C78-41DE-8D6D-2F41D5BEE36C}" destId="{A4A8420C-2B43-4908-9ABC-216C1F11CA2F}" srcOrd="2" destOrd="0" presId="urn:microsoft.com/office/officeart/2005/8/layout/venn1"/>
    <dgm:cxn modelId="{04AD5D6F-511C-42B3-86FC-93245ADF72E3}" type="presParOf" srcId="{68B5145E-8C78-41DE-8D6D-2F41D5BEE36C}" destId="{CC71EB7C-9DD6-451A-9225-492C4A36F033}" srcOrd="3" destOrd="0" presId="urn:microsoft.com/office/officeart/2005/8/layout/venn1"/>
    <dgm:cxn modelId="{7A88D6DF-C0DE-4146-809D-69CC6163E54E}" type="presParOf" srcId="{68B5145E-8C78-41DE-8D6D-2F41D5BEE36C}" destId="{66D9B881-B3D6-44EE-B14B-C5DF7F2F03A6}" srcOrd="4" destOrd="0" presId="urn:microsoft.com/office/officeart/2005/8/layout/venn1"/>
    <dgm:cxn modelId="{0C49A6D8-831B-4D5C-B030-75DD97E29CF1}" type="presParOf" srcId="{68B5145E-8C78-41DE-8D6D-2F41D5BEE36C}" destId="{ABB960F7-CA8A-469B-802F-E8051FA99D61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A8B925B-2DAD-4F45-A63E-70A6307FD86E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/>
    </dgm:pt>
    <dgm:pt modelId="{B6A81EFA-7EBA-41C5-8845-1A1CD2E8CE09}">
      <dgm:prSet phldrT="[Text]" custT="1"/>
      <dgm:spPr/>
      <dgm:t>
        <a:bodyPr/>
        <a:lstStyle/>
        <a:p>
          <a:r>
            <a:rPr lang="en-US" sz="2400" dirty="0" smtClean="0"/>
            <a:t>Assess Distribution &amp; Abundance</a:t>
          </a:r>
          <a:endParaRPr lang="en-US" sz="2400" dirty="0"/>
        </a:p>
      </dgm:t>
    </dgm:pt>
    <dgm:pt modelId="{A96EAF01-5C27-4A33-8E66-0466374582D0}" type="parTrans" cxnId="{FA5FE72D-9230-4CB3-AE9D-453F73A9C333}">
      <dgm:prSet/>
      <dgm:spPr/>
      <dgm:t>
        <a:bodyPr/>
        <a:lstStyle/>
        <a:p>
          <a:endParaRPr lang="en-US"/>
        </a:p>
      </dgm:t>
    </dgm:pt>
    <dgm:pt modelId="{8AC0E99F-D524-4579-9A3E-1CDA41AB7082}" type="sibTrans" cxnId="{FA5FE72D-9230-4CB3-AE9D-453F73A9C333}">
      <dgm:prSet/>
      <dgm:spPr/>
      <dgm:t>
        <a:bodyPr/>
        <a:lstStyle/>
        <a:p>
          <a:endParaRPr lang="en-US"/>
        </a:p>
      </dgm:t>
    </dgm:pt>
    <dgm:pt modelId="{98D8EEBE-2AFB-4B73-A127-543D942A9F88}">
      <dgm:prSet custT="1"/>
      <dgm:spPr/>
      <dgm:t>
        <a:bodyPr/>
        <a:lstStyle/>
        <a:p>
          <a:r>
            <a:rPr lang="en-US" sz="2400" dirty="0" smtClean="0"/>
            <a:t>Detect New Invasions</a:t>
          </a:r>
        </a:p>
      </dgm:t>
    </dgm:pt>
    <dgm:pt modelId="{A4B774B7-2CAD-4BD5-98E6-06226082D3E8}" type="parTrans" cxnId="{5A8B1D39-634B-44DA-B3E1-02624267BD0C}">
      <dgm:prSet/>
      <dgm:spPr/>
      <dgm:t>
        <a:bodyPr/>
        <a:lstStyle/>
        <a:p>
          <a:endParaRPr lang="en-US"/>
        </a:p>
      </dgm:t>
    </dgm:pt>
    <dgm:pt modelId="{B82DB493-E8C6-4A18-BE4E-1FE29A48B764}" type="sibTrans" cxnId="{5A8B1D39-634B-44DA-B3E1-02624267BD0C}">
      <dgm:prSet/>
      <dgm:spPr/>
      <dgm:t>
        <a:bodyPr/>
        <a:lstStyle/>
        <a:p>
          <a:endParaRPr lang="en-US"/>
        </a:p>
      </dgm:t>
    </dgm:pt>
    <dgm:pt modelId="{E443C4F2-E8BD-466C-B658-8D60B604C47C}">
      <dgm:prSet custT="1"/>
      <dgm:spPr/>
      <dgm:t>
        <a:bodyPr/>
        <a:lstStyle/>
        <a:p>
          <a:r>
            <a:rPr lang="en-US" sz="2000" dirty="0" smtClean="0"/>
            <a:t>Measure Change over Time</a:t>
          </a:r>
        </a:p>
      </dgm:t>
    </dgm:pt>
    <dgm:pt modelId="{5D52DA8B-1D3B-4C02-8AC5-622FAC1F139E}" type="parTrans" cxnId="{B64E1535-BADA-4968-A853-0AB44BA7CF6D}">
      <dgm:prSet/>
      <dgm:spPr/>
      <dgm:t>
        <a:bodyPr/>
        <a:lstStyle/>
        <a:p>
          <a:endParaRPr lang="en-US"/>
        </a:p>
      </dgm:t>
    </dgm:pt>
    <dgm:pt modelId="{5CF1D0FB-DD86-4A96-81A4-B14406CE554F}" type="sibTrans" cxnId="{B64E1535-BADA-4968-A853-0AB44BA7CF6D}">
      <dgm:prSet/>
      <dgm:spPr/>
      <dgm:t>
        <a:bodyPr/>
        <a:lstStyle/>
        <a:p>
          <a:endParaRPr lang="en-US"/>
        </a:p>
      </dgm:t>
    </dgm:pt>
    <dgm:pt modelId="{68B5145E-8C78-41DE-8D6D-2F41D5BEE36C}" type="pres">
      <dgm:prSet presAssocID="{DA8B925B-2DAD-4F45-A63E-70A6307FD86E}" presName="compositeShape" presStyleCnt="0">
        <dgm:presLayoutVars>
          <dgm:chMax val="7"/>
          <dgm:dir/>
          <dgm:resizeHandles val="exact"/>
        </dgm:presLayoutVars>
      </dgm:prSet>
      <dgm:spPr/>
    </dgm:pt>
    <dgm:pt modelId="{6245395C-BFFA-4982-B831-14AD47FA9CBA}" type="pres">
      <dgm:prSet presAssocID="{B6A81EFA-7EBA-41C5-8845-1A1CD2E8CE09}" presName="circ1" presStyleLbl="vennNode1" presStyleIdx="0" presStyleCnt="3"/>
      <dgm:spPr/>
      <dgm:t>
        <a:bodyPr/>
        <a:lstStyle/>
        <a:p>
          <a:endParaRPr lang="en-US"/>
        </a:p>
      </dgm:t>
    </dgm:pt>
    <dgm:pt modelId="{294C050B-C1B3-436D-A40F-FE3700A4DFBA}" type="pres">
      <dgm:prSet presAssocID="{B6A81EFA-7EBA-41C5-8845-1A1CD2E8CE09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4A8420C-2B43-4908-9ABC-216C1F11CA2F}" type="pres">
      <dgm:prSet presAssocID="{98D8EEBE-2AFB-4B73-A127-543D942A9F88}" presName="circ2" presStyleLbl="vennNode1" presStyleIdx="1" presStyleCnt="3"/>
      <dgm:spPr/>
      <dgm:t>
        <a:bodyPr/>
        <a:lstStyle/>
        <a:p>
          <a:endParaRPr lang="en-US"/>
        </a:p>
      </dgm:t>
    </dgm:pt>
    <dgm:pt modelId="{CC71EB7C-9DD6-451A-9225-492C4A36F033}" type="pres">
      <dgm:prSet presAssocID="{98D8EEBE-2AFB-4B73-A127-543D942A9F88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6D9B881-B3D6-44EE-B14B-C5DF7F2F03A6}" type="pres">
      <dgm:prSet presAssocID="{E443C4F2-E8BD-466C-B658-8D60B604C47C}" presName="circ3" presStyleLbl="vennNode1" presStyleIdx="2" presStyleCnt="3"/>
      <dgm:spPr/>
      <dgm:t>
        <a:bodyPr/>
        <a:lstStyle/>
        <a:p>
          <a:endParaRPr lang="en-US"/>
        </a:p>
      </dgm:t>
    </dgm:pt>
    <dgm:pt modelId="{ABB960F7-CA8A-469B-802F-E8051FA99D61}" type="pres">
      <dgm:prSet presAssocID="{E443C4F2-E8BD-466C-B658-8D60B604C47C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A5FE72D-9230-4CB3-AE9D-453F73A9C333}" srcId="{DA8B925B-2DAD-4F45-A63E-70A6307FD86E}" destId="{B6A81EFA-7EBA-41C5-8845-1A1CD2E8CE09}" srcOrd="0" destOrd="0" parTransId="{A96EAF01-5C27-4A33-8E66-0466374582D0}" sibTransId="{8AC0E99F-D524-4579-9A3E-1CDA41AB7082}"/>
    <dgm:cxn modelId="{011B3B0B-E8E1-43B8-8E5C-48F3CB6396A9}" type="presOf" srcId="{98D8EEBE-2AFB-4B73-A127-543D942A9F88}" destId="{CC71EB7C-9DD6-451A-9225-492C4A36F033}" srcOrd="1" destOrd="0" presId="urn:microsoft.com/office/officeart/2005/8/layout/venn1"/>
    <dgm:cxn modelId="{1A33B5BE-691C-433E-9A23-5701778FCCD5}" type="presOf" srcId="{E443C4F2-E8BD-466C-B658-8D60B604C47C}" destId="{ABB960F7-CA8A-469B-802F-E8051FA99D61}" srcOrd="1" destOrd="0" presId="urn:microsoft.com/office/officeart/2005/8/layout/venn1"/>
    <dgm:cxn modelId="{F372CD91-7C32-4DCF-9970-850D26C110F4}" type="presOf" srcId="{DA8B925B-2DAD-4F45-A63E-70A6307FD86E}" destId="{68B5145E-8C78-41DE-8D6D-2F41D5BEE36C}" srcOrd="0" destOrd="0" presId="urn:microsoft.com/office/officeart/2005/8/layout/venn1"/>
    <dgm:cxn modelId="{FE151AC5-DCC3-4774-B07A-AAB26DBCE4EF}" type="presOf" srcId="{B6A81EFA-7EBA-41C5-8845-1A1CD2E8CE09}" destId="{294C050B-C1B3-436D-A40F-FE3700A4DFBA}" srcOrd="1" destOrd="0" presId="urn:microsoft.com/office/officeart/2005/8/layout/venn1"/>
    <dgm:cxn modelId="{9C599951-13C4-49F5-9708-52707823BBC1}" type="presOf" srcId="{E443C4F2-E8BD-466C-B658-8D60B604C47C}" destId="{66D9B881-B3D6-44EE-B14B-C5DF7F2F03A6}" srcOrd="0" destOrd="0" presId="urn:microsoft.com/office/officeart/2005/8/layout/venn1"/>
    <dgm:cxn modelId="{BF864A09-2747-4692-9B17-0280CCB5EAA1}" type="presOf" srcId="{B6A81EFA-7EBA-41C5-8845-1A1CD2E8CE09}" destId="{6245395C-BFFA-4982-B831-14AD47FA9CBA}" srcOrd="0" destOrd="0" presId="urn:microsoft.com/office/officeart/2005/8/layout/venn1"/>
    <dgm:cxn modelId="{9F2B81F1-1920-4FCC-A8A2-4918B6B36C46}" type="presOf" srcId="{98D8EEBE-2AFB-4B73-A127-543D942A9F88}" destId="{A4A8420C-2B43-4908-9ABC-216C1F11CA2F}" srcOrd="0" destOrd="0" presId="urn:microsoft.com/office/officeart/2005/8/layout/venn1"/>
    <dgm:cxn modelId="{5A8B1D39-634B-44DA-B3E1-02624267BD0C}" srcId="{DA8B925B-2DAD-4F45-A63E-70A6307FD86E}" destId="{98D8EEBE-2AFB-4B73-A127-543D942A9F88}" srcOrd="1" destOrd="0" parTransId="{A4B774B7-2CAD-4BD5-98E6-06226082D3E8}" sibTransId="{B82DB493-E8C6-4A18-BE4E-1FE29A48B764}"/>
    <dgm:cxn modelId="{B64E1535-BADA-4968-A853-0AB44BA7CF6D}" srcId="{DA8B925B-2DAD-4F45-A63E-70A6307FD86E}" destId="{E443C4F2-E8BD-466C-B658-8D60B604C47C}" srcOrd="2" destOrd="0" parTransId="{5D52DA8B-1D3B-4C02-8AC5-622FAC1F139E}" sibTransId="{5CF1D0FB-DD86-4A96-81A4-B14406CE554F}"/>
    <dgm:cxn modelId="{A0BE47B4-FEC5-4DE1-B5B4-5D997D7BF4DF}" type="presParOf" srcId="{68B5145E-8C78-41DE-8D6D-2F41D5BEE36C}" destId="{6245395C-BFFA-4982-B831-14AD47FA9CBA}" srcOrd="0" destOrd="0" presId="urn:microsoft.com/office/officeart/2005/8/layout/venn1"/>
    <dgm:cxn modelId="{618D10E1-D0E4-4693-8766-ACA1C1D10ACC}" type="presParOf" srcId="{68B5145E-8C78-41DE-8D6D-2F41D5BEE36C}" destId="{294C050B-C1B3-436D-A40F-FE3700A4DFBA}" srcOrd="1" destOrd="0" presId="urn:microsoft.com/office/officeart/2005/8/layout/venn1"/>
    <dgm:cxn modelId="{63FF484E-90DF-482E-ACC3-9F6900AD4401}" type="presParOf" srcId="{68B5145E-8C78-41DE-8D6D-2F41D5BEE36C}" destId="{A4A8420C-2B43-4908-9ABC-216C1F11CA2F}" srcOrd="2" destOrd="0" presId="urn:microsoft.com/office/officeart/2005/8/layout/venn1"/>
    <dgm:cxn modelId="{6D00179C-3335-441F-ABB7-27F777F5E909}" type="presParOf" srcId="{68B5145E-8C78-41DE-8D6D-2F41D5BEE36C}" destId="{CC71EB7C-9DD6-451A-9225-492C4A36F033}" srcOrd="3" destOrd="0" presId="urn:microsoft.com/office/officeart/2005/8/layout/venn1"/>
    <dgm:cxn modelId="{238A2863-BA8D-494F-96F1-D753E0EBE999}" type="presParOf" srcId="{68B5145E-8C78-41DE-8D6D-2F41D5BEE36C}" destId="{66D9B881-B3D6-44EE-B14B-C5DF7F2F03A6}" srcOrd="4" destOrd="0" presId="urn:microsoft.com/office/officeart/2005/8/layout/venn1"/>
    <dgm:cxn modelId="{5C9CA127-3910-4A43-B0CB-10DC090A5D24}" type="presParOf" srcId="{68B5145E-8C78-41DE-8D6D-2F41D5BEE36C}" destId="{ABB960F7-CA8A-469B-802F-E8051FA99D61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983"/>
          </a:xfrm>
          <a:prstGeom prst="rect">
            <a:avLst/>
          </a:prstGeom>
        </p:spPr>
        <p:txBody>
          <a:bodyPr vert="horz" lIns="93571" tIns="46785" rIns="93571" bIns="4678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983"/>
          </a:xfrm>
          <a:prstGeom prst="rect">
            <a:avLst/>
          </a:prstGeom>
        </p:spPr>
        <p:txBody>
          <a:bodyPr vert="horz" lIns="93571" tIns="46785" rIns="93571" bIns="46785" rtlCol="0"/>
          <a:lstStyle>
            <a:lvl1pPr algn="r">
              <a:defRPr sz="1200"/>
            </a:lvl1pPr>
          </a:lstStyle>
          <a:p>
            <a:fld id="{10596FFA-47D5-4609-AA90-00859C738005}" type="datetimeFigureOut">
              <a:rPr lang="en-US" smtClean="0"/>
              <a:pPr/>
              <a:t>8/8/2014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792"/>
            <a:ext cx="3037840" cy="464983"/>
          </a:xfrm>
          <a:prstGeom prst="rect">
            <a:avLst/>
          </a:prstGeom>
        </p:spPr>
        <p:txBody>
          <a:bodyPr vert="horz" lIns="93571" tIns="46785" rIns="93571" bIns="4678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792"/>
            <a:ext cx="3037840" cy="464983"/>
          </a:xfrm>
          <a:prstGeom prst="rect">
            <a:avLst/>
          </a:prstGeom>
        </p:spPr>
        <p:txBody>
          <a:bodyPr vert="horz" lIns="93571" tIns="46785" rIns="93571" bIns="46785" rtlCol="0" anchor="b"/>
          <a:lstStyle>
            <a:lvl1pPr algn="r">
              <a:defRPr sz="1200"/>
            </a:lvl1pPr>
          </a:lstStyle>
          <a:p>
            <a:fld id="{57968510-CD22-4D65-8F19-8A9D4ED1B46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85303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5" tIns="46588" rIns="93175" bIns="4658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5" tIns="46588" rIns="93175" bIns="46588" rtlCol="0"/>
          <a:lstStyle>
            <a:lvl1pPr algn="r">
              <a:defRPr sz="1200"/>
            </a:lvl1pPr>
          </a:lstStyle>
          <a:p>
            <a:fld id="{313FC81B-8022-478F-B8A0-353797D3E638}" type="datetimeFigureOut">
              <a:rPr lang="en-US" smtClean="0"/>
              <a:pPr/>
              <a:t>8/8/2014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5" tIns="46588" rIns="93175" bIns="46588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1"/>
            <a:ext cx="5608320" cy="4183380"/>
          </a:xfrm>
          <a:prstGeom prst="rect">
            <a:avLst/>
          </a:prstGeom>
        </p:spPr>
        <p:txBody>
          <a:bodyPr vert="horz" lIns="93175" tIns="46588" rIns="93175" bIns="46588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5" tIns="46588" rIns="93175" bIns="4658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5" tIns="46588" rIns="93175" bIns="46588" rtlCol="0" anchor="b"/>
          <a:lstStyle>
            <a:lvl1pPr algn="r">
              <a:defRPr sz="1200"/>
            </a:lvl1pPr>
          </a:lstStyle>
          <a:p>
            <a:fld id="{E1A06987-95F9-4709-8A45-F773927092F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277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A06987-95F9-4709-8A45-F773927092F2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0057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45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A06987-95F9-4709-8A45-F773927092F2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11538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A06987-95F9-4709-8A45-F773927092F2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1538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Arial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A06987-95F9-4709-8A45-F773927092F2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1538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A06987-95F9-4709-8A45-F773927092F2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1538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45" eaLnBrk="0" fontAlgn="base" hangingPunct="0">
              <a:spcBef>
                <a:spcPct val="30000"/>
              </a:spcBef>
              <a:spcAft>
                <a:spcPct val="0"/>
              </a:spcAft>
              <a:defRPr/>
            </a:pPr>
            <a:r>
              <a:rPr lang="en-US" sz="1400" b="1" smtClean="0">
                <a:latin typeface="Arial" charset="0"/>
              </a:rPr>
              <a:t>Sustained funding for invasive plant monitoring</a:t>
            </a:r>
          </a:p>
          <a:p>
            <a:pPr defTabSz="931745" eaLnBrk="0" fontAlgn="base" hangingPunct="0">
              <a:spcBef>
                <a:spcPct val="30000"/>
              </a:spcBef>
              <a:spcAft>
                <a:spcPct val="0"/>
              </a:spcAft>
              <a:defRPr/>
            </a:pPr>
            <a:endParaRPr lang="en-US" b="1" smtClean="0">
              <a:latin typeface="Arial" charset="0"/>
            </a:endParaRPr>
          </a:p>
          <a:p>
            <a:pPr defTabSz="931745" eaLnBrk="0" fontAlgn="base" hangingPunct="0">
              <a:spcBef>
                <a:spcPct val="30000"/>
              </a:spcBef>
              <a:spcAft>
                <a:spcPct val="0"/>
              </a:spcAft>
              <a:defRPr/>
            </a:pPr>
            <a:r>
              <a:rPr lang="en-US" b="1" smtClean="0">
                <a:latin typeface="Arial" charset="0"/>
              </a:rPr>
              <a:t>Tony Pernas</a:t>
            </a:r>
          </a:p>
          <a:p>
            <a:pPr defTabSz="931745" eaLnBrk="0" fontAlgn="base" hangingPunct="0">
              <a:spcBef>
                <a:spcPct val="30000"/>
              </a:spcBef>
              <a:spcAft>
                <a:spcPct val="0"/>
              </a:spcAft>
              <a:defRPr/>
            </a:pPr>
            <a:endParaRPr lang="en-US" b="1" smtClean="0">
              <a:latin typeface="Arial" charset="0"/>
            </a:endParaRPr>
          </a:p>
          <a:p>
            <a:pPr defTabSz="931745" eaLnBrk="0" fontAlgn="base" hangingPunct="0">
              <a:spcBef>
                <a:spcPct val="30000"/>
              </a:spcBef>
              <a:spcAft>
                <a:spcPct val="0"/>
              </a:spcAft>
              <a:defRPr/>
            </a:pPr>
            <a:r>
              <a:rPr lang="en-US" b="1" smtClean="0">
                <a:latin typeface="Arial" charset="0"/>
              </a:rPr>
              <a:t>Also mention USDA</a:t>
            </a:r>
          </a:p>
          <a:p>
            <a:pPr defTabSz="931745" eaLnBrk="0" fontAlgn="base" hangingPunct="0">
              <a:spcBef>
                <a:spcPct val="30000"/>
              </a:spcBef>
              <a:spcAft>
                <a:spcPct val="0"/>
              </a:spcAft>
              <a:defRPr/>
            </a:pPr>
            <a:endParaRPr lang="en-US" b="1" smtClean="0">
              <a:latin typeface="Arial" charset="0"/>
            </a:endParaRPr>
          </a:p>
          <a:p>
            <a:pPr defTabSz="931745" eaLnBrk="0" fontAlgn="base" hangingPunct="0">
              <a:spcBef>
                <a:spcPct val="30000"/>
              </a:spcBef>
              <a:spcAft>
                <a:spcPct val="0"/>
              </a:spcAft>
              <a:defRPr/>
            </a:pPr>
            <a:r>
              <a:rPr lang="en-US" b="1" smtClean="0">
                <a:latin typeface="Arial" charset="0"/>
              </a:rPr>
              <a:t>Systematic surveys from aircraft </a:t>
            </a:r>
            <a:r>
              <a:rPr lang="en-US" smtClean="0">
                <a:latin typeface="Arial" charset="0"/>
              </a:rPr>
              <a:t>where biologists map plant infestations on-the-fly using </a:t>
            </a:r>
            <a:r>
              <a:rPr lang="en-US" b="1" smtClean="0">
                <a:latin typeface="Arial" charset="0"/>
              </a:rPr>
              <a:t>GPS linked computers</a:t>
            </a:r>
            <a:r>
              <a:rPr lang="en-US" smtClean="0">
                <a:latin typeface="Arial" charset="0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A06987-95F9-4709-8A45-F773927092F2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387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A06987-95F9-4709-8A45-F773927092F2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51349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A06987-95F9-4709-8A45-F773927092F2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52439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A06987-95F9-4709-8A45-F773927092F2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8763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A06987-95F9-4709-8A45-F773927092F2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75747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A06987-95F9-4709-8A45-F773927092F2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9578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A06987-95F9-4709-8A45-F773927092F2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04696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spcAft>
                <a:spcPts val="1023"/>
              </a:spcAft>
            </a:pPr>
            <a:endParaRPr lang="en-US" dirty="0">
              <a:solidFill>
                <a:schemeClr val="bg1"/>
              </a:solidFill>
              <a:ea typeface="Calibri"/>
              <a:cs typeface="Times New Roman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A06987-95F9-4709-8A45-F773927092F2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44772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A06987-95F9-4709-8A45-F773927092F2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60885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A06987-95F9-4709-8A45-F773927092F2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52439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A06987-95F9-4709-8A45-F773927092F2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0321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A06987-95F9-4709-8A45-F773927092F2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02951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A06987-95F9-4709-8A45-F773927092F2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34230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A06987-95F9-4709-8A45-F773927092F2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49330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A06987-95F9-4709-8A45-F773927092F2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72968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A06987-95F9-4709-8A45-F773927092F2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61126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A06987-95F9-4709-8A45-F773927092F2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032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A06987-95F9-4709-8A45-F773927092F2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36484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A06987-95F9-4709-8A45-F773927092F2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26333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A06987-95F9-4709-8A45-F773927092F2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45354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A06987-95F9-4709-8A45-F773927092F2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0575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A06987-95F9-4709-8A45-F773927092F2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3648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A06987-95F9-4709-8A45-F773927092F2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3648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A06987-95F9-4709-8A45-F773927092F2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3648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A06987-95F9-4709-8A45-F773927092F2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8803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A06987-95F9-4709-8A45-F773927092F2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0094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A06987-95F9-4709-8A45-F773927092F2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0697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8368" y="45720"/>
            <a:ext cx="7772400" cy="1470025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5024" y="2395728"/>
            <a:ext cx="6400800" cy="822960"/>
          </a:xfrm>
        </p:spPr>
        <p:txBody>
          <a:bodyPr/>
          <a:lstStyle>
            <a:lvl1pPr marL="0" indent="0" algn="ctr">
              <a:buNone/>
              <a:defRPr baseline="0">
                <a:solidFill>
                  <a:schemeClr val="tx2">
                    <a:lumMod val="75000"/>
                  </a:schemeClr>
                </a:solidFill>
                <a:latin typeface="Calibri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9B9722E-F9DD-44A8-801F-F4F0F3614FB2}" type="datetimeFigureOut">
              <a:rPr lang="en-US" smtClean="0"/>
              <a:pPr/>
              <a:t>8/8/2014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1E017FF-ECDE-4F24-8F9D-480DF19E6D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9B9722E-F9DD-44A8-801F-F4F0F3614FB2}" type="datetimeFigureOut">
              <a:rPr lang="en-US" smtClean="0"/>
              <a:pPr/>
              <a:t>8/8/2014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1E017FF-ECDE-4F24-8F9D-480DF19E6D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9B9722E-F9DD-44A8-801F-F4F0F3614FB2}" type="datetimeFigureOut">
              <a:rPr lang="en-US" smtClean="0"/>
              <a:pPr/>
              <a:t>8/8/2014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1E017FF-ECDE-4F24-8F9D-480DF19E6D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9B9722E-F9DD-44A8-801F-F4F0F3614FB2}" type="datetimeFigureOut">
              <a:rPr lang="en-US" smtClean="0"/>
              <a:pPr/>
              <a:t>8/8/2014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1E017FF-ECDE-4F24-8F9D-480DF19E6D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9B9722E-F9DD-44A8-801F-F4F0F3614FB2}" type="datetimeFigureOut">
              <a:rPr lang="en-US" smtClean="0"/>
              <a:pPr/>
              <a:t>8/8/2014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1E017FF-ECDE-4F24-8F9D-480DF19E6D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9B9722E-F9DD-44A8-801F-F4F0F3614FB2}" type="datetimeFigureOut">
              <a:rPr lang="en-US" smtClean="0"/>
              <a:pPr/>
              <a:t>8/8/2014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1E017FF-ECDE-4F24-8F9D-480DF19E6D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9B9722E-F9DD-44A8-801F-F4F0F3614FB2}" type="datetimeFigureOut">
              <a:rPr lang="en-US" smtClean="0"/>
              <a:pPr/>
              <a:t>8/8/2014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1E017FF-ECDE-4F24-8F9D-480DF19E6D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9B9722E-F9DD-44A8-801F-F4F0F3614FB2}" type="datetimeFigureOut">
              <a:rPr lang="en-US" smtClean="0"/>
              <a:pPr/>
              <a:t>8/8/2014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1E017FF-ECDE-4F24-8F9D-480DF19E6D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9B9722E-F9DD-44A8-801F-F4F0F3614FB2}" type="datetimeFigureOut">
              <a:rPr lang="en-US" smtClean="0"/>
              <a:pPr/>
              <a:t>8/8/2014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1E017FF-ECDE-4F24-8F9D-480DF19E6D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9B9722E-F9DD-44A8-801F-F4F0F3614FB2}" type="datetimeFigureOut">
              <a:rPr lang="en-US" smtClean="0"/>
              <a:pPr/>
              <a:t>8/8/2014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1E017FF-ECDE-4F24-8F9D-480DF19E6D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46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 baseline="0">
          <a:solidFill>
            <a:schemeClr val="accent1">
              <a:lumMod val="20000"/>
              <a:lumOff val="80000"/>
            </a:schemeClr>
          </a:solidFill>
          <a:latin typeface="Calibri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 baseline="0">
          <a:solidFill>
            <a:schemeClr val="tx2">
              <a:lumMod val="75000"/>
            </a:schemeClr>
          </a:solidFill>
          <a:latin typeface="Calibri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 baseline="0">
          <a:solidFill>
            <a:schemeClr val="tx2">
              <a:lumMod val="75000"/>
            </a:schemeClr>
          </a:solidFill>
          <a:latin typeface="Calibri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 baseline="0">
          <a:solidFill>
            <a:schemeClr val="tx2">
              <a:lumMod val="75000"/>
            </a:schemeClr>
          </a:solidFill>
          <a:latin typeface="Calibri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 baseline="0">
          <a:solidFill>
            <a:schemeClr val="tx2">
              <a:lumMod val="75000"/>
            </a:schemeClr>
          </a:solidFill>
          <a:latin typeface="Calibri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 baseline="0">
          <a:solidFill>
            <a:schemeClr val="tx2">
              <a:lumMod val="75000"/>
            </a:schemeClr>
          </a:solidFill>
          <a:latin typeface="Calibri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hyperlink" Target="http://www.google.com/url?sa=i&amp;rct=j&amp;q=&amp;esrc=s&amp;frm=1&amp;source=images&amp;cd=&amp;cad=rja&amp;uact=8&amp;docid=NaVXF-SBJOqj2M&amp;tbnid=J1TDLMF-C_wv-M:&amp;ved=0CAUQjRw&amp;url=http://www.endemia.nc/flore/fiche2619.html&amp;ei=rwLJU6THDNCQyATv74LwAQ&amp;bvm=bv.71198958,d.aWw&amp;psig=AFQjCNHDJNpQyvZQvcxldyYpvOxUoZUwZA&amp;ust=1405768390459266" TargetMode="Externa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wmf"/><Relationship Id="rId4" Type="http://schemas.openxmlformats.org/officeDocument/2006/relationships/image" Target="../media/image16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50148"/>
            <a:ext cx="7772400" cy="1470025"/>
          </a:xfrm>
        </p:spPr>
        <p:txBody>
          <a:bodyPr>
            <a:noAutofit/>
          </a:bodyPr>
          <a:lstStyle/>
          <a:p>
            <a:r>
              <a:rPr lang="en-US" sz="4800" dirty="0"/>
              <a:t>Invasive Plant Operations Overview</a:t>
            </a: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361950" y="2424525"/>
            <a:ext cx="8001000" cy="10501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/>
            <a:r>
              <a:rPr lang="en-US" sz="2800" dirty="0" smtClean="0"/>
              <a:t>2014 Everglades Invasive Species Summit</a:t>
            </a:r>
          </a:p>
          <a:p>
            <a:pPr algn="ctr"/>
            <a:endParaRPr lang="en-US" sz="2800" dirty="0" smtClean="0"/>
          </a:p>
          <a:p>
            <a:pPr algn="ctr"/>
            <a:r>
              <a:rPr lang="en-US" sz="2800" dirty="0" smtClean="0"/>
              <a:t>LeRoy Rodgers, SFWMD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2014 Newly Detected Plant Species</a:t>
            </a:r>
            <a:endParaRPr lang="en-US" dirty="0"/>
          </a:p>
        </p:txBody>
      </p:sp>
      <p:pic>
        <p:nvPicPr>
          <p:cNvPr id="4" name="Picture 3" descr="ECISMA_bound.png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>
          <a:xfrm>
            <a:off x="849549" y="1031545"/>
            <a:ext cx="3050215" cy="3971035"/>
          </a:xfrm>
          <a:prstGeom prst="rect">
            <a:avLst/>
          </a:prstGeom>
        </p:spPr>
      </p:pic>
      <p:sp>
        <p:nvSpPr>
          <p:cNvPr id="7" name="Line Callout 1 6"/>
          <p:cNvSpPr/>
          <p:nvPr/>
        </p:nvSpPr>
        <p:spPr>
          <a:xfrm>
            <a:off x="4432515" y="1282892"/>
            <a:ext cx="4200042" cy="1132764"/>
          </a:xfrm>
          <a:prstGeom prst="borderCallout1">
            <a:avLst>
              <a:gd name="adj1" fmla="val 34396"/>
              <a:gd name="adj2" fmla="val -3889"/>
              <a:gd name="adj3" fmla="val 39395"/>
              <a:gd name="adj4" fmla="val -29566"/>
            </a:avLst>
          </a:prstGeom>
          <a:noFill/>
          <a:ln w="28575">
            <a:solidFill>
              <a:schemeClr val="bg1"/>
            </a:solidFill>
            <a:tailEnd type="diamond" w="lg" len="lg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prstClr val="black"/>
                </a:solidFill>
              </a:rPr>
              <a:t>Giant Brake Fern </a:t>
            </a:r>
          </a:p>
          <a:p>
            <a:pPr algn="ctr"/>
            <a:r>
              <a:rPr lang="en-US" dirty="0" smtClean="0">
                <a:solidFill>
                  <a:prstClr val="black"/>
                </a:solidFill>
              </a:rPr>
              <a:t>(</a:t>
            </a:r>
            <a:r>
              <a:rPr lang="en-US" i="1" dirty="0" err="1" smtClean="0">
                <a:solidFill>
                  <a:prstClr val="black"/>
                </a:solidFill>
              </a:rPr>
              <a:t>Pteris</a:t>
            </a:r>
            <a:r>
              <a:rPr lang="en-US" i="1" dirty="0" smtClean="0">
                <a:solidFill>
                  <a:prstClr val="black"/>
                </a:solidFill>
              </a:rPr>
              <a:t> </a:t>
            </a:r>
            <a:r>
              <a:rPr lang="en-US" i="1" dirty="0" err="1" smtClean="0">
                <a:solidFill>
                  <a:prstClr val="black"/>
                </a:solidFill>
              </a:rPr>
              <a:t>tripartita</a:t>
            </a:r>
            <a:r>
              <a:rPr lang="en-US" dirty="0" smtClean="0">
                <a:solidFill>
                  <a:prstClr val="black"/>
                </a:solidFill>
              </a:rPr>
              <a:t>)</a:t>
            </a:r>
            <a:endParaRPr lang="en-US" sz="2400" dirty="0">
              <a:solidFill>
                <a:prstClr val="black"/>
              </a:solidFill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26273" y="2550886"/>
            <a:ext cx="4465320" cy="3189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Line Callout 1 10"/>
          <p:cNvSpPr/>
          <p:nvPr/>
        </p:nvSpPr>
        <p:spPr>
          <a:xfrm>
            <a:off x="4432515" y="1282892"/>
            <a:ext cx="4200042" cy="1132764"/>
          </a:xfrm>
          <a:prstGeom prst="borderCallout1">
            <a:avLst>
              <a:gd name="adj1" fmla="val 34396"/>
              <a:gd name="adj2" fmla="val -3889"/>
              <a:gd name="adj3" fmla="val 120118"/>
              <a:gd name="adj4" fmla="val -37428"/>
            </a:avLst>
          </a:prstGeom>
          <a:noFill/>
          <a:ln w="28575">
            <a:solidFill>
              <a:schemeClr val="bg1"/>
            </a:solidFill>
            <a:tailEnd type="diamond" w="lg" len="lg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prstClr val="black"/>
                </a:solidFill>
              </a:rPr>
              <a:t>Giant Brake Fern </a:t>
            </a:r>
          </a:p>
          <a:p>
            <a:pPr algn="ctr"/>
            <a:r>
              <a:rPr lang="en-US" dirty="0" smtClean="0">
                <a:solidFill>
                  <a:prstClr val="black"/>
                </a:solidFill>
              </a:rPr>
              <a:t>(</a:t>
            </a:r>
            <a:r>
              <a:rPr lang="en-US" i="1" dirty="0" err="1" smtClean="0">
                <a:solidFill>
                  <a:prstClr val="black"/>
                </a:solidFill>
              </a:rPr>
              <a:t>Pteris</a:t>
            </a:r>
            <a:r>
              <a:rPr lang="en-US" i="1" dirty="0" smtClean="0">
                <a:solidFill>
                  <a:prstClr val="black"/>
                </a:solidFill>
              </a:rPr>
              <a:t> </a:t>
            </a:r>
            <a:r>
              <a:rPr lang="en-US" i="1" dirty="0" err="1" smtClean="0">
                <a:solidFill>
                  <a:prstClr val="black"/>
                </a:solidFill>
              </a:rPr>
              <a:t>tripartita</a:t>
            </a:r>
            <a:r>
              <a:rPr lang="en-US" dirty="0" smtClean="0">
                <a:solidFill>
                  <a:prstClr val="black"/>
                </a:solidFill>
              </a:rPr>
              <a:t>)</a:t>
            </a:r>
            <a:endParaRPr lang="en-US" sz="2400" dirty="0">
              <a:solidFill>
                <a:prstClr val="black"/>
              </a:solidFill>
            </a:endParaRPr>
          </a:p>
        </p:txBody>
      </p:sp>
      <p:pic>
        <p:nvPicPr>
          <p:cNvPr id="9" name="Picture 4" descr="https://encrypted-tbn3.gstatic.com/images?q=tbn:ANd9GcQM4IdtYhW8JbUGmUQ4oMffQAkPz8f8hXNOQsba9ophjQp04OJU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97399" y="4473457"/>
            <a:ext cx="2808051" cy="1867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6960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Invaders on the Move?</a:t>
            </a:r>
            <a:endParaRPr lang="en-US" dirty="0"/>
          </a:p>
        </p:txBody>
      </p:sp>
      <p:pic>
        <p:nvPicPr>
          <p:cNvPr id="4" name="Picture 3" descr="ECISMA_bound.png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>
          <a:xfrm>
            <a:off x="4692475" y="990600"/>
            <a:ext cx="4114800" cy="5357004"/>
          </a:xfrm>
          <a:prstGeom prst="rect">
            <a:avLst/>
          </a:prstGeom>
        </p:spPr>
      </p:pic>
      <p:sp>
        <p:nvSpPr>
          <p:cNvPr id="5" name="Line Callout 1 4"/>
          <p:cNvSpPr/>
          <p:nvPr/>
        </p:nvSpPr>
        <p:spPr>
          <a:xfrm>
            <a:off x="358832" y="1185288"/>
            <a:ext cx="3512127" cy="1603829"/>
          </a:xfrm>
          <a:prstGeom prst="borderCallout1">
            <a:avLst>
              <a:gd name="adj1" fmla="val 24872"/>
              <a:gd name="adj2" fmla="val 102778"/>
              <a:gd name="adj3" fmla="val 78802"/>
              <a:gd name="adj4" fmla="val 161825"/>
            </a:avLst>
          </a:prstGeom>
          <a:noFill/>
          <a:ln w="28575">
            <a:solidFill>
              <a:schemeClr val="bg1"/>
            </a:solidFill>
            <a:headEnd type="none" w="med" len="med"/>
            <a:tailEnd type="diamond" w="lg" len="lg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900" i="1" dirty="0" smtClean="0"/>
          </a:p>
          <a:p>
            <a:pPr algn="ctr">
              <a:tabLst>
                <a:tab pos="1887538" algn="l"/>
              </a:tabLst>
            </a:pPr>
            <a:r>
              <a:rPr lang="en-US" sz="2400" dirty="0"/>
              <a:t>Arrowhead Vine</a:t>
            </a:r>
          </a:p>
          <a:p>
            <a:pPr algn="ctr">
              <a:tabLst>
                <a:tab pos="1887538" algn="l"/>
              </a:tabLst>
            </a:pPr>
            <a:r>
              <a:rPr lang="en-US" sz="2000" dirty="0"/>
              <a:t>(</a:t>
            </a:r>
            <a:r>
              <a:rPr lang="en-US" sz="2000" i="1" dirty="0" err="1"/>
              <a:t>Syngonium</a:t>
            </a:r>
            <a:r>
              <a:rPr lang="en-US" sz="2000" i="1" dirty="0"/>
              <a:t> </a:t>
            </a:r>
            <a:r>
              <a:rPr lang="en-US" sz="2000" i="1" dirty="0" err="1"/>
              <a:t>podophyllum</a:t>
            </a:r>
            <a:r>
              <a:rPr lang="en-US" sz="2000" i="1" dirty="0"/>
              <a:t>)</a:t>
            </a:r>
            <a:endParaRPr lang="en-US" sz="20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4405" y="2598564"/>
            <a:ext cx="2298502" cy="3749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73017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Invaders on the Move?</a:t>
            </a:r>
            <a:endParaRPr lang="en-US" dirty="0"/>
          </a:p>
        </p:txBody>
      </p:sp>
      <p:pic>
        <p:nvPicPr>
          <p:cNvPr id="4" name="Picture 3" descr="ECISMA_bound.png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>
          <a:xfrm>
            <a:off x="4692475" y="990600"/>
            <a:ext cx="4114800" cy="5357004"/>
          </a:xfrm>
          <a:prstGeom prst="rect">
            <a:avLst/>
          </a:prstGeom>
        </p:spPr>
      </p:pic>
      <p:sp>
        <p:nvSpPr>
          <p:cNvPr id="5" name="Line Callout 1 4"/>
          <p:cNvSpPr/>
          <p:nvPr/>
        </p:nvSpPr>
        <p:spPr>
          <a:xfrm>
            <a:off x="358832" y="1185288"/>
            <a:ext cx="3512127" cy="1603829"/>
          </a:xfrm>
          <a:prstGeom prst="borderCallout1">
            <a:avLst>
              <a:gd name="adj1" fmla="val 24872"/>
              <a:gd name="adj2" fmla="val 102778"/>
              <a:gd name="adj3" fmla="val 100571"/>
              <a:gd name="adj4" fmla="val 146204"/>
            </a:avLst>
          </a:prstGeom>
          <a:noFill/>
          <a:ln w="28575">
            <a:solidFill>
              <a:schemeClr val="bg1"/>
            </a:solidFill>
            <a:headEnd type="none" w="med" len="med"/>
            <a:tailEnd type="diamond" w="lg" len="lg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900" i="1" dirty="0" smtClean="0"/>
          </a:p>
          <a:p>
            <a:pPr algn="ctr">
              <a:tabLst>
                <a:tab pos="1887538" algn="l"/>
              </a:tabLst>
            </a:pPr>
            <a:r>
              <a:rPr lang="en-US" sz="2400" dirty="0"/>
              <a:t>Cogongrass </a:t>
            </a:r>
          </a:p>
          <a:p>
            <a:pPr algn="ctr">
              <a:tabLst>
                <a:tab pos="1887538" algn="l"/>
              </a:tabLst>
            </a:pPr>
            <a:r>
              <a:rPr lang="en-US" sz="2000" dirty="0"/>
              <a:t>(</a:t>
            </a:r>
            <a:r>
              <a:rPr lang="en-US" sz="2000" i="1" dirty="0"/>
              <a:t>Imperata cylindrica</a:t>
            </a:r>
            <a:r>
              <a:rPr lang="en-US" sz="2000" dirty="0" smtClean="0"/>
              <a:t>)</a:t>
            </a:r>
            <a:endParaRPr lang="en-US" sz="20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8832" y="3205953"/>
            <a:ext cx="4041718" cy="2693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9567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Invaders on the Move?</a:t>
            </a:r>
            <a:endParaRPr lang="en-US" dirty="0"/>
          </a:p>
        </p:txBody>
      </p:sp>
      <p:pic>
        <p:nvPicPr>
          <p:cNvPr id="4" name="Picture 3" descr="ECISMA_bound.png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>
          <a:xfrm>
            <a:off x="4692475" y="990600"/>
            <a:ext cx="4114800" cy="5357004"/>
          </a:xfrm>
          <a:prstGeom prst="rect">
            <a:avLst/>
          </a:prstGeom>
        </p:spPr>
      </p:pic>
      <p:sp>
        <p:nvSpPr>
          <p:cNvPr id="5" name="Line Callout 1 4"/>
          <p:cNvSpPr/>
          <p:nvPr/>
        </p:nvSpPr>
        <p:spPr>
          <a:xfrm>
            <a:off x="358832" y="1185288"/>
            <a:ext cx="3512127" cy="1603829"/>
          </a:xfrm>
          <a:prstGeom prst="borderCallout1">
            <a:avLst>
              <a:gd name="adj1" fmla="val 24872"/>
              <a:gd name="adj2" fmla="val 102778"/>
              <a:gd name="adj3" fmla="val 240513"/>
              <a:gd name="adj4" fmla="val 208215"/>
            </a:avLst>
          </a:prstGeom>
          <a:noFill/>
          <a:ln w="28575">
            <a:solidFill>
              <a:schemeClr val="bg1"/>
            </a:solidFill>
            <a:headEnd type="none" w="med" len="med"/>
            <a:tailEnd type="diamond" w="lg" len="lg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900" i="1" dirty="0" smtClean="0"/>
          </a:p>
          <a:p>
            <a:pPr algn="ctr">
              <a:tabLst>
                <a:tab pos="1887538" algn="l"/>
              </a:tabLst>
            </a:pPr>
            <a:r>
              <a:rPr lang="en-US" sz="2400" dirty="0" err="1"/>
              <a:t>Jaragua</a:t>
            </a:r>
            <a:endParaRPr lang="en-US" sz="2400" dirty="0"/>
          </a:p>
          <a:p>
            <a:pPr algn="ctr">
              <a:tabLst>
                <a:tab pos="1887538" algn="l"/>
              </a:tabLst>
            </a:pPr>
            <a:r>
              <a:rPr lang="en-US" sz="2000" dirty="0"/>
              <a:t>(</a:t>
            </a:r>
            <a:r>
              <a:rPr lang="en-US" sz="2000" i="1" dirty="0" err="1"/>
              <a:t>Hyparrhenia</a:t>
            </a:r>
            <a:r>
              <a:rPr lang="en-US" sz="2000" i="1" dirty="0"/>
              <a:t> </a:t>
            </a:r>
            <a:r>
              <a:rPr lang="en-US" sz="2000" i="1" dirty="0" err="1"/>
              <a:t>rufa</a:t>
            </a:r>
            <a:r>
              <a:rPr lang="en-US" sz="2000" dirty="0"/>
              <a:t>)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3204354"/>
            <a:ext cx="4191000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30725" y="3669102"/>
            <a:ext cx="1482550" cy="2073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1412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ECISMA Plant Monitoring</a:t>
            </a:r>
            <a:endParaRPr lang="en-US" dirty="0"/>
          </a:p>
        </p:txBody>
      </p:sp>
      <p:sp>
        <p:nvSpPr>
          <p:cNvPr id="4" name="Rectangle 3"/>
          <p:cNvSpPr>
            <a:spLocks noGrp="1" noChangeArrowheads="1"/>
          </p:cNvSpPr>
          <p:nvPr>
            <p:ph idx="1"/>
          </p:nvPr>
        </p:nvSpPr>
        <p:spPr>
          <a:xfrm>
            <a:off x="440267" y="2061109"/>
            <a:ext cx="8229600" cy="4525963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en-US" dirty="0" smtClean="0"/>
              <a:t>1993-2005 : Systematic Reconnaissance Flights</a:t>
            </a:r>
          </a:p>
          <a:p>
            <a:pPr lvl="1"/>
            <a:r>
              <a:rPr lang="en-US" dirty="0" smtClean="0"/>
              <a:t>Point data collected on fixed transects</a:t>
            </a:r>
          </a:p>
          <a:p>
            <a:pPr eaLnBrk="1" hangingPunct="1"/>
            <a:r>
              <a:rPr lang="en-US" dirty="0" smtClean="0"/>
              <a:t>2008 –Present: Digital Aerial Sketch Mapping</a:t>
            </a:r>
          </a:p>
          <a:p>
            <a:pPr lvl="1"/>
            <a:r>
              <a:rPr lang="en-US" dirty="0" smtClean="0"/>
              <a:t>Aerial </a:t>
            </a:r>
            <a:r>
              <a:rPr lang="en-US" dirty="0"/>
              <a:t>mapping “on-the-fly”</a:t>
            </a:r>
          </a:p>
          <a:p>
            <a:pPr eaLnBrk="1" hangingPunct="1"/>
            <a:r>
              <a:rPr lang="en-US" dirty="0" smtClean="0"/>
              <a:t>Other monitoring activities </a:t>
            </a:r>
          </a:p>
          <a:p>
            <a:pPr lvl="1"/>
            <a:r>
              <a:rPr lang="en-US" dirty="0" err="1" smtClean="0"/>
              <a:t>EddMaps</a:t>
            </a:r>
            <a:endParaRPr lang="en-US" dirty="0" smtClean="0"/>
          </a:p>
          <a:p>
            <a:pPr lvl="1"/>
            <a:r>
              <a:rPr lang="en-US" dirty="0" smtClean="0"/>
              <a:t>Invasion corridor monitoring</a:t>
            </a:r>
          </a:p>
          <a:p>
            <a:pPr lvl="1"/>
            <a:r>
              <a:rPr lang="en-US" dirty="0" smtClean="0"/>
              <a:t>Ground-based monitoring by many partners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2108213" y="1065297"/>
            <a:ext cx="3674534" cy="915924"/>
            <a:chOff x="3107266" y="1905000"/>
            <a:chExt cx="3674534" cy="915924"/>
          </a:xfrm>
        </p:grpSpPr>
        <p:pic>
          <p:nvPicPr>
            <p:cNvPr id="6" name="Picture 24" descr="ECISMA SFWMD Logo"/>
            <p:cNvPicPr>
              <a:picLocks noChangeAspect="1" noChangeArrowheads="1"/>
            </p:cNvPicPr>
            <p:nvPr/>
          </p:nvPicPr>
          <p:blipFill>
            <a:blip r:embed="rId3" cstate="screen"/>
            <a:srcRect/>
            <a:stretch>
              <a:fillRect/>
            </a:stretch>
          </p:blipFill>
          <p:spPr bwMode="auto">
            <a:xfrm>
              <a:off x="3107266" y="1906524"/>
              <a:ext cx="1016000" cy="914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25" descr="ECISMA FWS Logo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47223"/>
            <a:stretch>
              <a:fillRect/>
            </a:stretch>
          </p:blipFill>
          <p:spPr bwMode="auto">
            <a:xfrm>
              <a:off x="4976165" y="1905000"/>
              <a:ext cx="795473" cy="8412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26" descr="ECISMA NPS Logo"/>
            <p:cNvPicPr>
              <a:picLocks noChangeAspect="1" noChangeArrowheads="1"/>
            </p:cNvPicPr>
            <p:nvPr/>
          </p:nvPicPr>
          <p:blipFill>
            <a:blip r:embed="rId5" cstate="screen"/>
            <a:srcRect/>
            <a:stretch>
              <a:fillRect/>
            </a:stretch>
          </p:blipFill>
          <p:spPr bwMode="auto">
            <a:xfrm>
              <a:off x="4151292" y="1906524"/>
              <a:ext cx="652913" cy="838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9" name="Group 8"/>
            <p:cNvGrpSpPr/>
            <p:nvPr/>
          </p:nvGrpSpPr>
          <p:grpSpPr>
            <a:xfrm>
              <a:off x="5943599" y="1905000"/>
              <a:ext cx="838201" cy="839724"/>
              <a:chOff x="5943599" y="1905000"/>
              <a:chExt cx="838201" cy="839724"/>
            </a:xfrm>
          </p:grpSpPr>
          <p:sp>
            <p:nvSpPr>
              <p:cNvPr id="10" name="Oval 9"/>
              <p:cNvSpPr/>
              <p:nvPr/>
            </p:nvSpPr>
            <p:spPr>
              <a:xfrm>
                <a:off x="5943600" y="1905000"/>
                <a:ext cx="838200" cy="8382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11" name="Picture 2" descr="http://heroesinaction.us/wp-content/uploads/2011/07/seminole-tribe-logo.jpg"/>
              <p:cNvPicPr>
                <a:picLocks noChangeAspect="1" noChangeArrowheads="1"/>
              </p:cNvPicPr>
              <p:nvPr/>
            </p:nvPicPr>
            <p:blipFill>
              <a:blip r:embed="rId6" cstate="screen">
                <a:clrChange>
                  <a:clrFrom>
                    <a:srgbClr val="FEFEFE"/>
                  </a:clrFrom>
                  <a:clrTo>
                    <a:srgbClr val="FEFEFE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5943599" y="1906524"/>
                <a:ext cx="838199" cy="838200"/>
              </a:xfrm>
              <a:prstGeom prst="rect">
                <a:avLst/>
              </a:prstGeom>
              <a:noFill/>
            </p:spPr>
          </p:pic>
        </p:grpSp>
      </p:grpSp>
      <p:pic>
        <p:nvPicPr>
          <p:cNvPr id="12" name="Picture 2" descr="http://upload.wikimedia.org/wikipedia/commons/3/37/USDA_logo.pn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1347" y="1169297"/>
            <a:ext cx="1066800" cy="7357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35517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613" r="21905"/>
          <a:stretch/>
        </p:blipFill>
        <p:spPr bwMode="auto">
          <a:xfrm>
            <a:off x="4136645" y="751379"/>
            <a:ext cx="5684679" cy="5733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Digital Aerial Sketch Mapping</a:t>
            </a:r>
            <a:endParaRPr lang="en-US" dirty="0"/>
          </a:p>
        </p:txBody>
      </p:sp>
      <p:sp>
        <p:nvSpPr>
          <p:cNvPr id="4" name="Rectangle 3"/>
          <p:cNvSpPr>
            <a:spLocks noGrp="1" noChangeArrowheads="1"/>
          </p:cNvSpPr>
          <p:nvPr>
            <p:ph idx="1"/>
          </p:nvPr>
        </p:nvSpPr>
        <p:spPr>
          <a:xfrm>
            <a:off x="237067" y="1557867"/>
            <a:ext cx="4521200" cy="5029205"/>
          </a:xfrm>
        </p:spPr>
        <p:txBody>
          <a:bodyPr>
            <a:normAutofit/>
          </a:bodyPr>
          <a:lstStyle/>
          <a:p>
            <a:pPr eaLnBrk="1" hangingPunct="1"/>
            <a:r>
              <a:rPr lang="en-US" dirty="0" smtClean="0"/>
              <a:t>2012/2013</a:t>
            </a:r>
          </a:p>
          <a:p>
            <a:pPr lvl="1"/>
            <a:r>
              <a:rPr lang="en-US" dirty="0" smtClean="0"/>
              <a:t>Landscape scale inventory of four detectable species</a:t>
            </a:r>
          </a:p>
          <a:p>
            <a:pPr lvl="1"/>
            <a:r>
              <a:rPr lang="en-US" sz="2400" dirty="0" smtClean="0"/>
              <a:t>LeRoy Rodgers, Tony Pernas, and Steven D. Hill (</a:t>
            </a:r>
            <a:r>
              <a:rPr lang="en-US" sz="2400" i="1" dirty="0" smtClean="0"/>
              <a:t>2014</a:t>
            </a:r>
            <a:r>
              <a:rPr lang="en-US" sz="2400" dirty="0" smtClean="0"/>
              <a:t>) Invasive Plant Science and Management 7(2):360-374.</a:t>
            </a:r>
          </a:p>
        </p:txBody>
      </p:sp>
    </p:spTree>
    <p:extLst>
      <p:ext uri="{BB962C8B-B14F-4D97-AF65-F5344CB8AC3E}">
        <p14:creationId xmlns:p14="http://schemas.microsoft.com/office/powerpoint/2010/main" val="3128950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dirty="0"/>
              <a:t>ECISMA Exotic Plant Monitoring </a:t>
            </a:r>
            <a:r>
              <a:rPr lang="en-US" sz="4000" dirty="0" smtClean="0"/>
              <a:t>Objectives</a:t>
            </a:r>
            <a:endParaRPr lang="en-US" dirty="0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3767893001"/>
              </p:ext>
            </p:extLst>
          </p:nvPr>
        </p:nvGraphicFramePr>
        <p:xfrm>
          <a:off x="332509" y="948805"/>
          <a:ext cx="8661862" cy="52651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Rectangle 5"/>
          <p:cNvSpPr/>
          <p:nvPr/>
        </p:nvSpPr>
        <p:spPr>
          <a:xfrm>
            <a:off x="4398801" y="3330177"/>
            <a:ext cx="554960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66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?</a:t>
            </a:r>
            <a:endParaRPr lang="en-US" sz="66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06304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en-US" dirty="0" smtClean="0"/>
              <a:t>Landscape Assessments of  Distribution &amp; Abundance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28600" y="1401762"/>
            <a:ext cx="5393268" cy="5151438"/>
          </a:xfrm>
        </p:spPr>
        <p:txBody>
          <a:bodyPr>
            <a:normAutofit/>
          </a:bodyPr>
          <a:lstStyle/>
          <a:p>
            <a:r>
              <a:rPr lang="en-US" sz="3600" dirty="0" smtClean="0"/>
              <a:t>Systematic Reconnaissance Flights</a:t>
            </a:r>
          </a:p>
          <a:p>
            <a:pPr lvl="1"/>
            <a:r>
              <a:rPr lang="en-US" sz="3200" dirty="0" smtClean="0"/>
              <a:t>Landscape level assessment</a:t>
            </a:r>
            <a:endParaRPr lang="en-US" sz="3200" dirty="0"/>
          </a:p>
          <a:p>
            <a:pPr lvl="1"/>
            <a:r>
              <a:rPr lang="en-US" sz="3200" dirty="0" smtClean="0"/>
              <a:t>Fixed transects (4 km interval)</a:t>
            </a:r>
          </a:p>
          <a:p>
            <a:pPr lvl="1"/>
            <a:r>
              <a:rPr lang="en-US" sz="3200" dirty="0" smtClean="0"/>
              <a:t>Provides sample-based abundance estimates</a:t>
            </a:r>
          </a:p>
          <a:p>
            <a:pPr>
              <a:buNone/>
            </a:pPr>
            <a:endParaRPr lang="en-US" sz="3600" dirty="0"/>
          </a:p>
        </p:txBody>
      </p:sp>
      <p:pic>
        <p:nvPicPr>
          <p:cNvPr id="5" name="Content Placeholder 7" descr="MEL95.jpg"/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6187" y="1049875"/>
            <a:ext cx="4056731" cy="5247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096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Detailed </a:t>
            </a:r>
            <a:r>
              <a:rPr lang="en-US" dirty="0"/>
              <a:t>Mapping </a:t>
            </a:r>
            <a:r>
              <a:rPr lang="en-US" dirty="0" smtClean="0"/>
              <a:t>to Direct Planned Control Efforts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496291"/>
            <a:ext cx="4588934" cy="4723017"/>
          </a:xfrm>
        </p:spPr>
        <p:txBody>
          <a:bodyPr>
            <a:normAutofit/>
          </a:bodyPr>
          <a:lstStyle/>
          <a:p>
            <a:r>
              <a:rPr lang="en-US" dirty="0" smtClean="0"/>
              <a:t>Utilizes sketch mapping and 250 m grid system.</a:t>
            </a:r>
          </a:p>
          <a:p>
            <a:r>
              <a:rPr lang="en-US" dirty="0" smtClean="0"/>
              <a:t>Provides resource managers with more </a:t>
            </a:r>
            <a:r>
              <a:rPr lang="en-US" dirty="0"/>
              <a:t>precise </a:t>
            </a:r>
            <a:r>
              <a:rPr lang="en-US" dirty="0" smtClean="0"/>
              <a:t>and up-to-date maps in planned work areas.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8923" y="1281548"/>
            <a:ext cx="3818009" cy="4937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61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2014 Sample Data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32484" y="1421062"/>
            <a:ext cx="5608320" cy="5369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04800" y="1524000"/>
            <a:ext cx="23367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250 m cells</a:t>
            </a:r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592666" y="4114800"/>
            <a:ext cx="176106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Outlier points</a:t>
            </a:r>
            <a:endParaRPr lang="en-US" sz="2800" dirty="0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1998133" y="2167467"/>
            <a:ext cx="1236134" cy="33866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1964267" y="4453466"/>
            <a:ext cx="1439333" cy="203201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7162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ECISMA Priority Plant Species</a:t>
            </a:r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5833882"/>
              </p:ext>
            </p:extLst>
          </p:nvPr>
        </p:nvGraphicFramePr>
        <p:xfrm>
          <a:off x="228600" y="1066800"/>
          <a:ext cx="8686798" cy="5350936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1295398"/>
                <a:gridCol w="990600"/>
                <a:gridCol w="914400"/>
                <a:gridCol w="762000"/>
                <a:gridCol w="914400"/>
                <a:gridCol w="1066800"/>
                <a:gridCol w="762000"/>
                <a:gridCol w="685800"/>
                <a:gridCol w="685800"/>
                <a:gridCol w="609600"/>
              </a:tblGrid>
              <a:tr h="560667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latin typeface="Arial Narrow" pitchFamily="34" charset="0"/>
                        </a:rPr>
                        <a:t>Agency/Tribe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Arial Narrow" pitchFamily="34" charset="0"/>
                      </a:endParaRPr>
                    </a:p>
                  </a:txBody>
                  <a:tcPr marL="8759" marR="8759" marT="875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latin typeface="Arial Narrow" pitchFamily="34" charset="0"/>
                        </a:rPr>
                        <a:t>Melaleuca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Arial Narrow" pitchFamily="34" charset="0"/>
                      </a:endParaRPr>
                    </a:p>
                  </a:txBody>
                  <a:tcPr marL="8759" marR="8759" marT="875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latin typeface="Arial Narrow" pitchFamily="34" charset="0"/>
                        </a:rPr>
                        <a:t>Lygodium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Arial Narrow" pitchFamily="34" charset="0"/>
                      </a:endParaRPr>
                    </a:p>
                  </a:txBody>
                  <a:tcPr marL="8759" marR="8759" marT="875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latin typeface="Arial Narrow" pitchFamily="34" charset="0"/>
                        </a:rPr>
                        <a:t>Brazilian Pepper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Arial Narrow" pitchFamily="34" charset="0"/>
                      </a:endParaRPr>
                    </a:p>
                  </a:txBody>
                  <a:tcPr marL="8759" marR="8759" marT="875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latin typeface="Arial Narrow" pitchFamily="34" charset="0"/>
                        </a:rPr>
                        <a:t>Australian Pine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Arial Narrow" pitchFamily="34" charset="0"/>
                      </a:endParaRPr>
                    </a:p>
                  </a:txBody>
                  <a:tcPr marL="8759" marR="8759" marT="875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latin typeface="Arial Narrow" pitchFamily="34" charset="0"/>
                        </a:rPr>
                        <a:t>Shoebutton Ardisia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Arial Narrow" pitchFamily="34" charset="0"/>
                      </a:endParaRPr>
                    </a:p>
                  </a:txBody>
                  <a:tcPr marL="8759" marR="8759" marT="875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 smtClean="0">
                          <a:latin typeface="Arial Narrow" pitchFamily="34" charset="0"/>
                        </a:rPr>
                        <a:t>Lather leaf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Arial Narrow" pitchFamily="34" charset="0"/>
                      </a:endParaRPr>
                    </a:p>
                  </a:txBody>
                  <a:tcPr marL="8759" marR="8759" marT="875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latin typeface="Arial Narrow" pitchFamily="34" charset="0"/>
                        </a:rPr>
                        <a:t>Portia Tree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Arial Narrow" pitchFamily="34" charset="0"/>
                      </a:endParaRPr>
                    </a:p>
                  </a:txBody>
                  <a:tcPr marL="8759" marR="8759" marT="875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latin typeface="Arial Narrow" pitchFamily="34" charset="0"/>
                        </a:rPr>
                        <a:t>Air </a:t>
                      </a:r>
                      <a:r>
                        <a:rPr lang="en-US" sz="1600" u="none" strike="noStrike" dirty="0" smtClean="0">
                          <a:latin typeface="Arial Narrow" pitchFamily="34" charset="0"/>
                        </a:rPr>
                        <a:t>  Potato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Arial Narrow" pitchFamily="34" charset="0"/>
                      </a:endParaRPr>
                    </a:p>
                  </a:txBody>
                  <a:tcPr marL="8759" marR="8759" marT="875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Many</a:t>
                      </a:r>
                      <a:r>
                        <a:rPr lang="en-US" sz="1600" b="0" i="0" u="none" strike="noStrike" baseline="0" dirty="0" smtClean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 Cat.1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Arial Narrow" pitchFamily="34" charset="0"/>
                      </a:endParaRPr>
                    </a:p>
                  </a:txBody>
                  <a:tcPr marL="8759" marR="8759" marT="8759" marB="0" anchor="b"/>
                </a:tc>
              </a:tr>
              <a:tr h="43116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latin typeface="Arial Narrow" pitchFamily="34" charset="0"/>
                        </a:rPr>
                        <a:t>Big Cypress NP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Arial Narrow" pitchFamily="34" charset="0"/>
                      </a:endParaRPr>
                    </a:p>
                  </a:txBody>
                  <a:tcPr marL="8759" marR="8759" marT="875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8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759" marR="8759" marT="8759" marB="0" anchor="b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8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759" marR="8759" marT="8759" marB="0" anchor="b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8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759" marR="8759" marT="8759" marB="0" anchor="b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8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759" marR="8759" marT="875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8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759" marR="8759" marT="875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8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759" marR="8759" marT="875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8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759" marR="8759" marT="875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8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759" marR="8759" marT="875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8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759" marR="8759" marT="8759" marB="0" anchor="b"/>
                </a:tc>
              </a:tr>
              <a:tr h="43116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latin typeface="Arial Narrow" pitchFamily="34" charset="0"/>
                        </a:rPr>
                        <a:t>Biscayne Bay NP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Arial Narrow" pitchFamily="34" charset="0"/>
                      </a:endParaRPr>
                    </a:p>
                  </a:txBody>
                  <a:tcPr marL="8759" marR="8759" marT="875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8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759" marR="8759" marT="875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8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759" marR="8759" marT="875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8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759" marR="8759" marT="875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8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759" marR="8759" marT="8759" marB="0" anchor="b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8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759" marR="8759" marT="875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8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759" marR="8759" marT="8759" marB="0" anchor="b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8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759" marR="8759" marT="8759" marB="0" anchor="b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8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759" marR="8759" marT="875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8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759" marR="8759" marT="8759" marB="0" anchor="b"/>
                </a:tc>
              </a:tr>
              <a:tr h="43116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latin typeface="Arial Narrow" pitchFamily="34" charset="0"/>
                        </a:rPr>
                        <a:t>Broward County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Arial Narrow" pitchFamily="34" charset="0"/>
                      </a:endParaRPr>
                    </a:p>
                  </a:txBody>
                  <a:tcPr marL="8759" marR="8759" marT="875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8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759" marR="8759" marT="8759" marB="0" anchor="b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8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759" marR="8759" marT="8759" marB="0" anchor="b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8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759" marR="8759" marT="8759" marB="0" anchor="b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8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759" marR="8759" marT="8759" marB="0" anchor="b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8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759" marR="8759" marT="875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8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759" marR="8759" marT="875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8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759" marR="8759" marT="875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8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759" marR="8759" marT="8759" marB="0" anchor="b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8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759" marR="8759" marT="8759" marB="0" anchor="b">
                    <a:solidFill>
                      <a:schemeClr val="accent2"/>
                    </a:solidFill>
                  </a:tcPr>
                </a:tc>
              </a:tr>
              <a:tr h="43116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latin typeface="Arial Narrow" pitchFamily="34" charset="0"/>
                        </a:rPr>
                        <a:t>Everglades NP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Arial Narrow" pitchFamily="34" charset="0"/>
                      </a:endParaRPr>
                    </a:p>
                  </a:txBody>
                  <a:tcPr marL="8759" marR="8759" marT="875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8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759" marR="8759" marT="8759" marB="0" anchor="b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8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759" marR="8759" marT="8759" marB="0" anchor="b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8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759" marR="8759" marT="8759" marB="0" anchor="b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8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759" marR="8759" marT="8759" marB="0" anchor="b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8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759" marR="8759" marT="875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8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759" marR="8759" marT="875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8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759" marR="8759" marT="875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8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759" marR="8759" marT="875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8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759" marR="8759" marT="8759" marB="0" anchor="b"/>
                </a:tc>
              </a:tr>
              <a:tr h="43116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latin typeface="Arial Narrow" pitchFamily="34" charset="0"/>
                        </a:rPr>
                        <a:t>FP&amp;L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Arial Narrow" pitchFamily="34" charset="0"/>
                      </a:endParaRPr>
                    </a:p>
                  </a:txBody>
                  <a:tcPr marL="8759" marR="8759" marT="875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8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759" marR="8759" marT="8759" marB="0" anchor="b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8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759" marR="8759" marT="8759" marB="0" anchor="b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8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759" marR="8759" marT="8759" marB="0" anchor="b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8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759" marR="8759" marT="8759" marB="0" anchor="b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8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759" marR="8759" marT="875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8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759" marR="8759" marT="875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8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759" marR="8759" marT="875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8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759" marR="8759" marT="875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8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759" marR="8759" marT="8759" marB="0" anchor="b"/>
                </a:tc>
              </a:tr>
              <a:tr h="43116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latin typeface="Arial Narrow" pitchFamily="34" charset="0"/>
                        </a:rPr>
                        <a:t>FWC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Arial Narrow" pitchFamily="34" charset="0"/>
                      </a:endParaRPr>
                    </a:p>
                  </a:txBody>
                  <a:tcPr marL="8759" marR="8759" marT="875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8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759" marR="8759" marT="8759" marB="0" anchor="b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8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759" marR="8759" marT="8759" marB="0" anchor="b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8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759" marR="8759" marT="8759" marB="0" anchor="b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8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759" marR="8759" marT="8759" marB="0" anchor="b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8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759" marR="8759" marT="875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8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759" marR="8759" marT="875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8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759" marR="8759" marT="875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8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759" marR="8759" marT="875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8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759" marR="8759" marT="8759" marB="0" anchor="b"/>
                </a:tc>
              </a:tr>
              <a:tr h="43116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latin typeface="Arial Narrow" pitchFamily="34" charset="0"/>
                        </a:rPr>
                        <a:t>FWS (Lox Refuge)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Arial Narrow" pitchFamily="34" charset="0"/>
                      </a:endParaRPr>
                    </a:p>
                  </a:txBody>
                  <a:tcPr marL="8759" marR="8759" marT="875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8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759" marR="8759" marT="8759" marB="0" anchor="b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8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759" marR="8759" marT="8759" marB="0" anchor="b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8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759" marR="8759" marT="875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8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759" marR="8759" marT="875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8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759" marR="8759" marT="875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8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759" marR="8759" marT="875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8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759" marR="8759" marT="875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8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759" marR="8759" marT="875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8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759" marR="8759" marT="8759" marB="0" anchor="b"/>
                </a:tc>
              </a:tr>
              <a:tr h="43116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latin typeface="Arial Narrow" pitchFamily="34" charset="0"/>
                        </a:rPr>
                        <a:t>Miami-Dade Co.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Arial Narrow" pitchFamily="34" charset="0"/>
                      </a:endParaRPr>
                    </a:p>
                  </a:txBody>
                  <a:tcPr marL="8759" marR="8759" marT="875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8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759" marR="8759" marT="8759" marB="0" anchor="b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8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759" marR="8759" marT="8759" marB="0" anchor="b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8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759" marR="8759" marT="8759" marB="0" anchor="b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8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759" marR="8759" marT="8759" marB="0" anchor="b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8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759" marR="8759" marT="8759" marB="0" anchor="b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8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759" marR="8759" marT="875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8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759" marR="8759" marT="875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8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759" marR="8759" marT="8759" marB="0" anchor="b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8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759" marR="8759" marT="8759" marB="0" anchor="b">
                    <a:solidFill>
                      <a:schemeClr val="accent2"/>
                    </a:solidFill>
                  </a:tcPr>
                </a:tc>
              </a:tr>
              <a:tr h="43116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Palm Beach Co.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Arial Narrow" pitchFamily="34" charset="0"/>
                      </a:endParaRPr>
                    </a:p>
                  </a:txBody>
                  <a:tcPr marL="8759" marR="8759" marT="875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8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759" marR="8759" marT="8759" marB="0" anchor="b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8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759" marR="8759" marT="8759" marB="0" anchor="b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8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759" marR="8759" marT="8759" marB="0" anchor="b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8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759" marR="8759" marT="8759" marB="0" anchor="b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8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759" marR="8759" marT="875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8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759" marR="8759" marT="875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8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759" marR="8759" marT="875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8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759" marR="8759" marT="8759" marB="0" anchor="b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8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759" marR="8759" marT="8759" marB="0" anchor="b">
                    <a:solidFill>
                      <a:schemeClr val="accent2"/>
                    </a:solidFill>
                  </a:tcPr>
                </a:tc>
              </a:tr>
              <a:tr h="43116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latin typeface="Arial Narrow" pitchFamily="34" charset="0"/>
                        </a:rPr>
                        <a:t>Seminole Tribe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Arial Narrow" pitchFamily="34" charset="0"/>
                      </a:endParaRPr>
                    </a:p>
                  </a:txBody>
                  <a:tcPr marL="8759" marR="8759" marT="875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8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759" marR="8759" marT="8759" marB="0" anchor="b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8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759" marR="8759" marT="8759" marB="0" anchor="b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8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759" marR="8759" marT="8759" marB="0" anchor="b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8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759" marR="8759" marT="875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8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759" marR="8759" marT="875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8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759" marR="8759" marT="875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8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759" marR="8759" marT="875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8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759" marR="8759" marT="8759" marB="0" anchor="b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8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759" marR="8759" marT="8759" marB="0" anchor="b"/>
                </a:tc>
              </a:tr>
              <a:tr h="43116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latin typeface="Arial Narrow" pitchFamily="34" charset="0"/>
                        </a:rPr>
                        <a:t>SFWMD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Arial Narrow" pitchFamily="34" charset="0"/>
                      </a:endParaRPr>
                    </a:p>
                  </a:txBody>
                  <a:tcPr marL="8759" marR="8759" marT="875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8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759" marR="8759" marT="8759" marB="0" anchor="b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8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759" marR="8759" marT="8759" marB="0" anchor="b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8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759" marR="8759" marT="8759" marB="0" anchor="b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8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759" marR="8759" marT="8759" marB="0" anchor="b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8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759" marR="8759" marT="8759" marB="0" anchor="b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8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759" marR="8759" marT="875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8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759" marR="8759" marT="875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8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759" marR="8759" marT="875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8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759" marR="8759" marT="8759" marB="0" anchor="b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:\Users\sbruscia\Desktop\Capture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5797" y="1342510"/>
            <a:ext cx="3029926" cy="508879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Measure Change Over Time 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65841" y="2085881"/>
            <a:ext cx="2279585" cy="3467304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2741125" y="1562307"/>
            <a:ext cx="304800" cy="304800"/>
          </a:xfrm>
          <a:prstGeom prst="ellipse">
            <a:avLst/>
          </a:prstGeom>
          <a:noFill/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3045925" y="1723237"/>
            <a:ext cx="952500" cy="777513"/>
          </a:xfrm>
          <a:prstGeom prst="straightConnector1">
            <a:avLst/>
          </a:prstGeom>
          <a:ln w="57150">
            <a:solidFill>
              <a:schemeClr val="tx1">
                <a:lumMod val="65000"/>
                <a:lumOff val="3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ontent Placeholder 2"/>
          <p:cNvSpPr txBox="1">
            <a:spLocks/>
          </p:cNvSpPr>
          <p:nvPr/>
        </p:nvSpPr>
        <p:spPr>
          <a:xfrm>
            <a:off x="5168348" y="1288631"/>
            <a:ext cx="3975652" cy="46556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lvl="0" indent="-342900">
              <a:spcBef>
                <a:spcPct val="20000"/>
              </a:spcBef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CERP Monitoring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Design</a:t>
            </a:r>
          </a:p>
          <a:p>
            <a:pPr marL="800100" lvl="1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Incorporating invasive plants</a:t>
            </a:r>
          </a:p>
          <a:p>
            <a:pPr marL="800100" lvl="1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800" dirty="0" smtClean="0"/>
              <a:t>Expand to entire ECISMA</a:t>
            </a:r>
          </a:p>
          <a:p>
            <a:pPr marL="800100" lvl="1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Enhance ability to detect change over time and make inferences at multiple scales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4622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Detect New Invasions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00200"/>
            <a:ext cx="4360333" cy="4525963"/>
          </a:xfrm>
        </p:spPr>
        <p:txBody>
          <a:bodyPr>
            <a:normAutofit/>
          </a:bodyPr>
          <a:lstStyle/>
          <a:p>
            <a:r>
              <a:rPr lang="en-US" sz="3600" dirty="0" smtClean="0"/>
              <a:t>Promote expansion of early detection monitoring programs and reporting networks.</a:t>
            </a:r>
            <a:endParaRPr lang="en-US" sz="3600" dirty="0"/>
          </a:p>
        </p:txBody>
      </p:sp>
      <p:pic>
        <p:nvPicPr>
          <p:cNvPr id="1026" name="Picture 2" descr="EDDMapS 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01142" y="4286250"/>
            <a:ext cx="3461654" cy="1009649"/>
          </a:xfrm>
          <a:prstGeom prst="rect">
            <a:avLst/>
          </a:prstGeom>
          <a:noFill/>
        </p:spPr>
      </p:pic>
      <p:pic>
        <p:nvPicPr>
          <p:cNvPr id="6" name="Picture 5" descr="Monitoring_Invasive_Exotic_Plant_Species_Page_13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629150" y="2196576"/>
            <a:ext cx="4057650" cy="1575323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4362450" y="1200150"/>
            <a:ext cx="443865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800" b="1" dirty="0" smtClean="0">
                <a:solidFill>
                  <a:schemeClr val="bg1"/>
                </a:solidFill>
                <a:latin typeface="Calibri" pitchFamily="34" charset="0"/>
              </a:rPr>
              <a:t>NPS COORIDORS OF INVASIVENESS PROGRAM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dirty="0"/>
              <a:t>ECISMA Exotic Plant Monitoring </a:t>
            </a:r>
            <a:r>
              <a:rPr lang="en-US" sz="4000" dirty="0" smtClean="0"/>
              <a:t>Objectives</a:t>
            </a:r>
            <a:endParaRPr lang="en-US" dirty="0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3584561894"/>
              </p:ext>
            </p:extLst>
          </p:nvPr>
        </p:nvGraphicFramePr>
        <p:xfrm>
          <a:off x="232759" y="948805"/>
          <a:ext cx="8661862" cy="52651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Line Callout 1 6"/>
          <p:cNvSpPr/>
          <p:nvPr/>
        </p:nvSpPr>
        <p:spPr>
          <a:xfrm>
            <a:off x="6623956" y="1828800"/>
            <a:ext cx="2139043" cy="1143000"/>
          </a:xfrm>
          <a:prstGeom prst="borderCallout1">
            <a:avLst>
              <a:gd name="adj1" fmla="val 18750"/>
              <a:gd name="adj2" fmla="val -8333"/>
              <a:gd name="adj3" fmla="val 71684"/>
              <a:gd name="adj4" fmla="val -48802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Digital Aerial Sketch Mapping</a:t>
            </a:r>
          </a:p>
          <a:p>
            <a:pPr algn="ctr"/>
            <a:r>
              <a:rPr lang="en-US" dirty="0" smtClean="0"/>
              <a:t>&amp; SRF</a:t>
            </a:r>
            <a:endParaRPr lang="en-US" dirty="0"/>
          </a:p>
        </p:txBody>
      </p:sp>
      <p:sp>
        <p:nvSpPr>
          <p:cNvPr id="8" name="Line Callout 1 7"/>
          <p:cNvSpPr/>
          <p:nvPr/>
        </p:nvSpPr>
        <p:spPr>
          <a:xfrm>
            <a:off x="419792" y="2234639"/>
            <a:ext cx="2139043" cy="940823"/>
          </a:xfrm>
          <a:prstGeom prst="borderCallout1">
            <a:avLst>
              <a:gd name="adj1" fmla="val 110179"/>
              <a:gd name="adj2" fmla="val 58843"/>
              <a:gd name="adj3" fmla="val 204294"/>
              <a:gd name="adj4" fmla="val 115845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CERP Landscape Panels</a:t>
            </a:r>
            <a:endParaRPr lang="en-US" dirty="0"/>
          </a:p>
        </p:txBody>
      </p:sp>
      <p:sp>
        <p:nvSpPr>
          <p:cNvPr id="9" name="Line Callout 1 8"/>
          <p:cNvSpPr/>
          <p:nvPr/>
        </p:nvSpPr>
        <p:spPr>
          <a:xfrm>
            <a:off x="7212675" y="5077691"/>
            <a:ext cx="1736273" cy="1143000"/>
          </a:xfrm>
          <a:prstGeom prst="borderCallout1">
            <a:avLst>
              <a:gd name="adj1" fmla="val 49226"/>
              <a:gd name="adj2" fmla="val 984"/>
              <a:gd name="adj3" fmla="val 41851"/>
              <a:gd name="adj4" fmla="val -61777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Corridor Monitoring, </a:t>
            </a:r>
            <a:r>
              <a:rPr lang="en-US" dirty="0" err="1" smtClean="0"/>
              <a:t>EddMaps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6410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576" t="3540" r="9746" b="5154"/>
          <a:stretch/>
        </p:blipFill>
        <p:spPr>
          <a:xfrm>
            <a:off x="361807" y="892230"/>
            <a:ext cx="4540720" cy="5455920"/>
          </a:xfrm>
          <a:prstGeom prst="rect">
            <a:avLst/>
          </a:prstGeom>
          <a:ln w="25400" cmpd="sng">
            <a:solidFill>
              <a:schemeClr val="accent2">
                <a:lumMod val="50000"/>
              </a:schemeClr>
            </a:solidFill>
          </a:ln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82000" cy="498867"/>
          </a:xfrm>
        </p:spPr>
        <p:txBody>
          <a:bodyPr>
            <a:noAutofit/>
          </a:bodyPr>
          <a:lstStyle/>
          <a:p>
            <a:r>
              <a:rPr lang="en-US" sz="3200" dirty="0" smtClean="0"/>
              <a:t>Multi-scale Approach for Multiple </a:t>
            </a:r>
            <a:r>
              <a:rPr lang="en-US" sz="3200" dirty="0"/>
              <a:t>O</a:t>
            </a:r>
            <a:r>
              <a:rPr lang="en-US" sz="3200" dirty="0" smtClean="0"/>
              <a:t>bjectives</a:t>
            </a:r>
            <a:endParaRPr lang="en-US" sz="3200" dirty="0"/>
          </a:p>
        </p:txBody>
      </p:sp>
      <p:sp>
        <p:nvSpPr>
          <p:cNvPr id="6" name="Rectangle 5"/>
          <p:cNvSpPr/>
          <p:nvPr/>
        </p:nvSpPr>
        <p:spPr>
          <a:xfrm>
            <a:off x="2421468" y="4455084"/>
            <a:ext cx="548292" cy="337049"/>
          </a:xfrm>
          <a:prstGeom prst="rect">
            <a:avLst/>
          </a:prstGeom>
          <a:solidFill>
            <a:srgbClr val="3366FF">
              <a:alpha val="34902"/>
            </a:srgbClr>
          </a:solidFill>
          <a:ln w="38100" cmpd="sng">
            <a:solidFill>
              <a:srgbClr val="3366F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5181600" y="936964"/>
            <a:ext cx="2743200" cy="5344686"/>
            <a:chOff x="5562600" y="990600"/>
            <a:chExt cx="2743200" cy="5344686"/>
          </a:xfrm>
        </p:grpSpPr>
        <p:sp>
          <p:nvSpPr>
            <p:cNvPr id="8" name="TextBox 7"/>
            <p:cNvSpPr txBox="1"/>
            <p:nvPr/>
          </p:nvSpPr>
          <p:spPr>
            <a:xfrm>
              <a:off x="5562600" y="990600"/>
              <a:ext cx="2743200" cy="53245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</a:rPr>
                <a:t>Measure landscape distribution and abundance</a:t>
              </a:r>
            </a:p>
            <a:p>
              <a:pPr algn="ctr"/>
              <a:endParaRPr lang="en-US" b="1" dirty="0" smtClean="0">
                <a:solidFill>
                  <a:schemeClr val="bg1"/>
                </a:solidFill>
              </a:endParaRPr>
            </a:p>
            <a:p>
              <a:pPr algn="ctr"/>
              <a:endParaRPr lang="en-US" b="1" dirty="0" smtClean="0">
                <a:solidFill>
                  <a:schemeClr val="bg1"/>
                </a:solidFill>
              </a:endParaRPr>
            </a:p>
            <a:p>
              <a:pPr algn="ctr"/>
              <a:endParaRPr lang="en-US" sz="2000" b="1" dirty="0" smtClean="0">
                <a:solidFill>
                  <a:schemeClr val="bg1"/>
                </a:solidFill>
              </a:endParaRPr>
            </a:p>
            <a:p>
              <a:pPr algn="ctr"/>
              <a:r>
                <a:rPr lang="en-US" sz="2000" b="1" dirty="0" smtClean="0"/>
                <a:t>Direct </a:t>
              </a:r>
              <a:r>
                <a:rPr lang="en-US" sz="2000" b="1" dirty="0"/>
                <a:t>contractors</a:t>
              </a:r>
            </a:p>
            <a:p>
              <a:pPr algn="ctr"/>
              <a:endParaRPr lang="en-US" b="1" dirty="0" smtClean="0">
                <a:solidFill>
                  <a:schemeClr val="bg1"/>
                </a:solidFill>
              </a:endParaRPr>
            </a:p>
            <a:p>
              <a:pPr algn="ctr"/>
              <a:endParaRPr lang="en-US" b="1" dirty="0" smtClean="0">
                <a:solidFill>
                  <a:schemeClr val="bg1"/>
                </a:solidFill>
              </a:endParaRPr>
            </a:p>
            <a:p>
              <a:pPr algn="ctr"/>
              <a:endParaRPr lang="en-US" b="1" dirty="0" smtClean="0">
                <a:solidFill>
                  <a:schemeClr val="bg1"/>
                </a:solidFill>
              </a:endParaRPr>
            </a:p>
            <a:p>
              <a:pPr algn="ctr"/>
              <a:endParaRPr lang="en-US" b="1" dirty="0" smtClean="0">
                <a:solidFill>
                  <a:schemeClr val="bg1"/>
                </a:solidFill>
              </a:endParaRPr>
            </a:p>
            <a:p>
              <a:pPr algn="ctr"/>
              <a:r>
                <a:rPr lang="en-US" sz="2000" b="1" dirty="0" smtClean="0"/>
                <a:t>Detect new invasions</a:t>
              </a:r>
            </a:p>
            <a:p>
              <a:pPr algn="ctr"/>
              <a:endParaRPr lang="en-US" b="1" dirty="0" smtClean="0">
                <a:solidFill>
                  <a:schemeClr val="bg1"/>
                </a:solidFill>
              </a:endParaRPr>
            </a:p>
            <a:p>
              <a:pPr algn="ctr"/>
              <a:endParaRPr lang="en-US" b="1" dirty="0">
                <a:solidFill>
                  <a:schemeClr val="bg1"/>
                </a:solidFill>
              </a:endParaRPr>
            </a:p>
            <a:p>
              <a:pPr algn="ctr"/>
              <a:endParaRPr lang="en-US" b="1" dirty="0" smtClean="0">
                <a:solidFill>
                  <a:schemeClr val="bg1"/>
                </a:solidFill>
              </a:endParaRPr>
            </a:p>
            <a:p>
              <a:pPr algn="ctr"/>
              <a:r>
                <a:rPr lang="en-US" sz="2000" b="1" dirty="0" smtClean="0"/>
                <a:t>Detect </a:t>
              </a:r>
              <a:r>
                <a:rPr lang="en-US" sz="2000" b="1" dirty="0"/>
                <a:t>change and</a:t>
              </a:r>
            </a:p>
            <a:p>
              <a:pPr algn="ctr"/>
              <a:r>
                <a:rPr lang="en-US" sz="2000" b="1" dirty="0"/>
                <a:t>Assess impacts</a:t>
              </a:r>
              <a:endParaRPr lang="en-US" sz="2000" b="1" dirty="0" smtClean="0"/>
            </a:p>
            <a:p>
              <a:endParaRPr lang="en-US" b="1" dirty="0">
                <a:solidFill>
                  <a:schemeClr val="bg1"/>
                </a:solidFill>
              </a:endParaRPr>
            </a:p>
          </p:txBody>
        </p:sp>
        <p:cxnSp>
          <p:nvCxnSpPr>
            <p:cNvPr id="9" name="Straight Connector 8"/>
            <p:cNvCxnSpPr/>
            <p:nvPr/>
          </p:nvCxnSpPr>
          <p:spPr>
            <a:xfrm>
              <a:off x="6248400" y="1996256"/>
              <a:ext cx="1371600" cy="0"/>
            </a:xfrm>
            <a:prstGeom prst="line">
              <a:avLst/>
            </a:prstGeom>
            <a:ln w="381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6248400" y="2240382"/>
              <a:ext cx="1371600" cy="0"/>
            </a:xfrm>
            <a:prstGeom prst="line">
              <a:avLst/>
            </a:prstGeom>
            <a:ln w="381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6248400" y="2481691"/>
              <a:ext cx="1371600" cy="0"/>
            </a:xfrm>
            <a:prstGeom prst="line">
              <a:avLst/>
            </a:prstGeom>
            <a:ln w="381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11"/>
            <p:cNvSpPr/>
            <p:nvPr/>
          </p:nvSpPr>
          <p:spPr>
            <a:xfrm>
              <a:off x="6418500" y="6033650"/>
              <a:ext cx="1031400" cy="301636"/>
            </a:xfrm>
            <a:prstGeom prst="rect">
              <a:avLst/>
            </a:prstGeom>
            <a:solidFill>
              <a:srgbClr val="92D050"/>
            </a:solidFill>
            <a:ln w="28575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" name="Freeform 12"/>
            <p:cNvSpPr/>
            <p:nvPr/>
          </p:nvSpPr>
          <p:spPr>
            <a:xfrm>
              <a:off x="6261513" y="4548588"/>
              <a:ext cx="1345374" cy="528918"/>
            </a:xfrm>
            <a:custGeom>
              <a:avLst/>
              <a:gdLst>
                <a:gd name="connsiteX0" fmla="*/ 0 w 1157574"/>
                <a:gd name="connsiteY0" fmla="*/ 161365 h 416859"/>
                <a:gd name="connsiteX1" fmla="*/ 107576 w 1157574"/>
                <a:gd name="connsiteY1" fmla="*/ 201706 h 416859"/>
                <a:gd name="connsiteX2" fmla="*/ 215153 w 1157574"/>
                <a:gd name="connsiteY2" fmla="*/ 215153 h 416859"/>
                <a:gd name="connsiteX3" fmla="*/ 416859 w 1157574"/>
                <a:gd name="connsiteY3" fmla="*/ 215153 h 416859"/>
                <a:gd name="connsiteX4" fmla="*/ 537882 w 1157574"/>
                <a:gd name="connsiteY4" fmla="*/ 188259 h 416859"/>
                <a:gd name="connsiteX5" fmla="*/ 618564 w 1157574"/>
                <a:gd name="connsiteY5" fmla="*/ 161365 h 416859"/>
                <a:gd name="connsiteX6" fmla="*/ 658906 w 1157574"/>
                <a:gd name="connsiteY6" fmla="*/ 147918 h 416859"/>
                <a:gd name="connsiteX7" fmla="*/ 712694 w 1157574"/>
                <a:gd name="connsiteY7" fmla="*/ 67236 h 416859"/>
                <a:gd name="connsiteX8" fmla="*/ 726141 w 1157574"/>
                <a:gd name="connsiteY8" fmla="*/ 26894 h 416859"/>
                <a:gd name="connsiteX9" fmla="*/ 766482 w 1157574"/>
                <a:gd name="connsiteY9" fmla="*/ 0 h 416859"/>
                <a:gd name="connsiteX10" fmla="*/ 820270 w 1157574"/>
                <a:gd name="connsiteY10" fmla="*/ 13447 h 416859"/>
                <a:gd name="connsiteX11" fmla="*/ 860611 w 1157574"/>
                <a:gd name="connsiteY11" fmla="*/ 40342 h 416859"/>
                <a:gd name="connsiteX12" fmla="*/ 887506 w 1157574"/>
                <a:gd name="connsiteY12" fmla="*/ 134471 h 416859"/>
                <a:gd name="connsiteX13" fmla="*/ 900953 w 1157574"/>
                <a:gd name="connsiteY13" fmla="*/ 336177 h 416859"/>
                <a:gd name="connsiteX14" fmla="*/ 1035423 w 1157574"/>
                <a:gd name="connsiteY14" fmla="*/ 403412 h 416859"/>
                <a:gd name="connsiteX15" fmla="*/ 1075764 w 1157574"/>
                <a:gd name="connsiteY15" fmla="*/ 416859 h 416859"/>
                <a:gd name="connsiteX16" fmla="*/ 1116106 w 1157574"/>
                <a:gd name="connsiteY16" fmla="*/ 403412 h 416859"/>
                <a:gd name="connsiteX17" fmla="*/ 1156447 w 1157574"/>
                <a:gd name="connsiteY17" fmla="*/ 322730 h 416859"/>
                <a:gd name="connsiteX18" fmla="*/ 1156447 w 1157574"/>
                <a:gd name="connsiteY18" fmla="*/ 268942 h 416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57574" h="416859">
                  <a:moveTo>
                    <a:pt x="0" y="161365"/>
                  </a:moveTo>
                  <a:cubicBezTo>
                    <a:pt x="5608" y="163608"/>
                    <a:pt x="88253" y="198193"/>
                    <a:pt x="107576" y="201706"/>
                  </a:cubicBezTo>
                  <a:cubicBezTo>
                    <a:pt x="143131" y="208171"/>
                    <a:pt x="179294" y="210671"/>
                    <a:pt x="215153" y="215153"/>
                  </a:cubicBezTo>
                  <a:cubicBezTo>
                    <a:pt x="303192" y="244499"/>
                    <a:pt x="254721" y="234228"/>
                    <a:pt x="416859" y="215153"/>
                  </a:cubicBezTo>
                  <a:cubicBezTo>
                    <a:pt x="437910" y="212676"/>
                    <a:pt x="513920" y="195448"/>
                    <a:pt x="537882" y="188259"/>
                  </a:cubicBezTo>
                  <a:cubicBezTo>
                    <a:pt x="565035" y="180113"/>
                    <a:pt x="591670" y="170330"/>
                    <a:pt x="618564" y="161365"/>
                  </a:cubicBezTo>
                  <a:lnTo>
                    <a:pt x="658906" y="147918"/>
                  </a:lnTo>
                  <a:cubicBezTo>
                    <a:pt x="676835" y="121024"/>
                    <a:pt x="702473" y="97900"/>
                    <a:pt x="712694" y="67236"/>
                  </a:cubicBezTo>
                  <a:cubicBezTo>
                    <a:pt x="717176" y="53789"/>
                    <a:pt x="717286" y="37963"/>
                    <a:pt x="726141" y="26894"/>
                  </a:cubicBezTo>
                  <a:cubicBezTo>
                    <a:pt x="736237" y="14274"/>
                    <a:pt x="753035" y="8965"/>
                    <a:pt x="766482" y="0"/>
                  </a:cubicBezTo>
                  <a:cubicBezTo>
                    <a:pt x="784411" y="4482"/>
                    <a:pt x="803283" y="6167"/>
                    <a:pt x="820270" y="13447"/>
                  </a:cubicBezTo>
                  <a:cubicBezTo>
                    <a:pt x="835125" y="19813"/>
                    <a:pt x="850515" y="27722"/>
                    <a:pt x="860611" y="40342"/>
                  </a:cubicBezTo>
                  <a:cubicBezTo>
                    <a:pt x="867628" y="49113"/>
                    <a:pt x="886626" y="130953"/>
                    <a:pt x="887506" y="134471"/>
                  </a:cubicBezTo>
                  <a:cubicBezTo>
                    <a:pt x="891988" y="201706"/>
                    <a:pt x="882918" y="271251"/>
                    <a:pt x="900953" y="336177"/>
                  </a:cubicBezTo>
                  <a:cubicBezTo>
                    <a:pt x="910706" y="371289"/>
                    <a:pt x="1017866" y="397560"/>
                    <a:pt x="1035423" y="403412"/>
                  </a:cubicBezTo>
                  <a:lnTo>
                    <a:pt x="1075764" y="416859"/>
                  </a:lnTo>
                  <a:cubicBezTo>
                    <a:pt x="1089211" y="412377"/>
                    <a:pt x="1105037" y="412267"/>
                    <a:pt x="1116106" y="403412"/>
                  </a:cubicBezTo>
                  <a:cubicBezTo>
                    <a:pt x="1133287" y="389667"/>
                    <a:pt x="1153304" y="344733"/>
                    <a:pt x="1156447" y="322730"/>
                  </a:cubicBezTo>
                  <a:cubicBezTo>
                    <a:pt x="1158983" y="304981"/>
                    <a:pt x="1156447" y="286871"/>
                    <a:pt x="1156447" y="268942"/>
                  </a:cubicBezTo>
                </a:path>
              </a:pathLst>
            </a:custGeom>
            <a:noFill/>
            <a:ln w="38100" cmpd="sng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6629400" y="3188411"/>
              <a:ext cx="628977" cy="668295"/>
            </a:xfrm>
            <a:prstGeom prst="rect">
              <a:avLst/>
            </a:prstGeom>
            <a:solidFill>
              <a:srgbClr val="3366FF">
                <a:alpha val="34902"/>
              </a:srgbClr>
            </a:solidFill>
            <a:ln w="38100" cmpd="sng">
              <a:solidFill>
                <a:srgbClr val="3366FF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15" name="Rectangle 14"/>
          <p:cNvSpPr/>
          <p:nvPr/>
        </p:nvSpPr>
        <p:spPr>
          <a:xfrm rot="16200000">
            <a:off x="3916533" y="1439335"/>
            <a:ext cx="206738" cy="382937"/>
          </a:xfrm>
          <a:prstGeom prst="rect">
            <a:avLst/>
          </a:prstGeom>
          <a:solidFill>
            <a:srgbClr val="3366FF">
              <a:alpha val="34902"/>
            </a:srgbClr>
          </a:solidFill>
          <a:ln w="38100" cmpd="sng">
            <a:solidFill>
              <a:srgbClr val="3366F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 rot="16200000">
            <a:off x="1230843" y="2779793"/>
            <a:ext cx="699555" cy="251268"/>
          </a:xfrm>
          <a:prstGeom prst="rect">
            <a:avLst/>
          </a:prstGeom>
          <a:solidFill>
            <a:srgbClr val="3366FF">
              <a:alpha val="34902"/>
            </a:srgbClr>
          </a:solidFill>
          <a:ln w="38100" cmpd="sng">
            <a:solidFill>
              <a:srgbClr val="3366F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black"/>
                </a:solidFill>
              </a:rPr>
              <a:t>0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255304" y="2837528"/>
            <a:ext cx="300701" cy="475244"/>
          </a:xfrm>
          <a:prstGeom prst="rect">
            <a:avLst/>
          </a:prstGeom>
          <a:solidFill>
            <a:srgbClr val="3366FF">
              <a:alpha val="34902"/>
            </a:srgbClr>
          </a:solidFill>
          <a:ln w="38100" cmpd="sng">
            <a:solidFill>
              <a:srgbClr val="3366F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 rot="16200000">
            <a:off x="2681203" y="1923870"/>
            <a:ext cx="150351" cy="237622"/>
          </a:xfrm>
          <a:prstGeom prst="rect">
            <a:avLst/>
          </a:prstGeom>
          <a:solidFill>
            <a:srgbClr val="3366FF">
              <a:alpha val="34902"/>
            </a:srgbClr>
          </a:solidFill>
          <a:ln w="38100" cmpd="sng">
            <a:solidFill>
              <a:srgbClr val="3366F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620000" y="1066800"/>
            <a:ext cx="13716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5-yr Interval</a:t>
            </a:r>
            <a:endParaRPr lang="en-US" dirty="0">
              <a:solidFill>
                <a:srgbClr val="FF0000"/>
              </a:solidFill>
            </a:endParaRPr>
          </a:p>
          <a:p>
            <a:pPr algn="ctr"/>
            <a:endParaRPr lang="en-US" dirty="0" smtClean="0">
              <a:solidFill>
                <a:srgbClr val="FF0000"/>
              </a:solidFill>
            </a:endParaRPr>
          </a:p>
          <a:p>
            <a:pPr algn="ctr"/>
            <a:endParaRPr lang="en-US" dirty="0" smtClean="0">
              <a:solidFill>
                <a:srgbClr val="FF0000"/>
              </a:solidFill>
            </a:endParaRPr>
          </a:p>
          <a:p>
            <a:pPr algn="ctr"/>
            <a:endParaRPr lang="en-US" dirty="0" smtClean="0">
              <a:solidFill>
                <a:srgbClr val="FF0000"/>
              </a:solidFill>
            </a:endParaRPr>
          </a:p>
          <a:p>
            <a:pPr algn="ctr"/>
            <a:endParaRPr lang="en-US" dirty="0">
              <a:solidFill>
                <a:srgbClr val="FF0000"/>
              </a:solidFill>
            </a:endParaRPr>
          </a:p>
          <a:p>
            <a:pPr algn="ctr"/>
            <a:endParaRPr lang="en-US" dirty="0" smtClean="0">
              <a:solidFill>
                <a:srgbClr val="FF0000"/>
              </a:solidFill>
            </a:endParaRPr>
          </a:p>
          <a:p>
            <a:pPr algn="ctr"/>
            <a:r>
              <a:rPr lang="en-US" dirty="0" smtClean="0">
                <a:solidFill>
                  <a:srgbClr val="FF0000"/>
                </a:solidFill>
              </a:rPr>
              <a:t>Annual</a:t>
            </a:r>
            <a:endParaRPr lang="en-US" dirty="0">
              <a:solidFill>
                <a:srgbClr val="FF0000"/>
              </a:solidFill>
            </a:endParaRPr>
          </a:p>
          <a:p>
            <a:pPr algn="ctr"/>
            <a:endParaRPr lang="en-US" dirty="0" smtClean="0">
              <a:solidFill>
                <a:srgbClr val="FF0000"/>
              </a:solidFill>
            </a:endParaRPr>
          </a:p>
          <a:p>
            <a:pPr algn="ctr"/>
            <a:endParaRPr lang="en-US" dirty="0" smtClean="0">
              <a:solidFill>
                <a:srgbClr val="FF0000"/>
              </a:solidFill>
            </a:endParaRPr>
          </a:p>
          <a:p>
            <a:pPr algn="ctr"/>
            <a:endParaRPr lang="en-US" dirty="0">
              <a:solidFill>
                <a:srgbClr val="FF0000"/>
              </a:solidFill>
            </a:endParaRPr>
          </a:p>
          <a:p>
            <a:pPr algn="ctr"/>
            <a:endParaRPr lang="en-US" dirty="0" smtClean="0">
              <a:solidFill>
                <a:srgbClr val="FF0000"/>
              </a:solidFill>
            </a:endParaRPr>
          </a:p>
          <a:p>
            <a:pPr algn="ctr"/>
            <a:r>
              <a:rPr lang="en-US" dirty="0" smtClean="0">
                <a:solidFill>
                  <a:srgbClr val="FF0000"/>
                </a:solidFill>
              </a:rPr>
              <a:t>Annual</a:t>
            </a:r>
          </a:p>
          <a:p>
            <a:pPr algn="ctr"/>
            <a:endParaRPr lang="en-US" dirty="0" smtClean="0">
              <a:solidFill>
                <a:srgbClr val="FF0000"/>
              </a:solidFill>
            </a:endParaRPr>
          </a:p>
          <a:p>
            <a:pPr algn="ctr"/>
            <a:endParaRPr lang="en-US" dirty="0">
              <a:solidFill>
                <a:srgbClr val="FF0000"/>
              </a:solidFill>
            </a:endParaRPr>
          </a:p>
          <a:p>
            <a:pPr algn="ctr"/>
            <a:endParaRPr lang="en-US" dirty="0" smtClean="0">
              <a:solidFill>
                <a:srgbClr val="FF0000"/>
              </a:solidFill>
            </a:endParaRPr>
          </a:p>
          <a:p>
            <a:pPr algn="ctr"/>
            <a:r>
              <a:rPr lang="en-US" dirty="0" smtClean="0">
                <a:solidFill>
                  <a:srgbClr val="FF0000"/>
                </a:solidFill>
              </a:rPr>
              <a:t>Annual</a:t>
            </a:r>
          </a:p>
          <a:p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0567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93587"/>
            <a:ext cx="8229600" cy="4525962"/>
          </a:xfrm>
        </p:spPr>
        <p:txBody>
          <a:bodyPr>
            <a:normAutofit/>
          </a:bodyPr>
          <a:lstStyle/>
          <a:p>
            <a:r>
              <a:rPr lang="en-US" b="1" dirty="0" smtClean="0"/>
              <a:t>Landscape Level Change in Distribution and Abundance</a:t>
            </a:r>
            <a:br>
              <a:rPr lang="en-US" b="1" dirty="0" smtClean="0"/>
            </a:br>
            <a:r>
              <a:rPr lang="en-US" b="1" dirty="0" smtClean="0"/>
              <a:t> </a:t>
            </a:r>
            <a:br>
              <a:rPr lang="en-US" b="1" dirty="0" smtClean="0"/>
            </a:br>
            <a:r>
              <a:rPr lang="en-US" b="1" dirty="0" smtClean="0">
                <a:solidFill>
                  <a:schemeClr val="tx1"/>
                </a:solidFill>
              </a:rPr>
              <a:t>Greater Everglades Module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>
                <a:solidFill>
                  <a:schemeClr val="tx1"/>
                </a:solidFill>
              </a:rPr>
              <a:t>2003 - 2013</a:t>
            </a:r>
            <a:endParaRPr 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00029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Australian Pine 2003-2013</a:t>
            </a:r>
            <a:endParaRPr lang="en-US" dirty="0"/>
          </a:p>
        </p:txBody>
      </p:sp>
      <p:pic>
        <p:nvPicPr>
          <p:cNvPr id="4" name="Picture 3" descr="AustralianPine_2003_vs_2013_GridCells.jpg"/>
          <p:cNvPicPr preferRelativeResize="0"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03" y="929640"/>
            <a:ext cx="7455153" cy="576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433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Australian Pine 2003-2013</a:t>
            </a:r>
            <a:endParaRPr lang="en-US" dirty="0"/>
          </a:p>
        </p:txBody>
      </p:sp>
      <p:pic>
        <p:nvPicPr>
          <p:cNvPr id="4" name="Picture 3" descr="AustralianPine_2003_vs_2013_GridCells.jpg"/>
          <p:cNvPicPr preferRelativeResize="0"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03" y="929640"/>
            <a:ext cx="4473092" cy="3456432"/>
          </a:xfrm>
          <a:prstGeom prst="rect">
            <a:avLst/>
          </a:prstGeom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16468" y="2987039"/>
            <a:ext cx="3895178" cy="3383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3238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Brazilian Pepper 2003 -2013</a:t>
            </a:r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6137" y="1020763"/>
            <a:ext cx="7450137" cy="5761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8550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Brazilian Pepper 2003 -2013</a:t>
            </a:r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6137" y="1020763"/>
            <a:ext cx="4469975" cy="3456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40307" y="3017202"/>
            <a:ext cx="3902119" cy="3383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1870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Melaleuca 2003 -2013</a:t>
            </a:r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1378" y="974407"/>
            <a:ext cx="7450137" cy="5761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9494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2013/14 Treatments: Brazilian Pepper</a:t>
            </a:r>
            <a:endParaRPr lang="en-US" dirty="0"/>
          </a:p>
        </p:txBody>
      </p:sp>
      <p:pic>
        <p:nvPicPr>
          <p:cNvPr id="4" name="Content Placeholder 3" descr="ECISMA_2014Summit_CAS_COMP.png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653" t="9105" r="11152" b="9695"/>
          <a:stretch>
            <a:fillRect/>
          </a:stretch>
        </p:blipFill>
        <p:spPr>
          <a:xfrm>
            <a:off x="4886325" y="1009650"/>
            <a:ext cx="3956424" cy="5456467"/>
          </a:xfr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228600" y="1524000"/>
            <a:ext cx="4715933" cy="47074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3600" dirty="0" smtClean="0">
                <a:solidFill>
                  <a:schemeClr val="tx2">
                    <a:lumMod val="75000"/>
                  </a:schemeClr>
                </a:solidFill>
                <a:latin typeface="Calibri" pitchFamily="34" charset="0"/>
              </a:rPr>
              <a:t>~128,550 acres 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swept for </a:t>
            </a:r>
            <a:r>
              <a:rPr lang="en-US" sz="3600" dirty="0" smtClean="0">
                <a:solidFill>
                  <a:schemeClr val="tx2">
                    <a:lumMod val="75000"/>
                  </a:schemeClr>
                </a:solidFill>
                <a:latin typeface="Calibri" pitchFamily="34" charset="0"/>
              </a:rPr>
              <a:t>Brazilian Pepper</a:t>
            </a:r>
            <a:endParaRPr kumimoji="0" lang="en-US" sz="3600" b="0" i="0" u="none" strike="noStrike" kern="1200" cap="none" spc="0" normalizeH="0" baseline="0" noProof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800100" lvl="1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3600" dirty="0" smtClean="0">
                <a:solidFill>
                  <a:schemeClr val="tx2">
                    <a:lumMod val="75000"/>
                  </a:schemeClr>
                </a:solidFill>
                <a:latin typeface="Calibri" pitchFamily="34" charset="0"/>
              </a:rPr>
              <a:t>Majority of control effort in Big Cypress National Preserve and FWC Wildlife Management Areas</a:t>
            </a:r>
            <a:endParaRPr kumimoji="0" lang="en-US" sz="3600" b="0" i="0" u="none" strike="noStrike" kern="1200" cap="none" spc="0" normalizeH="0" baseline="0" noProof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6299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Melaleuca 2003 -2013</a:t>
            </a:r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1378" y="974407"/>
            <a:ext cx="4469975" cy="3456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74597" y="3046729"/>
            <a:ext cx="3899459" cy="3383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24056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Old World Climbing Fern 2003-2013</a:t>
            </a:r>
            <a:endParaRPr lang="en-US" dirty="0"/>
          </a:p>
        </p:txBody>
      </p:sp>
      <p:pic>
        <p:nvPicPr>
          <p:cNvPr id="4" name="Picture 4"/>
          <p:cNvPicPr preferRelativeResize="0"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3807" y="1051560"/>
            <a:ext cx="7449133" cy="5760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8492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Old World Climbing Fern 2003-2013</a:t>
            </a:r>
            <a:endParaRPr lang="en-US" dirty="0"/>
          </a:p>
        </p:txBody>
      </p:sp>
      <p:pic>
        <p:nvPicPr>
          <p:cNvPr id="4" name="Picture 4"/>
          <p:cNvPicPr preferRelativeResize="0"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3807" y="1051560"/>
            <a:ext cx="4469480" cy="3456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49831" y="3038855"/>
            <a:ext cx="3895387" cy="3383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71470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It Takes A Village</a:t>
            </a:r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0" y="1480925"/>
            <a:ext cx="9144000" cy="4412974"/>
          </a:xfrm>
          <a:prstGeom prst="rect">
            <a:avLst/>
          </a:prstGeom>
        </p:spPr>
        <p:txBody>
          <a:bodyPr vert="horz" lIns="91440" tIns="45720" rIns="91440" bIns="45720" numCol="2" rtlCol="0">
            <a:normAutofit fontScale="70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 baseline="0">
                <a:solidFill>
                  <a:schemeClr val="tx2">
                    <a:lumMod val="75000"/>
                  </a:schemeClr>
                </a:solidFill>
                <a:latin typeface="Calibri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 baseline="0">
                <a:solidFill>
                  <a:schemeClr val="tx2">
                    <a:lumMod val="75000"/>
                  </a:schemeClr>
                </a:solidFill>
                <a:latin typeface="Calibri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 baseline="0">
                <a:solidFill>
                  <a:schemeClr val="tx2">
                    <a:lumMod val="75000"/>
                  </a:schemeClr>
                </a:solidFill>
                <a:latin typeface="Calibri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 baseline="0">
                <a:solidFill>
                  <a:schemeClr val="tx2">
                    <a:lumMod val="75000"/>
                  </a:schemeClr>
                </a:solidFill>
                <a:latin typeface="Calibri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 baseline="0">
                <a:solidFill>
                  <a:schemeClr val="tx2">
                    <a:lumMod val="75000"/>
                  </a:schemeClr>
                </a:solidFill>
                <a:latin typeface="Calibri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600" b="1" dirty="0" smtClean="0">
                <a:solidFill>
                  <a:schemeClr val="bg1"/>
                </a:solidFill>
              </a:rPr>
              <a:t>Presentation support from:</a:t>
            </a:r>
            <a:endParaRPr lang="en-US" sz="3600" b="1" dirty="0" smtClean="0">
              <a:solidFill>
                <a:schemeClr val="bg1"/>
              </a:solidFill>
            </a:endParaRPr>
          </a:p>
          <a:p>
            <a:pPr lvl="1"/>
            <a:r>
              <a:rPr lang="en-US" sz="3400" b="1" dirty="0" smtClean="0"/>
              <a:t>Ellen Allen </a:t>
            </a:r>
            <a:r>
              <a:rPr lang="en-US" sz="3400" dirty="0" smtClean="0"/>
              <a:t>(SFWMD)</a:t>
            </a:r>
          </a:p>
          <a:p>
            <a:pPr lvl="1"/>
            <a:r>
              <a:rPr lang="en-US" sz="3400" b="1" dirty="0" smtClean="0"/>
              <a:t>Terri Bennett</a:t>
            </a:r>
            <a:r>
              <a:rPr lang="en-US" sz="3400" dirty="0" smtClean="0"/>
              <a:t> (SFWMD)</a:t>
            </a:r>
          </a:p>
          <a:p>
            <a:pPr lvl="1"/>
            <a:r>
              <a:rPr lang="en-US" sz="3400" b="1" dirty="0" smtClean="0"/>
              <a:t>Shea </a:t>
            </a:r>
            <a:r>
              <a:rPr lang="en-US" sz="3400" b="1" dirty="0" err="1" smtClean="0"/>
              <a:t>Bruscia</a:t>
            </a:r>
            <a:r>
              <a:rPr lang="en-US" sz="3400" dirty="0" smtClean="0"/>
              <a:t> (NPS)</a:t>
            </a:r>
          </a:p>
          <a:p>
            <a:pPr lvl="1"/>
            <a:r>
              <a:rPr lang="en-US" sz="3400" b="1" dirty="0" smtClean="0"/>
              <a:t>Gwen </a:t>
            </a:r>
            <a:r>
              <a:rPr lang="en-US" sz="3400" b="1" dirty="0" err="1" smtClean="0"/>
              <a:t>Burzycki</a:t>
            </a:r>
            <a:r>
              <a:rPr lang="en-US" sz="3400" b="1" dirty="0" smtClean="0"/>
              <a:t> </a:t>
            </a:r>
            <a:r>
              <a:rPr lang="en-US" sz="3400" dirty="0" smtClean="0"/>
              <a:t>(Miami-Dade Co.)</a:t>
            </a:r>
          </a:p>
          <a:p>
            <a:pPr lvl="1"/>
            <a:r>
              <a:rPr lang="en-US" sz="3400" b="1" dirty="0" smtClean="0"/>
              <a:t>Hillary Cooley</a:t>
            </a:r>
            <a:r>
              <a:rPr lang="en-US" sz="3400" dirty="0" smtClean="0"/>
              <a:t> (Everglades NP)</a:t>
            </a:r>
          </a:p>
          <a:p>
            <a:pPr lvl="1"/>
            <a:r>
              <a:rPr lang="en-US" sz="3400" b="1" dirty="0" smtClean="0"/>
              <a:t>Jane Dozier </a:t>
            </a:r>
            <a:r>
              <a:rPr lang="en-US" sz="3400" dirty="0" smtClean="0"/>
              <a:t>(Miami-Dade Co.)</a:t>
            </a:r>
          </a:p>
          <a:p>
            <a:pPr lvl="1"/>
            <a:r>
              <a:rPr lang="en-US" sz="3400" b="1" dirty="0" smtClean="0"/>
              <a:t>Pat Howell </a:t>
            </a:r>
            <a:r>
              <a:rPr lang="en-US" sz="3400" dirty="0" smtClean="0"/>
              <a:t>(Broward Co.)</a:t>
            </a:r>
          </a:p>
          <a:p>
            <a:pPr lvl="1"/>
            <a:endParaRPr lang="en-US" sz="3400" dirty="0" smtClean="0"/>
          </a:p>
          <a:p>
            <a:pPr lvl="1"/>
            <a:endParaRPr lang="en-US" sz="3400" dirty="0" smtClean="0"/>
          </a:p>
          <a:p>
            <a:pPr lvl="1"/>
            <a:r>
              <a:rPr lang="en-US" sz="3400" b="1" dirty="0" smtClean="0"/>
              <a:t>Elizabeth Letts </a:t>
            </a:r>
            <a:r>
              <a:rPr lang="en-US" sz="3400" dirty="0" smtClean="0"/>
              <a:t>(Seminole Tribe of Indians)</a:t>
            </a:r>
          </a:p>
          <a:p>
            <a:pPr lvl="1"/>
            <a:r>
              <a:rPr lang="en-US" sz="3400" b="1" dirty="0" smtClean="0"/>
              <a:t>Christen Mason </a:t>
            </a:r>
            <a:r>
              <a:rPr lang="en-US" sz="3400" dirty="0" smtClean="0"/>
              <a:t>(USFWS, Loxahatchee NWR)</a:t>
            </a:r>
          </a:p>
          <a:p>
            <a:pPr lvl="1"/>
            <a:r>
              <a:rPr lang="en-US" sz="3400" b="1" dirty="0" smtClean="0"/>
              <a:t>Vanessa McDonough </a:t>
            </a:r>
            <a:r>
              <a:rPr lang="en-US" sz="3400" dirty="0" smtClean="0"/>
              <a:t>(Biscayne Bay NP)</a:t>
            </a:r>
          </a:p>
          <a:p>
            <a:pPr lvl="1"/>
            <a:r>
              <a:rPr lang="en-US" sz="3400" b="1" dirty="0" smtClean="0"/>
              <a:t>Shelby </a:t>
            </a:r>
            <a:r>
              <a:rPr lang="en-US" sz="3400" b="1" dirty="0" err="1" smtClean="0"/>
              <a:t>Moneysmith</a:t>
            </a:r>
            <a:r>
              <a:rPr lang="en-US" sz="3400" b="1" dirty="0" smtClean="0"/>
              <a:t> </a:t>
            </a:r>
            <a:r>
              <a:rPr lang="en-US" sz="3400" dirty="0" smtClean="0"/>
              <a:t>(Biscayne Bay NP)</a:t>
            </a:r>
          </a:p>
          <a:p>
            <a:pPr lvl="1"/>
            <a:r>
              <a:rPr lang="en-US" sz="3400" b="1" dirty="0" smtClean="0"/>
              <a:t>Tony Pernas (</a:t>
            </a:r>
            <a:r>
              <a:rPr lang="en-US" sz="3400" dirty="0" smtClean="0"/>
              <a:t>NPS)</a:t>
            </a:r>
          </a:p>
          <a:p>
            <a:pPr lvl="1"/>
            <a:r>
              <a:rPr lang="en-US" sz="3400" b="1" dirty="0" smtClean="0"/>
              <a:t>Jed </a:t>
            </a:r>
            <a:r>
              <a:rPr lang="en-US" sz="3400" b="1" dirty="0" err="1" smtClean="0"/>
              <a:t>Redwine</a:t>
            </a:r>
            <a:r>
              <a:rPr lang="en-US" sz="3400" b="1" dirty="0" smtClean="0"/>
              <a:t> </a:t>
            </a:r>
            <a:r>
              <a:rPr lang="en-US" sz="3400" dirty="0" smtClean="0"/>
              <a:t>(NPS)</a:t>
            </a:r>
          </a:p>
          <a:p>
            <a:pPr lvl="1"/>
            <a:r>
              <a:rPr lang="en-US" sz="3400" b="1" dirty="0" smtClean="0"/>
              <a:t>Billy Snyder </a:t>
            </a:r>
            <a:r>
              <a:rPr lang="en-US" sz="3400" dirty="0" smtClean="0"/>
              <a:t>(Big Cypress NP)</a:t>
            </a:r>
          </a:p>
        </p:txBody>
      </p:sp>
    </p:spTree>
    <p:extLst>
      <p:ext uri="{BB962C8B-B14F-4D97-AF65-F5344CB8AC3E}">
        <p14:creationId xmlns:p14="http://schemas.microsoft.com/office/powerpoint/2010/main" val="1991620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2013/14 Treatments: Melaleuca</a:t>
            </a:r>
            <a:endParaRPr lang="en-US" dirty="0"/>
          </a:p>
        </p:txBody>
      </p:sp>
      <p:pic>
        <p:nvPicPr>
          <p:cNvPr id="4" name="Content Placeholder 3" descr="ECISMA_2014Summit_CAS_COMP.png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047" t="9346" r="11394" b="9410"/>
          <a:stretch>
            <a:fillRect/>
          </a:stretch>
        </p:blipFill>
        <p:spPr>
          <a:xfrm>
            <a:off x="4851400" y="990600"/>
            <a:ext cx="3994975" cy="5486400"/>
          </a:xfr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228600" y="1524000"/>
            <a:ext cx="4629150" cy="42841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3600" dirty="0" smtClean="0">
                <a:solidFill>
                  <a:schemeClr val="tx2">
                    <a:lumMod val="75000"/>
                  </a:schemeClr>
                </a:solidFill>
                <a:latin typeface="Calibri" pitchFamily="34" charset="0"/>
              </a:rPr>
              <a:t>~ 341,000 acres 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swept for melaleuca</a:t>
            </a:r>
          </a:p>
          <a:p>
            <a:pPr marL="800100" lvl="1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3600" dirty="0" smtClean="0">
                <a:solidFill>
                  <a:schemeClr val="tx2">
                    <a:lumMod val="75000"/>
                  </a:schemeClr>
                </a:solidFill>
                <a:latin typeface="Calibri" pitchFamily="34" charset="0"/>
              </a:rPr>
              <a:t>Predominantly  maintenance control work in nearly all management areas</a:t>
            </a:r>
          </a:p>
          <a:p>
            <a:pPr marL="800100" lvl="1" indent="-342900">
              <a:spcBef>
                <a:spcPct val="20000"/>
              </a:spcBef>
              <a:buFont typeface="Arial" pitchFamily="34" charset="0"/>
              <a:buChar char="•"/>
            </a:pPr>
            <a:endParaRPr lang="en-US" sz="3600" dirty="0" smtClean="0">
              <a:solidFill>
                <a:schemeClr val="tx2">
                  <a:lumMod val="75000"/>
                </a:schemeClr>
              </a:solidFill>
              <a:latin typeface="Calibri" pitchFamily="34" charset="0"/>
            </a:endParaRPr>
          </a:p>
          <a:p>
            <a:pPr marL="800100" lvl="1" indent="-342900">
              <a:spcBef>
                <a:spcPct val="20000"/>
              </a:spcBef>
              <a:buFont typeface="Arial" pitchFamily="34" charset="0"/>
              <a:buChar char="•"/>
            </a:pPr>
            <a:endParaRPr lang="en-US" sz="3600" dirty="0" smtClean="0">
              <a:solidFill>
                <a:schemeClr val="tx2">
                  <a:lumMod val="75000"/>
                </a:schemeClr>
              </a:solidFill>
              <a:latin typeface="Calibri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6299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2013/14 Treatments: </a:t>
            </a:r>
            <a:br>
              <a:rPr lang="en-US" dirty="0" smtClean="0"/>
            </a:br>
            <a:r>
              <a:rPr lang="en-US" dirty="0" smtClean="0"/>
              <a:t>Old World Climbing Fern</a:t>
            </a:r>
            <a:endParaRPr lang="en-US" dirty="0"/>
          </a:p>
        </p:txBody>
      </p:sp>
      <p:pic>
        <p:nvPicPr>
          <p:cNvPr id="4" name="Content Placeholder 3" descr="ECISMA_2014Summit_CAS_COMP.png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805" t="9159" r="11253" b="8804"/>
          <a:stretch>
            <a:fillRect/>
          </a:stretch>
        </p:blipFill>
        <p:spPr>
          <a:xfrm>
            <a:off x="4879975" y="971550"/>
            <a:ext cx="3976181" cy="5486400"/>
          </a:xfr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114300" y="1524000"/>
            <a:ext cx="4914900" cy="493395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~ 18,500 acres swept for OWCF</a:t>
            </a:r>
          </a:p>
          <a:p>
            <a:pPr marL="800100" lvl="1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3600" dirty="0" smtClean="0">
                <a:solidFill>
                  <a:schemeClr val="tx2">
                    <a:lumMod val="75000"/>
                  </a:schemeClr>
                </a:solidFill>
                <a:latin typeface="Calibri" pitchFamily="34" charset="0"/>
              </a:rPr>
              <a:t>Tree islands and other forested wetlands in Southern Glades, Holey Land,  and Rotenberger WMA’s</a:t>
            </a:r>
          </a:p>
          <a:p>
            <a:pPr marL="800100" lvl="1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3600" dirty="0" smtClean="0">
                <a:solidFill>
                  <a:schemeClr val="tx2">
                    <a:lumMod val="75000"/>
                  </a:schemeClr>
                </a:solidFill>
                <a:latin typeface="Calibri" pitchFamily="34" charset="0"/>
              </a:rPr>
              <a:t>Follow up work (post-aerial) and foliar treatments of widely scattered OWCF in Loxahatchee NWR</a:t>
            </a:r>
            <a:endParaRPr kumimoji="0" lang="en-US" sz="3600" b="0" i="0" u="none" strike="noStrike" kern="1200" cap="none" spc="0" normalizeH="0" baseline="0" noProof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6299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2013/14 Treatments: Australian Pine</a:t>
            </a:r>
            <a:endParaRPr lang="en-US" dirty="0"/>
          </a:p>
        </p:txBody>
      </p:sp>
      <p:pic>
        <p:nvPicPr>
          <p:cNvPr id="4" name="Content Placeholder 3" descr="ECISMA_2014Summit_CAS_COMP.png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435" t="9522" r="13178" b="9272"/>
          <a:stretch>
            <a:fillRect/>
          </a:stretch>
        </p:blipFill>
        <p:spPr>
          <a:xfrm>
            <a:off x="4910668" y="937128"/>
            <a:ext cx="3935649" cy="5486400"/>
          </a:xfr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228600" y="1524000"/>
            <a:ext cx="4601817" cy="42841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3600" dirty="0" smtClean="0">
                <a:solidFill>
                  <a:schemeClr val="tx2">
                    <a:lumMod val="75000"/>
                  </a:schemeClr>
                </a:solidFill>
                <a:latin typeface="Calibri" pitchFamily="34" charset="0"/>
              </a:rPr>
              <a:t>~ 16,000 acres 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swept for Australian pine</a:t>
            </a:r>
          </a:p>
          <a:p>
            <a:pPr marL="800100" lvl="1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3600" dirty="0" smtClean="0">
                <a:solidFill>
                  <a:schemeClr val="tx2">
                    <a:lumMod val="75000"/>
                  </a:schemeClr>
                </a:solidFill>
                <a:latin typeface="Calibri" pitchFamily="34" charset="0"/>
              </a:rPr>
              <a:t>Most work in eastern ENP and Southern Glades</a:t>
            </a:r>
            <a:endParaRPr kumimoji="0" lang="en-US" sz="3600" b="0" i="0" u="none" strike="noStrike" kern="1200" cap="none" spc="0" normalizeH="0" baseline="0" noProof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6299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ECISMA_2014Summit_Maps_PlannedTrmtsFY14 - Copy.png"/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15" t="10368" r="48106" b="6421"/>
          <a:stretch>
            <a:fillRect/>
          </a:stretch>
        </p:blipFill>
        <p:spPr>
          <a:xfrm>
            <a:off x="19655" y="965204"/>
            <a:ext cx="4433808" cy="58927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Planned Treatments FY14/15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4864090" y="1866890"/>
            <a:ext cx="457200" cy="457200"/>
          </a:xfrm>
          <a:prstGeom prst="rect">
            <a:avLst/>
          </a:prstGeom>
          <a:solidFill>
            <a:srgbClr val="66FF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864090" y="4813290"/>
            <a:ext cx="457200" cy="4572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864090" y="2456170"/>
            <a:ext cx="457200" cy="4572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864090" y="4224010"/>
            <a:ext cx="457200" cy="4572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4864090" y="3045450"/>
            <a:ext cx="457200" cy="457200"/>
          </a:xfrm>
          <a:prstGeom prst="rect">
            <a:avLst/>
          </a:prstGeom>
          <a:solidFill>
            <a:srgbClr val="FF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864090" y="3634730"/>
            <a:ext cx="457200" cy="457200"/>
          </a:xfrm>
          <a:prstGeom prst="rect">
            <a:avLst/>
          </a:prstGeom>
          <a:solidFill>
            <a:srgbClr val="00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5511790" y="1318169"/>
            <a:ext cx="18682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Brazilian Pepper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5530337" y="2500104"/>
            <a:ext cx="30576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Melaleuca, Brazilian Pepper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552958" y="3089384"/>
            <a:ext cx="29967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Melaleuca, Australian Pine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5511790" y="3678664"/>
            <a:ext cx="2427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Melaleuca, Lygodium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5524490" y="4267944"/>
            <a:ext cx="2985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Lygodium, Brazilian Pepper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5552958" y="4857224"/>
            <a:ext cx="11481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Lygodium</a:t>
            </a: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4881026" y="1257305"/>
            <a:ext cx="457200" cy="457200"/>
          </a:xfrm>
          <a:prstGeom prst="rect">
            <a:avLst/>
          </a:prstGeom>
          <a:solidFill>
            <a:srgbClr val="00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5528726" y="1910827"/>
            <a:ext cx="1220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Melaleuca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8169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 baseline="0">
                <a:solidFill>
                  <a:schemeClr val="accent1">
                    <a:lumMod val="20000"/>
                    <a:lumOff val="80000"/>
                  </a:schemeClr>
                </a:solidFill>
                <a:latin typeface="Calibri" pitchFamily="34" charset="0"/>
                <a:ea typeface="+mj-ea"/>
                <a:cs typeface="+mj-cs"/>
              </a:defRPr>
            </a:lvl1pPr>
          </a:lstStyle>
          <a:p>
            <a:r>
              <a:rPr lang="en-US" dirty="0" smtClean="0"/>
              <a:t>Other Managed Invasive Plant Species</a:t>
            </a:r>
            <a:endParaRPr lang="en-US" dirty="0"/>
          </a:p>
        </p:txBody>
      </p:sp>
      <p:pic>
        <p:nvPicPr>
          <p:cNvPr id="5" name="Picture 4" descr="ECISMA_bound.png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>
          <a:xfrm>
            <a:off x="2514600" y="990600"/>
            <a:ext cx="4114800" cy="5357004"/>
          </a:xfrm>
          <a:prstGeom prst="rect">
            <a:avLst/>
          </a:prstGeom>
          <a:ln w="22225">
            <a:solidFill>
              <a:schemeClr val="tx1"/>
            </a:solidFill>
          </a:ln>
        </p:spPr>
      </p:pic>
      <p:sp>
        <p:nvSpPr>
          <p:cNvPr id="6" name="Line Callout 1 5"/>
          <p:cNvSpPr/>
          <p:nvPr/>
        </p:nvSpPr>
        <p:spPr>
          <a:xfrm>
            <a:off x="268817" y="3856566"/>
            <a:ext cx="2057400" cy="1066800"/>
          </a:xfrm>
          <a:prstGeom prst="borderCallout1">
            <a:avLst>
              <a:gd name="adj1" fmla="val 18750"/>
              <a:gd name="adj2" fmla="val 103601"/>
              <a:gd name="adj3" fmla="val 108165"/>
              <a:gd name="adj4" fmla="val 226349"/>
            </a:avLst>
          </a:prstGeom>
          <a:noFill/>
          <a:ln w="31750"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Shoebutton Ardisia</a:t>
            </a:r>
          </a:p>
          <a:p>
            <a:pPr algn="ctr"/>
            <a:r>
              <a:rPr lang="en-US" dirty="0" smtClean="0"/>
              <a:t>(</a:t>
            </a:r>
            <a:r>
              <a:rPr lang="en-US" i="1" dirty="0" smtClean="0"/>
              <a:t>Ardisia elliptica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7" name="Line Callout 1 6"/>
          <p:cNvSpPr/>
          <p:nvPr/>
        </p:nvSpPr>
        <p:spPr>
          <a:xfrm>
            <a:off x="228600" y="1123950"/>
            <a:ext cx="2133600" cy="1066800"/>
          </a:xfrm>
          <a:prstGeom prst="borderCallout1">
            <a:avLst>
              <a:gd name="adj1" fmla="val 24872"/>
              <a:gd name="adj2" fmla="val 102778"/>
              <a:gd name="adj3" fmla="val 121685"/>
              <a:gd name="adj4" fmla="val 169604"/>
            </a:avLst>
          </a:prstGeom>
          <a:noFill/>
          <a:ln w="31750"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Air Potato</a:t>
            </a:r>
          </a:p>
          <a:p>
            <a:pPr algn="ctr"/>
            <a:r>
              <a:rPr lang="en-US" dirty="0" smtClean="0"/>
              <a:t>(</a:t>
            </a:r>
            <a:r>
              <a:rPr lang="en-US" i="1" dirty="0" smtClean="0"/>
              <a:t>Dioscorea bulbifera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8" name="Line Callout 1 7"/>
          <p:cNvSpPr/>
          <p:nvPr/>
        </p:nvSpPr>
        <p:spPr>
          <a:xfrm>
            <a:off x="6858000" y="1905000"/>
            <a:ext cx="2057400" cy="1066800"/>
          </a:xfrm>
          <a:prstGeom prst="borderCallout1">
            <a:avLst>
              <a:gd name="adj1" fmla="val 18750"/>
              <a:gd name="adj2" fmla="val -8333"/>
              <a:gd name="adj3" fmla="val 155870"/>
              <a:gd name="adj4" fmla="val -59232"/>
            </a:avLst>
          </a:prstGeom>
          <a:noFill/>
          <a:ln w="31750"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Skunk Vine</a:t>
            </a:r>
          </a:p>
          <a:p>
            <a:pPr algn="ctr"/>
            <a:r>
              <a:rPr lang="en-US" dirty="0" smtClean="0"/>
              <a:t>(</a:t>
            </a:r>
            <a:r>
              <a:rPr lang="en-US" i="1" dirty="0" smtClean="0"/>
              <a:t>Paederia foetida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9" name="Line Callout 1 8"/>
          <p:cNvSpPr/>
          <p:nvPr/>
        </p:nvSpPr>
        <p:spPr>
          <a:xfrm>
            <a:off x="6858000" y="3467100"/>
            <a:ext cx="2057400" cy="1066800"/>
          </a:xfrm>
          <a:prstGeom prst="borderCallout1">
            <a:avLst>
              <a:gd name="adj1" fmla="val 18750"/>
              <a:gd name="adj2" fmla="val -8333"/>
              <a:gd name="adj3" fmla="val 175297"/>
              <a:gd name="adj4" fmla="val -54378"/>
            </a:avLst>
          </a:prstGeom>
          <a:noFill/>
          <a:ln w="31750"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Latherleaf</a:t>
            </a:r>
          </a:p>
          <a:p>
            <a:pPr algn="ctr"/>
            <a:r>
              <a:rPr lang="en-US" dirty="0" smtClean="0"/>
              <a:t>(</a:t>
            </a:r>
            <a:r>
              <a:rPr lang="en-US" i="1" dirty="0" smtClean="0"/>
              <a:t>Colubrina asiatica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10" name="Line Callout 1 9"/>
          <p:cNvSpPr/>
          <p:nvPr/>
        </p:nvSpPr>
        <p:spPr>
          <a:xfrm>
            <a:off x="6858000" y="5029200"/>
            <a:ext cx="2057400" cy="1066800"/>
          </a:xfrm>
          <a:prstGeom prst="borderCallout1">
            <a:avLst>
              <a:gd name="adj1" fmla="val 18750"/>
              <a:gd name="adj2" fmla="val -8333"/>
              <a:gd name="adj3" fmla="val 43625"/>
              <a:gd name="adj4" fmla="val -56811"/>
            </a:avLst>
          </a:prstGeom>
          <a:noFill/>
          <a:ln w="31750"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Portia Tree</a:t>
            </a:r>
          </a:p>
          <a:p>
            <a:pPr algn="ctr"/>
            <a:r>
              <a:rPr lang="en-US" sz="1600" dirty="0" smtClean="0"/>
              <a:t>(Thespesia populnea)</a:t>
            </a:r>
            <a:endParaRPr lang="en-US" sz="1600" dirty="0"/>
          </a:p>
        </p:txBody>
      </p:sp>
      <p:sp>
        <p:nvSpPr>
          <p:cNvPr id="11" name="Line Callout 1 10"/>
          <p:cNvSpPr/>
          <p:nvPr/>
        </p:nvSpPr>
        <p:spPr>
          <a:xfrm>
            <a:off x="247650" y="2526102"/>
            <a:ext cx="2057400" cy="1066800"/>
          </a:xfrm>
          <a:prstGeom prst="borderCallout1">
            <a:avLst>
              <a:gd name="adj1" fmla="val 18750"/>
              <a:gd name="adj2" fmla="val 103601"/>
              <a:gd name="adj3" fmla="val -6120"/>
              <a:gd name="adj4" fmla="val 196205"/>
            </a:avLst>
          </a:prstGeom>
          <a:noFill/>
          <a:ln w="31750"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Arrowhead Vine</a:t>
            </a:r>
          </a:p>
          <a:p>
            <a:pPr algn="ctr"/>
            <a:r>
              <a:rPr lang="en-US" dirty="0" smtClean="0"/>
              <a:t>(</a:t>
            </a:r>
            <a:r>
              <a:rPr lang="en-US" i="1" dirty="0" err="1" smtClean="0"/>
              <a:t>Syngonium</a:t>
            </a:r>
            <a:r>
              <a:rPr lang="en-US" i="1" dirty="0" smtClean="0"/>
              <a:t> </a:t>
            </a:r>
            <a:r>
              <a:rPr lang="en-US" i="1" dirty="0" err="1" smtClean="0"/>
              <a:t>podophyllum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8520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Cost Summary*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89914851"/>
              </p:ext>
            </p:extLst>
          </p:nvPr>
        </p:nvGraphicFramePr>
        <p:xfrm>
          <a:off x="289560" y="1105745"/>
          <a:ext cx="8515773" cy="407585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928861"/>
                <a:gridCol w="2065712"/>
                <a:gridCol w="3296144"/>
                <a:gridCol w="1225056"/>
              </a:tblGrid>
              <a:tr h="673960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Habitat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Habitat Cost/ac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Species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Species Cost/ac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390469">
                <a:tc>
                  <a:txBody>
                    <a:bodyPr/>
                    <a:lstStyle/>
                    <a:p>
                      <a:r>
                        <a:rPr lang="en-US" dirty="0" smtClean="0"/>
                        <a:t>Tree Island</a:t>
                      </a:r>
                      <a:endParaRPr lang="en-US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$382</a:t>
                      </a:r>
                      <a:endParaRPr lang="en-US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Old World</a:t>
                      </a:r>
                      <a:r>
                        <a:rPr lang="en-US" baseline="0" dirty="0" smtClean="0"/>
                        <a:t> Climbing Fern</a:t>
                      </a:r>
                      <a:endParaRPr lang="en-US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$280</a:t>
                      </a:r>
                      <a:endParaRPr lang="en-US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39046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Brazilian Pepper</a:t>
                      </a:r>
                      <a:endParaRPr lang="en-US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$712</a:t>
                      </a:r>
                      <a:endParaRPr lang="en-US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673960">
                <a:tc>
                  <a:txBody>
                    <a:bodyPr/>
                    <a:lstStyle/>
                    <a:p>
                      <a:r>
                        <a:rPr lang="en-US" dirty="0" smtClean="0"/>
                        <a:t>Cypress Swamp</a:t>
                      </a:r>
                      <a:endParaRPr lang="en-US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$55</a:t>
                      </a:r>
                    </a:p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Old World</a:t>
                      </a:r>
                      <a:r>
                        <a:rPr lang="en-US" baseline="0" dirty="0" smtClean="0"/>
                        <a:t> Climbing Fern</a:t>
                      </a:r>
                      <a:endParaRPr lang="en-US" dirty="0" smtClean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$255</a:t>
                      </a:r>
                      <a:endParaRPr lang="en-US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39046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Melaleuca/ Brazilian Pepper</a:t>
                      </a:r>
                      <a:endParaRPr lang="en-US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$289</a:t>
                      </a:r>
                      <a:endParaRPr lang="en-US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390469">
                <a:tc>
                  <a:txBody>
                    <a:bodyPr/>
                    <a:lstStyle/>
                    <a:p>
                      <a:r>
                        <a:rPr lang="en-US" dirty="0" smtClean="0"/>
                        <a:t>Marsh</a:t>
                      </a:r>
                      <a:endParaRPr lang="en-US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$398</a:t>
                      </a:r>
                      <a:endParaRPr lang="en-US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Melaleuca</a:t>
                      </a:r>
                      <a:endParaRPr lang="en-US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$415</a:t>
                      </a:r>
                      <a:endParaRPr lang="en-US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39046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Australian Pine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$351</a:t>
                      </a:r>
                      <a:endParaRPr lang="en-US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385120">
                <a:tc>
                  <a:txBody>
                    <a:bodyPr/>
                    <a:lstStyle/>
                    <a:p>
                      <a:r>
                        <a:rPr lang="en-US" baseline="0" dirty="0" smtClean="0"/>
                        <a:t>Forested</a:t>
                      </a:r>
                      <a:endParaRPr lang="en-US" dirty="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$391</a:t>
                      </a:r>
                      <a:endParaRPr lang="en-US" dirty="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Old World</a:t>
                      </a:r>
                      <a:r>
                        <a:rPr lang="en-US" baseline="0" dirty="0" smtClean="0"/>
                        <a:t> Climbing Fern</a:t>
                      </a:r>
                      <a:endParaRPr lang="en-US" dirty="0" smtClean="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$392</a:t>
                      </a:r>
                      <a:endParaRPr lang="en-US" dirty="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  <a:tr h="390469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Brazilian Pepper</a:t>
                      </a:r>
                      <a:endParaRPr lang="en-US" dirty="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$227</a:t>
                      </a:r>
                      <a:endParaRPr lang="en-US" dirty="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03200" y="5384800"/>
            <a:ext cx="861906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*Mean cost per acre from a selection of local, state, and federal projects during the reporting period. Costs include contractor services and materials only– contractor oversight not included.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087090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ISREP_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pulent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CISREP_Template</Template>
  <TotalTime>10341</TotalTime>
  <Words>821</Words>
  <Application>Microsoft Office PowerPoint</Application>
  <PresentationFormat>On-screen Show (4:3)</PresentationFormat>
  <Paragraphs>252</Paragraphs>
  <Slides>33</Slides>
  <Notes>32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9" baseType="lpstr">
      <vt:lpstr>Arial</vt:lpstr>
      <vt:lpstr>Arial Narrow</vt:lpstr>
      <vt:lpstr>Calibri</vt:lpstr>
      <vt:lpstr>Times New Roman</vt:lpstr>
      <vt:lpstr>Trebuchet MS</vt:lpstr>
      <vt:lpstr>CISREP_Template</vt:lpstr>
      <vt:lpstr>Invasive Plant Operations Overview</vt:lpstr>
      <vt:lpstr>ECISMA Priority Plant Species</vt:lpstr>
      <vt:lpstr>2013/14 Treatments: Brazilian Pepper</vt:lpstr>
      <vt:lpstr>2013/14 Treatments: Melaleuca</vt:lpstr>
      <vt:lpstr>2013/14 Treatments:  Old World Climbing Fern</vt:lpstr>
      <vt:lpstr>2013/14 Treatments: Australian Pine</vt:lpstr>
      <vt:lpstr>Planned Treatments FY14/15</vt:lpstr>
      <vt:lpstr>PowerPoint Presentation</vt:lpstr>
      <vt:lpstr>Cost Summary*</vt:lpstr>
      <vt:lpstr>2014 Newly Detected Plant Species</vt:lpstr>
      <vt:lpstr>Invaders on the Move?</vt:lpstr>
      <vt:lpstr>Invaders on the Move?</vt:lpstr>
      <vt:lpstr>Invaders on the Move?</vt:lpstr>
      <vt:lpstr>ECISMA Plant Monitoring</vt:lpstr>
      <vt:lpstr>Digital Aerial Sketch Mapping</vt:lpstr>
      <vt:lpstr>ECISMA Exotic Plant Monitoring Objectives</vt:lpstr>
      <vt:lpstr>Landscape Assessments of  Distribution &amp; Abundance</vt:lpstr>
      <vt:lpstr>Detailed Mapping to Direct Planned Control Efforts</vt:lpstr>
      <vt:lpstr>2014 Sample Data</vt:lpstr>
      <vt:lpstr>Measure Change Over Time </vt:lpstr>
      <vt:lpstr>Detect New Invasions</vt:lpstr>
      <vt:lpstr>ECISMA Exotic Plant Monitoring Objectives</vt:lpstr>
      <vt:lpstr>Multi-scale Approach for Multiple Objectives</vt:lpstr>
      <vt:lpstr>Landscape Level Change in Distribution and Abundance   Greater Everglades Module 2003 - 2013</vt:lpstr>
      <vt:lpstr>Australian Pine 2003-2013</vt:lpstr>
      <vt:lpstr>Australian Pine 2003-2013</vt:lpstr>
      <vt:lpstr>Brazilian Pepper 2003 -2013</vt:lpstr>
      <vt:lpstr>Brazilian Pepper 2003 -2013</vt:lpstr>
      <vt:lpstr>Melaleuca 2003 -2013</vt:lpstr>
      <vt:lpstr>Melaleuca 2003 -2013</vt:lpstr>
      <vt:lpstr>Old World Climbing Fern 2003-2013</vt:lpstr>
      <vt:lpstr>Old World Climbing Fern 2003-2013</vt:lpstr>
      <vt:lpstr>It Takes A Village</vt:lpstr>
    </vt:vector>
  </TitlesOfParts>
  <Company>South Fl Water Mgmnt District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Overview of Everglades Invasive Species</dc:title>
  <dc:creator>LeRoy Rodgers</dc:creator>
  <cp:lastModifiedBy>Sarah Jean Swain</cp:lastModifiedBy>
  <cp:revision>86</cp:revision>
  <cp:lastPrinted>2014-07-21T16:22:32Z</cp:lastPrinted>
  <dcterms:created xsi:type="dcterms:W3CDTF">2013-03-15T18:37:27Z</dcterms:created>
  <dcterms:modified xsi:type="dcterms:W3CDTF">2014-08-08T15:39:15Z</dcterms:modified>
</cp:coreProperties>
</file>