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FFCCFF"/>
    <a:srgbClr val="66FF33"/>
    <a:srgbClr val="F3CD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27" autoAdjust="0"/>
    <p:restoredTop sz="73492" autoAdjust="0"/>
  </p:normalViewPr>
  <p:slideViewPr>
    <p:cSldViewPr snapToGrid="0">
      <p:cViewPr varScale="1">
        <p:scale>
          <a:sx n="101" d="100"/>
          <a:sy n="101" d="100"/>
        </p:scale>
        <p:origin x="226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r">
              <a:defRPr sz="1200"/>
            </a:lvl1pPr>
          </a:lstStyle>
          <a:p>
            <a:fld id="{10596FFA-47D5-4609-AA90-00859C7380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r">
              <a:defRPr sz="1200"/>
            </a:lvl1pPr>
          </a:lstStyle>
          <a:p>
            <a:fld id="{57968510-CD22-4D65-8F19-8A9D4ED1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313FC81B-8022-478F-B8A0-353797D3E638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1A06987-95F9-4709-8A45-F77392709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51" indent="-2911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694" indent="-232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571" indent="-232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48" indent="-232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25" indent="-232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03" indent="-232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081" indent="-232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9958" indent="-232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5D49C4-0D46-42C8-9379-2D45073020B0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5720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24" y="2395728"/>
            <a:ext cx="6400800" cy="8229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20000"/>
              <a:lumOff val="80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g.epa.gov/EME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106396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9888" y="3407505"/>
            <a:ext cx="6400800" cy="1050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50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1950" y="2424525"/>
            <a:ext cx="8001000" cy="1050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dirty="0" smtClean="0"/>
              <a:t>2014 Everglades Invasive Species Summit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Hillary Cooley (ENP) and Jed </a:t>
            </a:r>
            <a:r>
              <a:rPr lang="en-US" sz="2800" dirty="0" err="1" smtClean="0"/>
              <a:t>Redwine</a:t>
            </a:r>
            <a:r>
              <a:rPr lang="en-US" sz="2800" dirty="0" smtClean="0"/>
              <a:t> (USNPS)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Z:\GIS\EVER\data\nrdata\EPMT\Treatment\Treatment Summary\schi_freq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06" y="0"/>
            <a:ext cx="2514600" cy="32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Z:\GIS\EVER\data\nrdata\EPMT\Treatment\Treatment Summary\lygo_freq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331" y="0"/>
            <a:ext cx="2514600" cy="32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Z:\GIS\EVER\data\nrdata\EPMT\Treatment\Treatment Summary\misc_freq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618" y="3188874"/>
            <a:ext cx="2514600" cy="32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GIS\EVER\data\nrdata\EPMT\Treatment\Treatment Summary\mel_cas_freq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329" y="3188873"/>
            <a:ext cx="2514600" cy="32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05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subjects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4661" y="597247"/>
            <a:ext cx="8409398" cy="62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Relating treatment return intervals with change in exotic abundance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8755603"/>
              </p:ext>
            </p:extLst>
          </p:nvPr>
        </p:nvGraphicFramePr>
        <p:xfrm>
          <a:off x="174660" y="3735690"/>
          <a:ext cx="8849597" cy="273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727"/>
                <a:gridCol w="896114"/>
                <a:gridCol w="764359"/>
                <a:gridCol w="723626"/>
                <a:gridCol w="677700"/>
                <a:gridCol w="944271"/>
                <a:gridCol w="1083165"/>
                <a:gridCol w="1790664"/>
                <a:gridCol w="1240971"/>
              </a:tblGrid>
              <a:tr h="16136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Species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number of </a:t>
                      </a:r>
                      <a:r>
                        <a:rPr lang="en-US" sz="1200" dirty="0" smtClean="0">
                          <a:effectLst/>
                        </a:rPr>
                        <a:t>250 x 250</a:t>
                      </a:r>
                      <a:r>
                        <a:rPr lang="en-US" sz="1200" baseline="0" dirty="0" smtClean="0">
                          <a:effectLst/>
                        </a:rPr>
                        <a:t> m </a:t>
                      </a:r>
                      <a:r>
                        <a:rPr lang="en-US" sz="1200" dirty="0" smtClean="0">
                          <a:effectLst/>
                        </a:rPr>
                        <a:t>cells </a:t>
                      </a:r>
                      <a:r>
                        <a:rPr lang="en-US" sz="1200" dirty="0">
                          <a:effectLst/>
                        </a:rPr>
                        <a:t>observed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number of exotic occupied cells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occupied cells seen by both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count of % Cover agreed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Count % Cover </a:t>
                      </a:r>
                      <a:r>
                        <a:rPr lang="en-US" sz="1200" dirty="0" smtClean="0">
                          <a:effectLst/>
                        </a:rPr>
                        <a:t>disagreed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Count of cells expected to be occupied (based on DASM)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Count of cells where DASM expectation was confirmed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expected </a:t>
                      </a:r>
                      <a:r>
                        <a:rPr lang="en-US" sz="1400" dirty="0" smtClean="0">
                          <a:effectLst/>
                        </a:rPr>
                        <a:t>confirmed / expected occupied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</a:tr>
              <a:tr h="179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Casuarina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</a:tr>
              <a:tr h="179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Lygodium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</a:tr>
              <a:tr h="179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Melaleuca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0.826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0.558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</a:tr>
              <a:tr h="179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Schinus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0.552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0.691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3" marR="33103" marT="0" marB="0"/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174661" y="3026598"/>
            <a:ext cx="8835774" cy="795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Understanding the strengths and weaknesses of current monitoring approaches through comparison and (hopefully) ground truthing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91325"/>
              </p:ext>
            </p:extLst>
          </p:nvPr>
        </p:nvGraphicFramePr>
        <p:xfrm>
          <a:off x="250369" y="1002221"/>
          <a:ext cx="8727408" cy="1914528"/>
        </p:xfrm>
        <a:graphic>
          <a:graphicData uri="http://schemas.openxmlformats.org/drawingml/2006/table">
            <a:tbl>
              <a:tblPr/>
              <a:tblGrid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  <a:gridCol w="484856"/>
              </a:tblGrid>
              <a:tr h="121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cell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1984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1985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1986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1987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1988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1989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1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950506"/>
          </a:xfrm>
        </p:spPr>
        <p:txBody>
          <a:bodyPr/>
          <a:lstStyle/>
          <a:p>
            <a:r>
              <a:rPr lang="en-US" dirty="0" smtClean="0"/>
              <a:t>The format of data storage is important!  Specific attributes of file names, folder names, column fields can make synthesis much easier (or much harder).</a:t>
            </a:r>
          </a:p>
          <a:p>
            <a:endParaRPr lang="en-US" dirty="0"/>
          </a:p>
          <a:p>
            <a:r>
              <a:rPr lang="en-US" dirty="0" smtClean="0"/>
              <a:t>Patience – learning as a group can be a delicate process.  Although over time, the learning/synthesis process is very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0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065" y="1014153"/>
            <a:ext cx="4412490" cy="570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26328"/>
              </p:ext>
            </p:extLst>
          </p:nvPr>
        </p:nvGraphicFramePr>
        <p:xfrm>
          <a:off x="118054" y="1014153"/>
          <a:ext cx="4384212" cy="567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Acrobat Document" r:id="rId5" imgW="7779960" imgH="10051560" progId="AcroExch.Document.7">
                  <p:embed/>
                </p:oleObj>
              </mc:Choice>
              <mc:Fallback>
                <p:oleObj name="Acrobat Document" r:id="rId5" imgW="7779960" imgH="100515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54" y="1014153"/>
                        <a:ext cx="4384212" cy="5673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0160" y="367822"/>
            <a:ext cx="473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Digital Area Sketch Mapping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Conducted by SFWMD and NPS Every 2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449" y="15188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4217" y="13062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6200" y="1371600"/>
            <a:ext cx="41148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Canopy Cover=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/>
              <a:t>((43.65 acres x0.15)+(4.69 acres x 0.025))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                         247.105 acres                 X 100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                                    =2.698%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247.015= ~1 km</a:t>
            </a:r>
            <a:r>
              <a:rPr lang="en-US" altLang="en-US" sz="1100" baseline="30000" dirty="0"/>
              <a:t>2</a:t>
            </a:r>
            <a:r>
              <a:rPr lang="en-US" altLang="en-US" sz="1100" dirty="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                 </a:t>
            </a:r>
            <a:endParaRPr lang="en-US" altLang="en-US" sz="12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6172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438" y="1082675"/>
            <a:ext cx="6151562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661025" y="353536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011" y="257452"/>
            <a:ext cx="532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How we did the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3057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117" y="673215"/>
            <a:ext cx="4646521" cy="60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418" y="257694"/>
            <a:ext cx="637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Performance of the Exotic Vegetation Management Program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3214"/>
            <a:ext cx="4648200" cy="60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9429" y="1010970"/>
            <a:ext cx="19151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1% cover per Km </a:t>
            </a:r>
            <a:r>
              <a:rPr lang="en-US" sz="2400" baseline="30000" dirty="0" smtClean="0"/>
              <a:t>2</a:t>
            </a:r>
          </a:p>
          <a:p>
            <a:pPr algn="ctr"/>
            <a:r>
              <a:rPr lang="en-US" sz="2400" baseline="30000" dirty="0"/>
              <a:t> </a:t>
            </a:r>
            <a:r>
              <a:rPr lang="en-US" sz="1600" baseline="30000" dirty="0" smtClean="0"/>
              <a:t>Green Meets Criteria</a:t>
            </a:r>
            <a:endParaRPr lang="en-US" sz="1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897878" y="1024413"/>
            <a:ext cx="2331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1% cover per Km </a:t>
            </a:r>
            <a:r>
              <a:rPr lang="en-US" sz="2400" baseline="30000" dirty="0" smtClean="0"/>
              <a:t>2</a:t>
            </a:r>
          </a:p>
          <a:p>
            <a:pPr algn="ctr"/>
            <a:r>
              <a:rPr lang="en-US" sz="2400" baseline="30000" dirty="0"/>
              <a:t> </a:t>
            </a:r>
            <a:r>
              <a:rPr lang="en-US" sz="1600" baseline="30000" dirty="0" smtClean="0"/>
              <a:t>Green Meets Criteria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3749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5462"/>
            <a:ext cx="4675188" cy="60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690" y="705463"/>
            <a:ext cx="4676188" cy="60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9418" y="257694"/>
            <a:ext cx="637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Performance of the Exotic Vegetation Management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2654" y="1100602"/>
            <a:ext cx="20218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% cover per Km </a:t>
            </a:r>
            <a:r>
              <a:rPr lang="en-US" sz="2400" baseline="30000" dirty="0" smtClean="0"/>
              <a:t>2</a:t>
            </a:r>
          </a:p>
          <a:p>
            <a:pPr algn="ctr"/>
            <a:r>
              <a:rPr lang="en-US" sz="2400" baseline="30000" dirty="0"/>
              <a:t> </a:t>
            </a:r>
            <a:r>
              <a:rPr lang="en-US" sz="1600" baseline="30000" dirty="0" smtClean="0"/>
              <a:t>Green and Yellow Meets Criteria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150776" y="1134085"/>
            <a:ext cx="20218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% cover per Km </a:t>
            </a:r>
            <a:r>
              <a:rPr lang="en-US" sz="2400" baseline="30000" dirty="0" smtClean="0"/>
              <a:t>2</a:t>
            </a:r>
          </a:p>
          <a:p>
            <a:pPr algn="ctr"/>
            <a:r>
              <a:rPr lang="en-US" sz="2400" baseline="30000" dirty="0"/>
              <a:t> </a:t>
            </a:r>
            <a:r>
              <a:rPr lang="en-US" sz="1600" baseline="30000" dirty="0" smtClean="0"/>
              <a:t>Green and Yellow Meets Criteria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2945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4572000" cy="59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Z:\GIS\EVER\data\nrdata\EPMT\Treatment\Treatment Summary\update_frequenc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88" y="0"/>
            <a:ext cx="4572000" cy="59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6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for making gridded maps using treatment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Developed by EPMT intern </a:t>
            </a:r>
            <a:r>
              <a:rPr lang="en-US" dirty="0" err="1" smtClean="0"/>
              <a:t>Shea</a:t>
            </a:r>
            <a:r>
              <a:rPr lang="en-US" dirty="0" smtClean="0"/>
              <a:t> </a:t>
            </a:r>
            <a:r>
              <a:rPr lang="en-US" dirty="0" err="1" smtClean="0"/>
              <a:t>Bruscia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 </a:t>
            </a:r>
            <a:r>
              <a:rPr lang="en-US" dirty="0" err="1" smtClean="0"/>
              <a:t>pgs</a:t>
            </a:r>
            <a:r>
              <a:rPr lang="en-US" dirty="0" smtClean="0"/>
              <a:t> using lines, points, or polygons for 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</a:t>
            </a:r>
            <a:r>
              <a:rPr lang="en-US" dirty="0" err="1" smtClean="0"/>
              <a:t>pgs</a:t>
            </a:r>
            <a:r>
              <a:rPr lang="en-US" dirty="0" smtClean="0"/>
              <a:t> using points only for BICY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Key issues: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 organization – folder and file naming process matters for facilitating quick results.</a:t>
            </a:r>
          </a:p>
          <a:p>
            <a:pPr marL="577850" lvl="1" indent="-120650">
              <a:buFont typeface="Arial" panose="020B0604020202020204" pitchFamily="34" charset="0"/>
              <a:buChar char="•"/>
            </a:pPr>
            <a:r>
              <a:rPr lang="en-US" dirty="0" smtClean="0"/>
              <a:t>Program for writing </a:t>
            </a:r>
            <a:r>
              <a:rPr lang="en-US" dirty="0" err="1" smtClean="0"/>
              <a:t>filepath</a:t>
            </a:r>
            <a:r>
              <a:rPr lang="en-US" dirty="0" smtClean="0"/>
              <a:t> to all </a:t>
            </a:r>
            <a:r>
              <a:rPr lang="en-US" dirty="0" err="1" smtClean="0"/>
              <a:t>shapefiles</a:t>
            </a:r>
            <a:r>
              <a:rPr lang="en-US" dirty="0" smtClean="0"/>
              <a:t> in a directory: </a:t>
            </a:r>
            <a:r>
              <a:rPr lang="en-US" dirty="0"/>
              <a:t> AddPopulatePathField.py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Metadata – provides insight into </a:t>
            </a:r>
            <a:r>
              <a:rPr lang="en-US" dirty="0" err="1" smtClean="0"/>
              <a:t>shapefiles</a:t>
            </a:r>
            <a:r>
              <a:rPr lang="en-US" dirty="0" smtClean="0"/>
              <a:t> for data users that are external to the program.</a:t>
            </a:r>
          </a:p>
          <a:p>
            <a:pPr marL="577850" lvl="1" indent="-1206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https://edg.epa.gov/EME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source of metadata editor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967" y="481339"/>
            <a:ext cx="44958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1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GIS\EVER\data\nrdata\EPMT\Treatment\Treatment Summary\update_frequenc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811"/>
            <a:ext cx="4572000" cy="59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Z:\GIS\EVER\data\nrdata\EPMT\Treatment\Treatment Summary\TSLT_upda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536" y="161364"/>
            <a:ext cx="4572000" cy="59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GIS\BICY\data\nrdata\EPMT\Treatment Data\Treatment Summary\BICY_treatment_Map_1984_2013_fin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1" y="121864"/>
            <a:ext cx="4572000" cy="59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GIS\BICY\data\nrdata\EPMT\Treatment Data\Treatment Summary\BICY_TSLT_Map_fin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852" y="121023"/>
            <a:ext cx="4572000" cy="59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75987"/>
      </p:ext>
    </p:extLst>
  </p:cSld>
  <p:clrMapOvr>
    <a:masterClrMapping/>
  </p:clrMapOvr>
</p:sld>
</file>

<file path=ppt/theme/theme1.xml><?xml version="1.0" encoding="utf-8"?>
<a:theme xmlns:a="http://schemas.openxmlformats.org/drawingml/2006/main" name="CISRE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CISREP_Template</Template>
  <TotalTime>10338</TotalTime>
  <Words>606</Words>
  <Application>Microsoft Office PowerPoint</Application>
  <PresentationFormat>On-screen Show (4:3)</PresentationFormat>
  <Paragraphs>316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CISREP_Template</vt:lpstr>
      <vt:lpstr>Acrobat Document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SOP for making gridded maps using treatment data</vt:lpstr>
      <vt:lpstr>PowerPoint Presentation</vt:lpstr>
      <vt:lpstr>PowerPoint Presentation</vt:lpstr>
      <vt:lpstr>PowerPoint Presentation</vt:lpstr>
      <vt:lpstr>Developing subjects</vt:lpstr>
      <vt:lpstr>Lessons learned</vt:lpstr>
    </vt:vector>
  </TitlesOfParts>
  <Company>South Fl Water Mgmnt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Everglades Invasive Species</dc:title>
  <dc:creator>LeRoy Rodgers</dc:creator>
  <cp:lastModifiedBy>Sarah Jean Swain</cp:lastModifiedBy>
  <cp:revision>85</cp:revision>
  <cp:lastPrinted>2014-07-21T16:22:32Z</cp:lastPrinted>
  <dcterms:created xsi:type="dcterms:W3CDTF">2013-03-15T18:37:27Z</dcterms:created>
  <dcterms:modified xsi:type="dcterms:W3CDTF">2014-08-08T15:36:00Z</dcterms:modified>
</cp:coreProperties>
</file>