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79" r:id="rId4"/>
    <p:sldId id="266" r:id="rId5"/>
    <p:sldId id="275" r:id="rId6"/>
    <p:sldId id="257" r:id="rId7"/>
    <p:sldId id="268" r:id="rId8"/>
    <p:sldId id="262" r:id="rId9"/>
    <p:sldId id="260" r:id="rId10"/>
    <p:sldId id="258" r:id="rId11"/>
    <p:sldId id="261" r:id="rId12"/>
    <p:sldId id="269" r:id="rId13"/>
    <p:sldId id="270" r:id="rId14"/>
    <p:sldId id="264" r:id="rId15"/>
    <p:sldId id="273" r:id="rId16"/>
    <p:sldId id="274" r:id="rId17"/>
    <p:sldId id="278" r:id="rId1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2DE2D-A1B0-4E8D-9E72-ADFE5073F896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55334-09DA-48F8-B728-C74351E0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4E196-6933-4D14-999E-4117FCF70EBC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D3721-1652-47D5-AF82-4F657C822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2012—previous sighting of croc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91A1-734D-4EBA-8C8C-D8142A4BAD8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Crocodile</a:t>
            </a:r>
            <a:r>
              <a:rPr lang="en-US" baseline="0" dirty="0" smtClean="0"/>
              <a:t> reported by park python volunteer group, the Swamp Apes</a:t>
            </a:r>
          </a:p>
          <a:p>
            <a:r>
              <a:rPr lang="en-US" baseline="0" dirty="0" smtClean="0"/>
              <a:t>Animal could not be positively identified by photos</a:t>
            </a:r>
          </a:p>
          <a:p>
            <a:r>
              <a:rPr lang="en-US" baseline="0" dirty="0" smtClean="0"/>
              <a:t>University of Florida staff attempted to ID and capture croc on March 5</a:t>
            </a:r>
            <a:r>
              <a:rPr lang="en-US" baseline="30000" dirty="0" smtClean="0"/>
              <a:t>th</a:t>
            </a:r>
            <a:endParaRPr lang="en-US" baseline="0" dirty="0" smtClean="0"/>
          </a:p>
          <a:p>
            <a:r>
              <a:rPr lang="en-US" baseline="0" dirty="0" smtClean="0"/>
              <a:t>Confirmed it to be a Nile crocodile which limited capture options due to its status as a Threatened Species under ESA</a:t>
            </a:r>
          </a:p>
          <a:p>
            <a:r>
              <a:rPr lang="en-US" baseline="0" dirty="0" smtClean="0"/>
              <a:t>ENP worked with FWS to gain authorization to use lethal take, if possible</a:t>
            </a:r>
          </a:p>
          <a:p>
            <a:r>
              <a:rPr lang="en-US" baseline="0" dirty="0" smtClean="0"/>
              <a:t>Interagency team of ENP rangers, UF and FWC staff, two members of the Swamp Apes planned a take or capture operation on March 9</a:t>
            </a:r>
          </a:p>
          <a:p>
            <a:r>
              <a:rPr lang="en-US" baseline="0" dirty="0" smtClean="0"/>
              <a:t>Animal was corralled into smaller and smaller section of the canal using gill and block nets </a:t>
            </a:r>
          </a:p>
          <a:p>
            <a:r>
              <a:rPr lang="en-US" baseline="0" dirty="0" smtClean="0"/>
              <a:t>Once its location was limited to a very small area, it was harpooned by UF volunteer and taken live</a:t>
            </a:r>
          </a:p>
          <a:p>
            <a:r>
              <a:rPr lang="en-US" baseline="0" dirty="0" smtClean="0"/>
              <a:t>Swamp Apes vet attended to injury and it was transported to FWC Captive Wildlife officer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91A1-734D-4EBA-8C8C-D8142A4BAD8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5720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24" y="2395728"/>
            <a:ext cx="6400800" cy="82296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accent1">
              <a:lumMod val="20000"/>
              <a:lumOff val="80000"/>
            </a:schemeClr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wc.com/wildlifehabitats/nonnatives/" TargetMode="External"/><Relationship Id="rId2" Type="http://schemas.openxmlformats.org/officeDocument/2006/relationships/hyperlink" Target="mailto:Jennifer.Eckles@myfwc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21577" y="1116106"/>
            <a:ext cx="6400800" cy="27077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smtClean="0"/>
              <a:t>Report on Operational Activities for Nonnative Wildlife</a:t>
            </a:r>
          </a:p>
          <a:p>
            <a:endParaRPr lang="en-US" dirty="0" smtClean="0"/>
          </a:p>
          <a:p>
            <a:r>
              <a:rPr lang="en-US" dirty="0" smtClean="0"/>
              <a:t>Jenny Ketterlin Eckles</a:t>
            </a:r>
          </a:p>
          <a:p>
            <a:r>
              <a:rPr lang="en-US" dirty="0" smtClean="0"/>
              <a:t>Florida Fish and Wildlife Conservation Commission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89888" y="3407505"/>
            <a:ext cx="6400800" cy="1050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 </a:t>
            </a:r>
            <a:r>
              <a:rPr lang="en-US" dirty="0" err="1" smtClean="0"/>
              <a:t>swamphens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FAU completed diet analysis for 83 </a:t>
            </a:r>
            <a:r>
              <a:rPr lang="en-US" dirty="0" err="1" smtClean="0"/>
              <a:t>swamphens</a:t>
            </a:r>
            <a:r>
              <a:rPr lang="en-US" dirty="0" smtClean="0"/>
              <a:t>, three different locations</a:t>
            </a:r>
          </a:p>
          <a:p>
            <a:r>
              <a:rPr lang="en-US" dirty="0" smtClean="0"/>
              <a:t>Most common food item is </a:t>
            </a:r>
            <a:r>
              <a:rPr lang="en-US" i="1" dirty="0" err="1" smtClean="0"/>
              <a:t>Eleocharis</a:t>
            </a:r>
            <a:r>
              <a:rPr lang="en-US" i="1" dirty="0" smtClean="0"/>
              <a:t> </a:t>
            </a:r>
            <a:r>
              <a:rPr lang="en-US" i="1" dirty="0" err="1" smtClean="0"/>
              <a:t>cellulosa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spikerush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inverts found</a:t>
            </a:r>
          </a:p>
          <a:p>
            <a:r>
              <a:rPr lang="en-US" dirty="0" smtClean="0"/>
              <a:t>Larger birds in STA1W</a:t>
            </a:r>
            <a:endParaRPr lang="en-US" dirty="0"/>
          </a:p>
        </p:txBody>
      </p:sp>
      <p:pic>
        <p:nvPicPr>
          <p:cNvPr id="6" name="Content Placeholder 5" descr="C:\Users\ccallaghan2013\Desktop\PUSW\PUSW Pictures\Site Map_Final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15="http://schemas.microsoft.com/office/word/2012/wordml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98124" y="1245476"/>
            <a:ext cx="4240924" cy="561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8229600" cy="1143000"/>
          </a:xfrm>
        </p:spPr>
        <p:txBody>
          <a:bodyPr/>
          <a:lstStyle/>
          <a:p>
            <a:r>
              <a:rPr lang="en-US" dirty="0" smtClean="0"/>
              <a:t>Gambian pouched rats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24760"/>
            <a:ext cx="8245366" cy="5101404"/>
          </a:xfrm>
        </p:spPr>
        <p:txBody>
          <a:bodyPr/>
          <a:lstStyle/>
          <a:p>
            <a:r>
              <a:rPr lang="en-US" dirty="0" smtClean="0"/>
              <a:t>Two small-scale trapping events over past year</a:t>
            </a:r>
          </a:p>
          <a:p>
            <a:r>
              <a:rPr lang="en-US" dirty="0" smtClean="0"/>
              <a:t>Mailing conducted last month </a:t>
            </a:r>
            <a:r>
              <a:rPr lang="en-US" dirty="0" smtClean="0">
                <a:sym typeface="Wingdings" pitchFamily="2" charset="2"/>
              </a:rPr>
              <a:t> No reports in core</a:t>
            </a:r>
            <a:endParaRPr lang="en-US" dirty="0" smtClean="0"/>
          </a:p>
          <a:p>
            <a:r>
              <a:rPr lang="en-US" dirty="0" smtClean="0"/>
              <a:t>Observations from marina and water park</a:t>
            </a:r>
          </a:p>
          <a:p>
            <a:r>
              <a:rPr lang="en-US" dirty="0" smtClean="0"/>
              <a:t>Increased trapping in next year using USDA</a:t>
            </a:r>
            <a:endParaRPr lang="en-US" dirty="0"/>
          </a:p>
        </p:txBody>
      </p:sp>
      <p:pic>
        <p:nvPicPr>
          <p:cNvPr id="6" name="Content Placeholder 5" descr="July camera locatio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18400" y="3078020"/>
            <a:ext cx="6401298" cy="37799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Caimans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 surveys </a:t>
            </a:r>
          </a:p>
          <a:p>
            <a:r>
              <a:rPr lang="en-US" dirty="0" smtClean="0"/>
              <a:t>Locations: Near L-31E in Miami-Dade Co., Holiday Park in Broward County</a:t>
            </a:r>
          </a:p>
          <a:p>
            <a:r>
              <a:rPr lang="en-US" dirty="0" smtClean="0"/>
              <a:t>27 removed</a:t>
            </a:r>
          </a:p>
          <a:p>
            <a:r>
              <a:rPr lang="en-US" dirty="0" smtClean="0"/>
              <a:t>Odd singletons in Broward and Palm Beach Counties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73" y="1059153"/>
            <a:ext cx="4480927" cy="5798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Oustalet’s</a:t>
            </a:r>
            <a:r>
              <a:rPr lang="en-US" dirty="0" smtClean="0"/>
              <a:t> chameleons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6 surveys</a:t>
            </a:r>
          </a:p>
          <a:p>
            <a:r>
              <a:rPr lang="en-US" dirty="0" smtClean="0"/>
              <a:t>12 removed</a:t>
            </a:r>
          </a:p>
          <a:p>
            <a:r>
              <a:rPr lang="en-US" dirty="0"/>
              <a:t>1</a:t>
            </a:r>
            <a:r>
              <a:rPr lang="en-US" dirty="0" smtClean="0"/>
              <a:t> hatchling found this year</a:t>
            </a:r>
          </a:p>
          <a:p>
            <a:r>
              <a:rPr lang="en-US" dirty="0" smtClean="0"/>
              <a:t>Will decrease surveys to target hatchlings and months when most have been found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10" y="1142998"/>
            <a:ext cx="4416136" cy="571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Veiled and panther chameleons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veiled locations in Dade and Broward</a:t>
            </a:r>
          </a:p>
          <a:p>
            <a:r>
              <a:rPr lang="en-US" dirty="0" smtClean="0"/>
              <a:t>Property ownership issues hinders removal of </a:t>
            </a:r>
            <a:r>
              <a:rPr lang="en-US" dirty="0" err="1" smtClean="0"/>
              <a:t>veileds</a:t>
            </a:r>
            <a:endParaRPr lang="en-US" dirty="0" smtClean="0"/>
          </a:p>
          <a:p>
            <a:r>
              <a:rPr lang="en-US" dirty="0" smtClean="0"/>
              <a:t>No panther chameleons found in follow-up surveys since last July</a:t>
            </a:r>
            <a:endParaRPr lang="en-US" dirty="0"/>
          </a:p>
        </p:txBody>
      </p:sp>
      <p:pic>
        <p:nvPicPr>
          <p:cNvPr id="6" name="Content Placeholder 5" descr="ChCa 0722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3172" y="1049346"/>
            <a:ext cx="4488505" cy="5808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 smtClean="0"/>
              <a:t>Nile crocodile</a:t>
            </a:r>
            <a:endParaRPr lang="en-US" sz="4000" dirty="0"/>
          </a:p>
        </p:txBody>
      </p:sp>
      <p:pic>
        <p:nvPicPr>
          <p:cNvPr id="7" name="Content Placeholder 6" descr="Croc loca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58452"/>
            <a:ext cx="9143999" cy="5399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Chekika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Everglades National Park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2"/>
          </a:xfrm>
        </p:spPr>
        <p:txBody>
          <a:bodyPr/>
          <a:lstStyle/>
          <a:p>
            <a:r>
              <a:rPr lang="en-US" dirty="0" smtClean="0"/>
              <a:t>February  22, 2014</a:t>
            </a:r>
            <a:endParaRPr lang="en-US" dirty="0"/>
          </a:p>
        </p:txBody>
      </p:sp>
      <p:pic>
        <p:nvPicPr>
          <p:cNvPr id="9" name="Content Placeholder 8" descr="Chekika 02-22-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981200"/>
            <a:ext cx="4041775" cy="639762"/>
          </a:xfrm>
        </p:spPr>
        <p:txBody>
          <a:bodyPr/>
          <a:lstStyle/>
          <a:p>
            <a:r>
              <a:rPr lang="en-US" dirty="0" smtClean="0"/>
              <a:t>March 9, 2014</a:t>
            </a:r>
            <a:endParaRPr lang="en-US" dirty="0"/>
          </a:p>
        </p:txBody>
      </p:sp>
      <p:pic>
        <p:nvPicPr>
          <p:cNvPr id="10" name="Content Placeholder 9" descr="NileCroc030914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  <p:pic>
        <p:nvPicPr>
          <p:cNvPr id="11" name="Picture 6" descr="ah_large_shaded_4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5480" y="5867400"/>
            <a:ext cx="682532" cy="8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43753" y="1640541"/>
            <a:ext cx="4038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600" dirty="0" smtClean="0"/>
              <a:t>Mike Rochford (UF)</a:t>
            </a:r>
          </a:p>
          <a:p>
            <a:pPr>
              <a:buNone/>
            </a:pPr>
            <a:r>
              <a:rPr lang="en-US" sz="3600" dirty="0" smtClean="0"/>
              <a:t>Joy Vinci (UF)</a:t>
            </a:r>
          </a:p>
          <a:p>
            <a:pPr>
              <a:buNone/>
            </a:pPr>
            <a:r>
              <a:rPr lang="en-US" sz="3600" dirty="0" smtClean="0"/>
              <a:t>Michiko Squires (UF)</a:t>
            </a:r>
          </a:p>
          <a:p>
            <a:pPr>
              <a:buNone/>
            </a:pPr>
            <a:r>
              <a:rPr lang="en-US" sz="3600" dirty="0" smtClean="0"/>
              <a:t>Michelle Curtis (UF)</a:t>
            </a:r>
          </a:p>
          <a:p>
            <a:pPr>
              <a:buNone/>
            </a:pPr>
            <a:r>
              <a:rPr lang="en-US" sz="3600" dirty="0" smtClean="0"/>
              <a:t>Larry Connor (FWC)</a:t>
            </a:r>
          </a:p>
          <a:p>
            <a:pPr>
              <a:buNone/>
            </a:pPr>
            <a:r>
              <a:rPr lang="en-US" sz="3600" dirty="0" smtClean="0"/>
              <a:t>Jake Edwards (FWC)</a:t>
            </a:r>
          </a:p>
          <a:p>
            <a:pPr>
              <a:buNone/>
            </a:pPr>
            <a:r>
              <a:rPr lang="en-US" sz="3600" dirty="0" smtClean="0"/>
              <a:t>  </a:t>
            </a:r>
          </a:p>
          <a:p>
            <a:pPr>
              <a:buNone/>
            </a:pPr>
            <a:r>
              <a:rPr lang="en-US" sz="3600" dirty="0" smtClean="0"/>
              <a:t>...and many more…</a:t>
            </a:r>
            <a:endParaRPr lang="en-US" sz="3600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5015752" y="1600200"/>
            <a:ext cx="3671047" cy="356347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300" dirty="0" smtClean="0"/>
              <a:t>Jenny Ketterlin Eckles</a:t>
            </a:r>
          </a:p>
          <a:p>
            <a:pPr>
              <a:buNone/>
            </a:pPr>
            <a:r>
              <a:rPr lang="en-US" dirty="0" smtClean="0"/>
              <a:t>University of Florida        Fort Lauderdale Research and Education Center</a:t>
            </a:r>
          </a:p>
          <a:p>
            <a:pPr>
              <a:buNone/>
            </a:pPr>
            <a:r>
              <a:rPr lang="en-US" dirty="0" smtClean="0"/>
              <a:t>Davie, Florida</a:t>
            </a:r>
          </a:p>
          <a:p>
            <a:pPr>
              <a:buNone/>
            </a:pPr>
            <a:r>
              <a:rPr lang="en-US" dirty="0" smtClean="0"/>
              <a:t>954-577-6408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Jennifer.Eckles@myfwc.com</a:t>
            </a:r>
            <a:endParaRPr lang="en-US" dirty="0" smtClean="0"/>
          </a:p>
          <a:p>
            <a:pPr>
              <a:buNone/>
            </a:pPr>
            <a:r>
              <a:rPr lang="en-US" sz="2600" dirty="0" smtClean="0">
                <a:hlinkClick r:id="rId3"/>
              </a:rPr>
              <a:t>http://www.myfwc.com/wildlifehabitats/nonnatives/</a:t>
            </a:r>
            <a:endParaRPr lang="en-US" sz="2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Argentine black and white tegus (</a:t>
            </a:r>
            <a:r>
              <a:rPr lang="en-US" i="1" dirty="0" err="1" smtClean="0"/>
              <a:t>Salvator</a:t>
            </a:r>
            <a:r>
              <a:rPr lang="en-US" i="1" dirty="0" smtClean="0"/>
              <a:t> merianae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434662"/>
            <a:ext cx="4713890" cy="5423338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FWC/UF/Zoo Miami coordinating trapping efforts in natural areas with NPS/USGS</a:t>
            </a:r>
          </a:p>
          <a:p>
            <a:r>
              <a:rPr lang="en-US" dirty="0" smtClean="0"/>
              <a:t>FWC and Venom One responding in urban areas</a:t>
            </a:r>
          </a:p>
          <a:p>
            <a:r>
              <a:rPr lang="en-US" dirty="0" smtClean="0"/>
              <a:t>180+ trapped during last season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UF/FWC/M-D County efforts:</a:t>
            </a:r>
          </a:p>
          <a:p>
            <a:r>
              <a:rPr lang="en-US" dirty="0" smtClean="0"/>
              <a:t>30-32 live traps</a:t>
            </a:r>
          </a:p>
          <a:p>
            <a:r>
              <a:rPr lang="en-US" dirty="0" smtClean="0"/>
              <a:t>17-22 camera traps</a:t>
            </a:r>
          </a:p>
          <a:p>
            <a:r>
              <a:rPr lang="en-US" dirty="0" smtClean="0"/>
              <a:t>252 removed</a:t>
            </a:r>
          </a:p>
          <a:p>
            <a:pPr lvl="1"/>
            <a:r>
              <a:rPr lang="en-US" dirty="0" smtClean="0"/>
              <a:t>Trap lines =  162</a:t>
            </a:r>
          </a:p>
          <a:p>
            <a:pPr lvl="1"/>
            <a:r>
              <a:rPr lang="en-US" dirty="0" smtClean="0"/>
              <a:t>Residential trapping = 59</a:t>
            </a:r>
          </a:p>
          <a:p>
            <a:pPr lvl="1"/>
            <a:r>
              <a:rPr lang="en-US" dirty="0" smtClean="0"/>
              <a:t>Other = 31</a:t>
            </a:r>
          </a:p>
          <a:p>
            <a:r>
              <a:rPr lang="en-US" dirty="0" smtClean="0"/>
              <a:t>Three females tracked by UF</a:t>
            </a:r>
          </a:p>
          <a:p>
            <a:r>
              <a:rPr lang="en-US" dirty="0" smtClean="0"/>
              <a:t>Moving to dispersal mode</a:t>
            </a:r>
            <a:endParaRPr lang="en-US" dirty="0"/>
          </a:p>
        </p:txBody>
      </p:sp>
      <p:pic>
        <p:nvPicPr>
          <p:cNvPr id="6" name="Content Placeholder 5" descr="Camera and live trap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5789" y="1219731"/>
            <a:ext cx="4356845" cy="5638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305402"/>
            <a:ext cx="4635062" cy="67205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Camera traps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C:\Users\UF User\Desktop\figs and tables for FWC report\Camera_Trap_Final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3173" y="961697"/>
            <a:ext cx="4650828" cy="5896303"/>
          </a:xfrm>
          <a:prstGeom prst="rect">
            <a:avLst/>
          </a:prstGeom>
          <a:noFill/>
          <a:ln w="254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97728" y="336934"/>
            <a:ext cx="4041775" cy="639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Live traps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" name="Picture 9" descr="C:\Users\UF User\Desktop\figs and tables for FWC report\Camera_Trap_Fina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61698"/>
            <a:ext cx="4603531" cy="589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95426" y="1707776"/>
            <a:ext cx="7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20+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6497" y="5201074"/>
            <a:ext cx="7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130+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447" y="2207172"/>
            <a:ext cx="55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1985" y="2217683"/>
            <a:ext cx="55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0605" y="2732689"/>
            <a:ext cx="55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6827" y="3505200"/>
            <a:ext cx="55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7337" y="4209394"/>
            <a:ext cx="55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7847" y="5039711"/>
            <a:ext cx="55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tegus (</a:t>
            </a:r>
            <a:r>
              <a:rPr lang="en-US" i="1" dirty="0" smtClean="0"/>
              <a:t>Tupinambis </a:t>
            </a:r>
            <a:r>
              <a:rPr lang="en-US" i="1" dirty="0" err="1" smtClean="0"/>
              <a:t>teguixin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80883"/>
            <a:ext cx="471991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gold tegus removed prior to 2013</a:t>
            </a:r>
          </a:p>
          <a:p>
            <a:r>
              <a:rPr lang="en-US" dirty="0" smtClean="0"/>
              <a:t>Six gold tegus removed in 2013</a:t>
            </a:r>
          </a:p>
          <a:p>
            <a:r>
              <a:rPr lang="en-US" dirty="0" smtClean="0"/>
              <a:t>Four gold tegus removed in 2014</a:t>
            </a:r>
          </a:p>
          <a:p>
            <a:r>
              <a:rPr lang="en-US" dirty="0" smtClean="0"/>
              <a:t>Two YOY or yearlings from 2013</a:t>
            </a:r>
          </a:p>
          <a:p>
            <a:r>
              <a:rPr lang="en-US" dirty="0" smtClean="0"/>
              <a:t>All from private trappers on private property</a:t>
            </a:r>
            <a:endParaRPr lang="en-US" dirty="0"/>
          </a:p>
        </p:txBody>
      </p:sp>
      <p:pic>
        <p:nvPicPr>
          <p:cNvPr id="6" name="Content Placeholder 5" descr="Irwin Gold teg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2592" y="1102659"/>
            <a:ext cx="3944890" cy="52598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gold tegu locations</a:t>
            </a:r>
            <a:endParaRPr lang="en-US" dirty="0"/>
          </a:p>
        </p:txBody>
      </p:sp>
      <p:pic>
        <p:nvPicPr>
          <p:cNvPr id="7" name="Content Placeholder 6" descr="Irwin Gold teg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02043"/>
            <a:ext cx="9143999" cy="5399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Nile monitor surveys from August 2013 through June 2014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7714" y="1643786"/>
          <a:ext cx="766482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965"/>
                <a:gridCol w="1532965"/>
                <a:gridCol w="1579335"/>
                <a:gridCol w="1486595"/>
                <a:gridCol w="1532965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surveys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observations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removed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 ratio</a:t>
                      </a:r>
                    </a:p>
                    <a:p>
                      <a:r>
                        <a:rPr lang="en-US" dirty="0" smtClean="0"/>
                        <a:t>M:F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C-51 Canal east</a:t>
                      </a:r>
                      <a:r>
                        <a:rPr lang="en-US" baseline="0" dirty="0" smtClean="0"/>
                        <a:t> of SR7/441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3:4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C-51 Canal west of SR7/441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0:2</a:t>
                      </a:r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Nile monitors, cont.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481959"/>
            <a:ext cx="4495800" cy="5006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Overall sex ration is 15:16</a:t>
            </a:r>
          </a:p>
          <a:p>
            <a:r>
              <a:rPr lang="en-US" dirty="0" smtClean="0"/>
              <a:t>Gravid female and one that had recently laid eggs collected in June</a:t>
            </a:r>
          </a:p>
          <a:p>
            <a:r>
              <a:rPr lang="en-US" dirty="0" smtClean="0"/>
              <a:t>Average clutch size likely 15-20</a:t>
            </a:r>
          </a:p>
          <a:p>
            <a:r>
              <a:rPr lang="en-US" dirty="0" smtClean="0"/>
              <a:t>Continued confirmed sightings in western Broward</a:t>
            </a:r>
          </a:p>
          <a:p>
            <a:r>
              <a:rPr lang="en-US" dirty="0" smtClean="0"/>
              <a:t>Efforts will increase in Palm Beach and Broward </a:t>
            </a:r>
          </a:p>
        </p:txBody>
      </p:sp>
      <p:pic>
        <p:nvPicPr>
          <p:cNvPr id="6" name="Content Placeholder 5" descr="VaNi 0722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24704" y="1090151"/>
            <a:ext cx="4456974" cy="5767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African pythons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014" y="1789386"/>
            <a:ext cx="4038600" cy="4525963"/>
          </a:xfrm>
        </p:spPr>
        <p:txBody>
          <a:bodyPr/>
          <a:lstStyle/>
          <a:p>
            <a:r>
              <a:rPr lang="en-US" dirty="0" smtClean="0"/>
              <a:t>Dog incident</a:t>
            </a:r>
          </a:p>
          <a:p>
            <a:r>
              <a:rPr lang="en-US" dirty="0" smtClean="0"/>
              <a:t>Outreach efforts</a:t>
            </a:r>
          </a:p>
          <a:p>
            <a:r>
              <a:rPr lang="en-US" dirty="0" smtClean="0"/>
              <a:t>Three large surveys conducted over 2013-14 dry season</a:t>
            </a:r>
          </a:p>
          <a:p>
            <a:r>
              <a:rPr lang="en-US" dirty="0" smtClean="0"/>
              <a:t>Shed skin at the rock pit</a:t>
            </a:r>
          </a:p>
          <a:p>
            <a:r>
              <a:rPr lang="en-US" dirty="0" smtClean="0"/>
              <a:t>Increasing efforts dramatically in 2014-15</a:t>
            </a:r>
          </a:p>
        </p:txBody>
      </p:sp>
      <p:pic>
        <p:nvPicPr>
          <p:cNvPr id="5" name="Content Placeholder 4" descr="NAP 07022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8938" y="1072055"/>
            <a:ext cx="4470960" cy="57859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Burmese pythons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Number removed on Everglades WMA = 16</a:t>
            </a:r>
          </a:p>
          <a:p>
            <a:r>
              <a:rPr lang="en-US" dirty="0" smtClean="0"/>
              <a:t>Number removed from District lands = 14</a:t>
            </a:r>
          </a:p>
          <a:p>
            <a:r>
              <a:rPr lang="en-US" dirty="0" smtClean="0"/>
              <a:t>Other = 74</a:t>
            </a:r>
          </a:p>
          <a:p>
            <a:r>
              <a:rPr lang="en-US" dirty="0" smtClean="0"/>
              <a:t>Seven </a:t>
            </a:r>
            <a:r>
              <a:rPr lang="en-US" dirty="0" err="1" smtClean="0"/>
              <a:t>permittees</a:t>
            </a:r>
            <a:r>
              <a:rPr lang="en-US" dirty="0" smtClean="0"/>
              <a:t> removed 32</a:t>
            </a:r>
          </a:p>
          <a:p>
            <a:r>
              <a:rPr lang="en-US" dirty="0" smtClean="0"/>
              <a:t>Swamp Apes removed 56</a:t>
            </a:r>
          </a:p>
          <a:p>
            <a:r>
              <a:rPr lang="en-US" dirty="0" smtClean="0"/>
              <a:t>Four sightings along Alligator Alley</a:t>
            </a:r>
          </a:p>
          <a:p>
            <a:r>
              <a:rPr lang="en-US" dirty="0" smtClean="0"/>
              <a:t>Two removed from tree islands in WCA 3AS</a:t>
            </a:r>
          </a:p>
          <a:p>
            <a:endParaRPr lang="en-US" dirty="0"/>
          </a:p>
        </p:txBody>
      </p:sp>
      <p:pic>
        <p:nvPicPr>
          <p:cNvPr id="6" name="Content Placeholder 5" descr="PyMo 0722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03532" y="1192163"/>
            <a:ext cx="4378146" cy="5665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RE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CISREP_Template</Template>
  <TotalTime>1766</TotalTime>
  <Words>651</Words>
  <Application>Microsoft Office PowerPoint</Application>
  <PresentationFormat>On-screen Show (4:3)</PresentationFormat>
  <Paragraphs>135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CISREP_Template</vt:lpstr>
      <vt:lpstr>  </vt:lpstr>
      <vt:lpstr>Argentine black and white tegus (Salvator merianae)</vt:lpstr>
      <vt:lpstr>Slide 3</vt:lpstr>
      <vt:lpstr>Gold tegus (Tupinambis teguixin)</vt:lpstr>
      <vt:lpstr>Recent gold tegu locations</vt:lpstr>
      <vt:lpstr>Nile monitor surveys from August 2013 through June 2014</vt:lpstr>
      <vt:lpstr>Nile monitors, cont.</vt:lpstr>
      <vt:lpstr>Northern African pythons</vt:lpstr>
      <vt:lpstr>Burmese pythons</vt:lpstr>
      <vt:lpstr>Purple swamphens</vt:lpstr>
      <vt:lpstr>Gambian pouched rats</vt:lpstr>
      <vt:lpstr>Caimans</vt:lpstr>
      <vt:lpstr>Oustalet’s chameleons</vt:lpstr>
      <vt:lpstr>Veiled and panther chameleons</vt:lpstr>
      <vt:lpstr>Nile crocodile</vt:lpstr>
      <vt:lpstr>Chekika,  Everglades National Park</vt:lpstr>
      <vt:lpstr>Thank you!</vt:lpstr>
    </vt:vector>
  </TitlesOfParts>
  <Company>South Fl Water Mgmnt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Everglades Invasive Species</dc:title>
  <dc:creator>LeRoy Rodgers</dc:creator>
  <cp:lastModifiedBy>Jenny Ketterlin Eckles</cp:lastModifiedBy>
  <cp:revision>136</cp:revision>
  <dcterms:created xsi:type="dcterms:W3CDTF">2013-03-15T18:37:27Z</dcterms:created>
  <dcterms:modified xsi:type="dcterms:W3CDTF">2014-07-25T15:13:54Z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