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34" r:id="rId2"/>
    <p:sldId id="335" r:id="rId3"/>
    <p:sldId id="336" r:id="rId4"/>
    <p:sldId id="337" r:id="rId5"/>
    <p:sldId id="338" r:id="rId6"/>
    <p:sldId id="339" r:id="rId7"/>
    <p:sldId id="340" r:id="rId8"/>
    <p:sldId id="341" r:id="rId9"/>
    <p:sldId id="342" r:id="rId10"/>
    <p:sldId id="343"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48" autoAdjust="0"/>
    <p:restoredTop sz="88201" autoAdjust="0"/>
  </p:normalViewPr>
  <p:slideViewPr>
    <p:cSldViewPr snapToGrid="0">
      <p:cViewPr varScale="1">
        <p:scale>
          <a:sx n="121" d="100"/>
          <a:sy n="121" d="100"/>
        </p:scale>
        <p:origin x="1314" y="114"/>
      </p:cViewPr>
      <p:guideLst>
        <p:guide orient="horz" pos="2160"/>
        <p:guide pos="2880"/>
      </p:guideLst>
    </p:cSldViewPr>
  </p:slideViewPr>
  <p:outlineViewPr>
    <p:cViewPr>
      <p:scale>
        <a:sx n="33" d="100"/>
        <a:sy n="33" d="100"/>
      </p:scale>
      <p:origin x="0" y="567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3A9770-BAC4-40EF-9A68-CB4D2393090D}" type="datetimeFigureOut">
              <a:rPr lang="en-US" smtClean="0"/>
              <a:pPr/>
              <a:t>8/8/2014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1DAF2F-242B-4EFE-870C-24652EDEC2D7}" type="slidenum">
              <a:rPr lang="en-US" smtClean="0"/>
              <a:pPr/>
              <a:t>‹#›</a:t>
            </a:fld>
            <a:endParaRPr lang="en-US"/>
          </a:p>
        </p:txBody>
      </p:sp>
    </p:spTree>
    <p:extLst>
      <p:ext uri="{BB962C8B-B14F-4D97-AF65-F5344CB8AC3E}">
        <p14:creationId xmlns:p14="http://schemas.microsoft.com/office/powerpoint/2010/main" val="3909589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8368" y="45720"/>
            <a:ext cx="7772400" cy="1470025"/>
          </a:xfrm>
        </p:spPr>
        <p:txBody>
          <a:bodyPr/>
          <a:lstStyle>
            <a:lvl1pPr>
              <a:defRPr>
                <a:latin typeface="Calibr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35024" y="2395728"/>
            <a:ext cx="6400800" cy="822960"/>
          </a:xfrm>
        </p:spPr>
        <p:txBody>
          <a:bodyPr/>
          <a:lstStyle>
            <a:lvl1pPr marL="0" indent="0" algn="ctr">
              <a:buNone/>
              <a:defRPr baseline="0">
                <a:solidFill>
                  <a:schemeClr val="tx2">
                    <a:lumMod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9B9722E-F9DD-44A8-801F-F4F0F3614FB2}" type="datetimeFigureOut">
              <a:rPr lang="en-US" smtClean="0"/>
              <a:pPr/>
              <a:t>8/8/2014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E017FF-ECDE-4F24-8F9D-480DF19E6D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9B9722E-F9DD-44A8-801F-F4F0F3614FB2}" type="datetimeFigureOut">
              <a:rPr lang="en-US" smtClean="0"/>
              <a:pPr/>
              <a:t>8/8/2014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E017FF-ECDE-4F24-8F9D-480DF19E6D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9B9722E-F9DD-44A8-801F-F4F0F3614FB2}" type="datetimeFigureOut">
              <a:rPr lang="en-US" smtClean="0"/>
              <a:pPr/>
              <a:t>8/8/2014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E017FF-ECDE-4F24-8F9D-480DF19E6D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9B9722E-F9DD-44A8-801F-F4F0F3614FB2}" type="datetimeFigureOut">
              <a:rPr lang="en-US" smtClean="0"/>
              <a:pPr/>
              <a:t>8/8/2014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1E017FF-ECDE-4F24-8F9D-480DF19E6D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9B9722E-F9DD-44A8-801F-F4F0F3614FB2}" type="datetimeFigureOut">
              <a:rPr lang="en-US" smtClean="0"/>
              <a:pPr/>
              <a:t>8/8/2014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E017FF-ECDE-4F24-8F9D-480DF19E6D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9B9722E-F9DD-44A8-801F-F4F0F3614FB2}" type="datetimeFigureOut">
              <a:rPr lang="en-US" smtClean="0"/>
              <a:pPr/>
              <a:t>8/8/2014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1E017FF-ECDE-4F24-8F9D-480DF19E6D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9B9722E-F9DD-44A8-801F-F4F0F3614FB2}" type="datetimeFigureOut">
              <a:rPr lang="en-US" smtClean="0"/>
              <a:pPr/>
              <a:t>8/8/2014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1E017FF-ECDE-4F24-8F9D-480DF19E6D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9B9722E-F9DD-44A8-801F-F4F0F3614FB2}" type="datetimeFigureOut">
              <a:rPr lang="en-US" smtClean="0"/>
              <a:pPr/>
              <a:t>8/8/2014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1E017FF-ECDE-4F24-8F9D-480DF19E6D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9B9722E-F9DD-44A8-801F-F4F0F3614FB2}" type="datetimeFigureOut">
              <a:rPr lang="en-US" smtClean="0"/>
              <a:pPr/>
              <a:t>8/8/2014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E017FF-ECDE-4F24-8F9D-480DF19E6D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9B9722E-F9DD-44A8-801F-F4F0F3614FB2}" type="datetimeFigureOut">
              <a:rPr lang="en-US" smtClean="0"/>
              <a:pPr/>
              <a:t>8/8/2014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1E017FF-ECDE-4F24-8F9D-480DF19E6D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60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baseline="0">
          <a:solidFill>
            <a:schemeClr val="accent1">
              <a:lumMod val="20000"/>
              <a:lumOff val="80000"/>
            </a:schemeClr>
          </a:solidFill>
          <a:latin typeface="Calibr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2">
              <a:lumMod val="7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2">
              <a:lumMod val="75000"/>
            </a:schemeClr>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2">
              <a:lumMod val="75000"/>
            </a:schemeClr>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2">
              <a:lumMod val="75000"/>
            </a:schemeClr>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2">
              <a:lumMod val="7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7512" y="526081"/>
            <a:ext cx="7772400" cy="1470025"/>
          </a:xfrm>
        </p:spPr>
        <p:txBody>
          <a:bodyPr>
            <a:noAutofit/>
          </a:bodyPr>
          <a:lstStyle/>
          <a:p>
            <a:r>
              <a:rPr lang="en-US" sz="3600" dirty="0" smtClean="0"/>
              <a:t/>
            </a:r>
            <a:br>
              <a:rPr lang="en-US" sz="3600" dirty="0" smtClean="0"/>
            </a:br>
            <a:r>
              <a:rPr lang="en-US" sz="3600" dirty="0" smtClean="0"/>
              <a:t/>
            </a:r>
            <a:br>
              <a:rPr lang="en-US" sz="3600" dirty="0" smtClean="0"/>
            </a:br>
            <a:r>
              <a:rPr lang="en-US" sz="3600" dirty="0" smtClean="0">
                <a:effectLst>
                  <a:outerShdw blurRad="38100" dist="38100" dir="2700000" algn="tl">
                    <a:srgbClr val="000000">
                      <a:alpha val="43137"/>
                    </a:srgbClr>
                  </a:outerShdw>
                </a:effectLst>
              </a:rPr>
              <a:t>Boa Constrictor at the Charles </a:t>
            </a:r>
            <a:r>
              <a:rPr lang="en-US" sz="3600" dirty="0" err="1" smtClean="0">
                <a:effectLst>
                  <a:outerShdw blurRad="38100" dist="38100" dir="2700000" algn="tl">
                    <a:srgbClr val="000000">
                      <a:alpha val="43137"/>
                    </a:srgbClr>
                  </a:outerShdw>
                </a:effectLst>
              </a:rPr>
              <a:t>Deering</a:t>
            </a:r>
            <a:r>
              <a:rPr lang="en-US" sz="3600" dirty="0" smtClean="0">
                <a:effectLst>
                  <a:outerShdw blurRad="38100" dist="38100" dir="2700000" algn="tl">
                    <a:srgbClr val="000000">
                      <a:alpha val="43137"/>
                    </a:srgbClr>
                  </a:outerShdw>
                </a:effectLst>
              </a:rPr>
              <a:t> Estate at Cutler</a:t>
            </a:r>
            <a:endParaRPr lang="en-US" sz="3600" dirty="0">
              <a:effectLst>
                <a:outerShdw blurRad="38100" dist="38100" dir="2700000" algn="tl">
                  <a:srgbClr val="000000">
                    <a:alpha val="43137"/>
                  </a:srgbClr>
                </a:outerShdw>
              </a:effectLst>
            </a:endParaRPr>
          </a:p>
        </p:txBody>
      </p:sp>
      <p:sp>
        <p:nvSpPr>
          <p:cNvPr id="4" name="Subtitle 2"/>
          <p:cNvSpPr txBox="1">
            <a:spLocks/>
          </p:cNvSpPr>
          <p:nvPr/>
        </p:nvSpPr>
        <p:spPr>
          <a:xfrm>
            <a:off x="1389888" y="2681364"/>
            <a:ext cx="6400800" cy="105011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2">
                    <a:lumMod val="75000"/>
                  </a:schemeClr>
                </a:solidFill>
                <a:effectLst/>
                <a:uLnTx/>
                <a:uFillTx/>
                <a:latin typeface="Calibri" pitchFamily="34" charset="0"/>
                <a:ea typeface="+mn-ea"/>
                <a:cs typeface="+mn-cs"/>
              </a:rPr>
              <a:t>Jessica Fiallo, Dallas Hazelton, Elias Horna, Frank Ridgley DVM, Karen Solms, Dustin Smith, Carolina Segarra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491844"/>
          </a:xfrm>
        </p:spPr>
        <p:txBody>
          <a:bodyPr>
            <a:normAutofit fontScale="90000"/>
          </a:bodyPr>
          <a:lstStyle/>
          <a:p>
            <a:r>
              <a:rPr lang="en-US" dirty="0" smtClean="0"/>
              <a:t>DB8 MCP</a:t>
            </a:r>
            <a:endParaRPr lang="en-US" dirty="0"/>
          </a:p>
        </p:txBody>
      </p:sp>
      <p:sp>
        <p:nvSpPr>
          <p:cNvPr id="3" name="Content Placeholder 2"/>
          <p:cNvSpPr>
            <a:spLocks noGrp="1"/>
          </p:cNvSpPr>
          <p:nvPr>
            <p:ph idx="1"/>
          </p:nvPr>
        </p:nvSpPr>
        <p:spPr>
          <a:xfrm>
            <a:off x="466344" y="1049635"/>
            <a:ext cx="8229600" cy="3970104"/>
          </a:xfrm>
        </p:spPr>
        <p:txBody>
          <a:bodyPr/>
          <a:lstStyle/>
          <a:p>
            <a:r>
              <a:rPr lang="en-US" dirty="0" smtClean="0"/>
              <a:t>Slide text</a:t>
            </a:r>
            <a:endParaRPr lang="en-US" dirty="0"/>
          </a:p>
        </p:txBody>
      </p:sp>
      <p:pic>
        <p:nvPicPr>
          <p:cNvPr id="5" name="Picture 4" descr="db8mcp.bmp"/>
          <p:cNvPicPr>
            <a:picLocks noChangeAspect="1"/>
          </p:cNvPicPr>
          <p:nvPr/>
        </p:nvPicPr>
        <p:blipFill>
          <a:blip r:embed="rId2" cstate="print"/>
          <a:stretch>
            <a:fillRect/>
          </a:stretch>
        </p:blipFill>
        <p:spPr>
          <a:xfrm>
            <a:off x="0" y="541330"/>
            <a:ext cx="9144000" cy="6316670"/>
          </a:xfrm>
          <a:prstGeom prst="rect">
            <a:avLst/>
          </a:prstGeom>
        </p:spPr>
      </p:pic>
      <p:sp>
        <p:nvSpPr>
          <p:cNvPr id="6" name="TextBox 5"/>
          <p:cNvSpPr txBox="1"/>
          <p:nvPr/>
        </p:nvSpPr>
        <p:spPr>
          <a:xfrm>
            <a:off x="5782235" y="5647765"/>
            <a:ext cx="2944906" cy="646331"/>
          </a:xfrm>
          <a:prstGeom prst="rect">
            <a:avLst/>
          </a:prstGeom>
          <a:noFill/>
        </p:spPr>
        <p:txBody>
          <a:bodyPr wrap="square" rtlCol="0">
            <a:spAutoFit/>
          </a:bodyPr>
          <a:lstStyle/>
          <a:p>
            <a:r>
              <a:rPr lang="en-US" dirty="0" smtClean="0"/>
              <a:t>Area = 388,317 m</a:t>
            </a:r>
            <a:r>
              <a:rPr lang="en-US" baseline="30000" dirty="0" smtClean="0"/>
              <a:t>2</a:t>
            </a:r>
          </a:p>
          <a:p>
            <a:r>
              <a:rPr lang="en-US" dirty="0" smtClean="0"/>
              <a:t>96.0 acres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505291"/>
          </a:xfrm>
        </p:spPr>
        <p:txBody>
          <a:bodyPr>
            <a:normAutofit fontScale="90000"/>
          </a:bodyPr>
          <a:lstStyle/>
          <a:p>
            <a:r>
              <a:rPr lang="en-US" dirty="0" smtClean="0"/>
              <a:t>DB8 </a:t>
            </a:r>
            <a:r>
              <a:rPr lang="en-US" dirty="0" err="1" smtClean="0"/>
              <a:t>Kernal</a:t>
            </a:r>
            <a:r>
              <a:rPr lang="en-US" dirty="0" smtClean="0"/>
              <a:t> - male</a:t>
            </a:r>
            <a:endParaRPr lang="en-US" dirty="0"/>
          </a:p>
        </p:txBody>
      </p:sp>
      <p:sp>
        <p:nvSpPr>
          <p:cNvPr id="3" name="Content Placeholder 2"/>
          <p:cNvSpPr>
            <a:spLocks noGrp="1"/>
          </p:cNvSpPr>
          <p:nvPr>
            <p:ph idx="1"/>
          </p:nvPr>
        </p:nvSpPr>
        <p:spPr>
          <a:xfrm>
            <a:off x="466344" y="1049635"/>
            <a:ext cx="8229600" cy="3970104"/>
          </a:xfrm>
        </p:spPr>
        <p:txBody>
          <a:bodyPr/>
          <a:lstStyle/>
          <a:p>
            <a:r>
              <a:rPr lang="en-US" dirty="0" smtClean="0"/>
              <a:t>Slide text</a:t>
            </a:r>
            <a:endParaRPr lang="en-US" dirty="0"/>
          </a:p>
        </p:txBody>
      </p:sp>
      <p:pic>
        <p:nvPicPr>
          <p:cNvPr id="4" name="Picture 3" descr="db8kernal.bmp"/>
          <p:cNvPicPr>
            <a:picLocks noChangeAspect="1"/>
          </p:cNvPicPr>
          <p:nvPr/>
        </p:nvPicPr>
        <p:blipFill>
          <a:blip r:embed="rId2" cstate="print"/>
          <a:stretch>
            <a:fillRect/>
          </a:stretch>
        </p:blipFill>
        <p:spPr>
          <a:xfrm>
            <a:off x="0" y="541330"/>
            <a:ext cx="9144000" cy="6316670"/>
          </a:xfrm>
          <a:prstGeom prst="rect">
            <a:avLst/>
          </a:prstGeom>
        </p:spPr>
      </p:pic>
      <p:sp>
        <p:nvSpPr>
          <p:cNvPr id="6" name="TextBox 5"/>
          <p:cNvSpPr txBox="1"/>
          <p:nvPr/>
        </p:nvSpPr>
        <p:spPr>
          <a:xfrm>
            <a:off x="5795682" y="5607423"/>
            <a:ext cx="3348318" cy="923330"/>
          </a:xfrm>
          <a:prstGeom prst="rect">
            <a:avLst/>
          </a:prstGeom>
          <a:noFill/>
        </p:spPr>
        <p:txBody>
          <a:bodyPr wrap="square" rtlCol="0">
            <a:spAutoFit/>
          </a:bodyPr>
          <a:lstStyle/>
          <a:p>
            <a:r>
              <a:rPr lang="en-US" dirty="0" smtClean="0"/>
              <a:t>256,431/ 20,014 m</a:t>
            </a:r>
            <a:r>
              <a:rPr lang="en-US" baseline="30000" dirty="0" smtClean="0"/>
              <a:t>2</a:t>
            </a:r>
          </a:p>
          <a:p>
            <a:r>
              <a:rPr lang="en-US" dirty="0" smtClean="0"/>
              <a:t>63.3/4.9 acres</a:t>
            </a:r>
          </a:p>
          <a:p>
            <a:r>
              <a:rPr lang="en-US" dirty="0" smtClean="0"/>
              <a:t>SF = 100</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451503"/>
          </a:xfrm>
        </p:spPr>
        <p:txBody>
          <a:bodyPr>
            <a:normAutofit fontScale="90000"/>
          </a:bodyPr>
          <a:lstStyle/>
          <a:p>
            <a:r>
              <a:rPr lang="en-US" dirty="0" smtClean="0"/>
              <a:t>DB10 MCP</a:t>
            </a:r>
            <a:endParaRPr lang="en-US" dirty="0"/>
          </a:p>
        </p:txBody>
      </p:sp>
      <p:sp>
        <p:nvSpPr>
          <p:cNvPr id="3" name="Content Placeholder 2"/>
          <p:cNvSpPr>
            <a:spLocks noGrp="1"/>
          </p:cNvSpPr>
          <p:nvPr>
            <p:ph idx="1"/>
          </p:nvPr>
        </p:nvSpPr>
        <p:spPr>
          <a:xfrm>
            <a:off x="466344" y="1049635"/>
            <a:ext cx="8229600" cy="3970104"/>
          </a:xfrm>
        </p:spPr>
        <p:txBody>
          <a:bodyPr/>
          <a:lstStyle/>
          <a:p>
            <a:r>
              <a:rPr lang="en-US" dirty="0" smtClean="0"/>
              <a:t>Slide text</a:t>
            </a:r>
            <a:endParaRPr lang="en-US" dirty="0"/>
          </a:p>
        </p:txBody>
      </p:sp>
      <p:pic>
        <p:nvPicPr>
          <p:cNvPr id="5" name="Picture 4" descr="db10mcp.bmp"/>
          <p:cNvPicPr>
            <a:picLocks noChangeAspect="1"/>
          </p:cNvPicPr>
          <p:nvPr/>
        </p:nvPicPr>
        <p:blipFill>
          <a:blip r:embed="rId2" cstate="print"/>
          <a:stretch>
            <a:fillRect/>
          </a:stretch>
        </p:blipFill>
        <p:spPr>
          <a:xfrm>
            <a:off x="0" y="541330"/>
            <a:ext cx="9144000" cy="6316670"/>
          </a:xfrm>
          <a:prstGeom prst="rect">
            <a:avLst/>
          </a:prstGeom>
        </p:spPr>
      </p:pic>
      <p:sp>
        <p:nvSpPr>
          <p:cNvPr id="6" name="TextBox 5"/>
          <p:cNvSpPr txBox="1"/>
          <p:nvPr/>
        </p:nvSpPr>
        <p:spPr>
          <a:xfrm>
            <a:off x="5782235" y="5647765"/>
            <a:ext cx="2944906" cy="646331"/>
          </a:xfrm>
          <a:prstGeom prst="rect">
            <a:avLst/>
          </a:prstGeom>
          <a:noFill/>
        </p:spPr>
        <p:txBody>
          <a:bodyPr wrap="square" rtlCol="0">
            <a:spAutoFit/>
          </a:bodyPr>
          <a:lstStyle/>
          <a:p>
            <a:r>
              <a:rPr lang="en-US" dirty="0" smtClean="0"/>
              <a:t>Area = 44,551 m</a:t>
            </a:r>
            <a:r>
              <a:rPr lang="en-US" baseline="30000" dirty="0" smtClean="0"/>
              <a:t>2</a:t>
            </a:r>
          </a:p>
          <a:p>
            <a:r>
              <a:rPr lang="en-US" dirty="0" smtClean="0"/>
              <a:t>11.0 acres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464950"/>
          </a:xfrm>
        </p:spPr>
        <p:txBody>
          <a:bodyPr>
            <a:normAutofit fontScale="90000"/>
          </a:bodyPr>
          <a:lstStyle/>
          <a:p>
            <a:r>
              <a:rPr lang="en-US" dirty="0" smtClean="0"/>
              <a:t>DB 10 </a:t>
            </a:r>
            <a:r>
              <a:rPr lang="en-US" dirty="0" err="1" smtClean="0"/>
              <a:t>Kernal</a:t>
            </a:r>
            <a:r>
              <a:rPr lang="en-US" dirty="0" smtClean="0"/>
              <a:t> - female</a:t>
            </a:r>
            <a:endParaRPr lang="en-US" dirty="0"/>
          </a:p>
        </p:txBody>
      </p:sp>
      <p:sp>
        <p:nvSpPr>
          <p:cNvPr id="3" name="Content Placeholder 2"/>
          <p:cNvSpPr>
            <a:spLocks noGrp="1"/>
          </p:cNvSpPr>
          <p:nvPr>
            <p:ph idx="1"/>
          </p:nvPr>
        </p:nvSpPr>
        <p:spPr>
          <a:xfrm>
            <a:off x="466344" y="1049635"/>
            <a:ext cx="8229600" cy="3970104"/>
          </a:xfrm>
        </p:spPr>
        <p:txBody>
          <a:bodyPr/>
          <a:lstStyle/>
          <a:p>
            <a:r>
              <a:rPr lang="en-US" dirty="0" smtClean="0"/>
              <a:t>Slide text</a:t>
            </a:r>
            <a:endParaRPr lang="en-US" dirty="0"/>
          </a:p>
        </p:txBody>
      </p:sp>
      <p:pic>
        <p:nvPicPr>
          <p:cNvPr id="4" name="Picture 3" descr="db10kernal.bmp"/>
          <p:cNvPicPr>
            <a:picLocks noChangeAspect="1"/>
          </p:cNvPicPr>
          <p:nvPr/>
        </p:nvPicPr>
        <p:blipFill>
          <a:blip r:embed="rId2" cstate="print"/>
          <a:stretch>
            <a:fillRect/>
          </a:stretch>
        </p:blipFill>
        <p:spPr>
          <a:xfrm>
            <a:off x="0" y="541330"/>
            <a:ext cx="9144000" cy="6316670"/>
          </a:xfrm>
          <a:prstGeom prst="rect">
            <a:avLst/>
          </a:prstGeom>
        </p:spPr>
      </p:pic>
      <p:sp>
        <p:nvSpPr>
          <p:cNvPr id="7" name="TextBox 6"/>
          <p:cNvSpPr txBox="1"/>
          <p:nvPr/>
        </p:nvSpPr>
        <p:spPr>
          <a:xfrm>
            <a:off x="5795682" y="5647765"/>
            <a:ext cx="3348318" cy="923330"/>
          </a:xfrm>
          <a:prstGeom prst="rect">
            <a:avLst/>
          </a:prstGeom>
          <a:noFill/>
        </p:spPr>
        <p:txBody>
          <a:bodyPr wrap="square" rtlCol="0">
            <a:spAutoFit/>
          </a:bodyPr>
          <a:lstStyle/>
          <a:p>
            <a:r>
              <a:rPr lang="en-US" dirty="0" smtClean="0"/>
              <a:t>62,859 / 9,662 m</a:t>
            </a:r>
            <a:r>
              <a:rPr lang="en-US" baseline="30000" dirty="0" smtClean="0"/>
              <a:t>2</a:t>
            </a:r>
          </a:p>
          <a:p>
            <a:r>
              <a:rPr lang="en-US" dirty="0" smtClean="0"/>
              <a:t>15.5/2.4 acres</a:t>
            </a:r>
          </a:p>
          <a:p>
            <a:r>
              <a:rPr lang="en-US" dirty="0" smtClean="0"/>
              <a:t>SF = 100</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505291"/>
          </a:xfrm>
        </p:spPr>
        <p:txBody>
          <a:bodyPr>
            <a:normAutofit fontScale="90000"/>
          </a:bodyPr>
          <a:lstStyle/>
          <a:p>
            <a:r>
              <a:rPr lang="en-US" dirty="0" smtClean="0"/>
              <a:t>DB12 MCP</a:t>
            </a:r>
            <a:endParaRPr lang="en-US" dirty="0"/>
          </a:p>
        </p:txBody>
      </p:sp>
      <p:sp>
        <p:nvSpPr>
          <p:cNvPr id="3" name="Content Placeholder 2"/>
          <p:cNvSpPr>
            <a:spLocks noGrp="1"/>
          </p:cNvSpPr>
          <p:nvPr>
            <p:ph idx="1"/>
          </p:nvPr>
        </p:nvSpPr>
        <p:spPr>
          <a:xfrm>
            <a:off x="466344" y="1049635"/>
            <a:ext cx="8229600" cy="3970104"/>
          </a:xfrm>
        </p:spPr>
        <p:txBody>
          <a:bodyPr/>
          <a:lstStyle/>
          <a:p>
            <a:r>
              <a:rPr lang="en-US" dirty="0" smtClean="0"/>
              <a:t>Slide text</a:t>
            </a:r>
            <a:endParaRPr lang="en-US" dirty="0"/>
          </a:p>
        </p:txBody>
      </p:sp>
      <p:pic>
        <p:nvPicPr>
          <p:cNvPr id="4" name="Picture 3" descr="db12mcp.bmp"/>
          <p:cNvPicPr>
            <a:picLocks noChangeAspect="1"/>
          </p:cNvPicPr>
          <p:nvPr/>
        </p:nvPicPr>
        <p:blipFill>
          <a:blip r:embed="rId2" cstate="print"/>
          <a:stretch>
            <a:fillRect/>
          </a:stretch>
        </p:blipFill>
        <p:spPr>
          <a:xfrm>
            <a:off x="0" y="541330"/>
            <a:ext cx="9144000" cy="6316670"/>
          </a:xfrm>
          <a:prstGeom prst="rect">
            <a:avLst/>
          </a:prstGeom>
        </p:spPr>
      </p:pic>
      <p:sp>
        <p:nvSpPr>
          <p:cNvPr id="5" name="TextBox 4"/>
          <p:cNvSpPr txBox="1"/>
          <p:nvPr/>
        </p:nvSpPr>
        <p:spPr>
          <a:xfrm>
            <a:off x="5782235" y="5647765"/>
            <a:ext cx="2944906" cy="646331"/>
          </a:xfrm>
          <a:prstGeom prst="rect">
            <a:avLst/>
          </a:prstGeom>
          <a:noFill/>
        </p:spPr>
        <p:txBody>
          <a:bodyPr wrap="square" rtlCol="0">
            <a:spAutoFit/>
          </a:bodyPr>
          <a:lstStyle/>
          <a:p>
            <a:r>
              <a:rPr lang="en-US" dirty="0" smtClean="0"/>
              <a:t>Area = 288,092 m</a:t>
            </a:r>
            <a:r>
              <a:rPr lang="en-US" baseline="30000" dirty="0" smtClean="0"/>
              <a:t>2</a:t>
            </a:r>
          </a:p>
          <a:p>
            <a:r>
              <a:rPr lang="en-US" dirty="0" smtClean="0"/>
              <a:t>71.2 acres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478397"/>
          </a:xfrm>
        </p:spPr>
        <p:txBody>
          <a:bodyPr>
            <a:normAutofit fontScale="90000"/>
          </a:bodyPr>
          <a:lstStyle/>
          <a:p>
            <a:r>
              <a:rPr lang="en-US" dirty="0" smtClean="0"/>
              <a:t>DB12 </a:t>
            </a:r>
            <a:r>
              <a:rPr lang="en-US" dirty="0" err="1" smtClean="0"/>
              <a:t>Kernal</a:t>
            </a:r>
            <a:r>
              <a:rPr lang="en-US" dirty="0" smtClean="0"/>
              <a:t> - male</a:t>
            </a:r>
            <a:endParaRPr lang="en-US" dirty="0"/>
          </a:p>
        </p:txBody>
      </p:sp>
      <p:sp>
        <p:nvSpPr>
          <p:cNvPr id="3" name="Content Placeholder 2"/>
          <p:cNvSpPr>
            <a:spLocks noGrp="1"/>
          </p:cNvSpPr>
          <p:nvPr>
            <p:ph idx="1"/>
          </p:nvPr>
        </p:nvSpPr>
        <p:spPr>
          <a:xfrm>
            <a:off x="466344" y="1049635"/>
            <a:ext cx="8229600" cy="3970104"/>
          </a:xfrm>
        </p:spPr>
        <p:txBody>
          <a:bodyPr/>
          <a:lstStyle/>
          <a:p>
            <a:r>
              <a:rPr lang="en-US" dirty="0" smtClean="0"/>
              <a:t>Slide text</a:t>
            </a:r>
            <a:endParaRPr lang="en-US" dirty="0"/>
          </a:p>
        </p:txBody>
      </p:sp>
      <p:pic>
        <p:nvPicPr>
          <p:cNvPr id="4" name="Picture 3" descr="db12kernal.bmp"/>
          <p:cNvPicPr>
            <a:picLocks noChangeAspect="1"/>
          </p:cNvPicPr>
          <p:nvPr/>
        </p:nvPicPr>
        <p:blipFill>
          <a:blip r:embed="rId2" cstate="print"/>
          <a:stretch>
            <a:fillRect/>
          </a:stretch>
        </p:blipFill>
        <p:spPr>
          <a:xfrm>
            <a:off x="0" y="541330"/>
            <a:ext cx="9144000" cy="6316670"/>
          </a:xfrm>
          <a:prstGeom prst="rect">
            <a:avLst/>
          </a:prstGeom>
        </p:spPr>
      </p:pic>
      <p:sp>
        <p:nvSpPr>
          <p:cNvPr id="6" name="TextBox 5"/>
          <p:cNvSpPr txBox="1"/>
          <p:nvPr/>
        </p:nvSpPr>
        <p:spPr>
          <a:xfrm>
            <a:off x="5795682" y="5647765"/>
            <a:ext cx="3348318" cy="923330"/>
          </a:xfrm>
          <a:prstGeom prst="rect">
            <a:avLst/>
          </a:prstGeom>
          <a:noFill/>
        </p:spPr>
        <p:txBody>
          <a:bodyPr wrap="square" rtlCol="0">
            <a:spAutoFit/>
          </a:bodyPr>
          <a:lstStyle/>
          <a:p>
            <a:r>
              <a:rPr lang="en-US" dirty="0" smtClean="0"/>
              <a:t>413,028 / 66,731 m</a:t>
            </a:r>
            <a:r>
              <a:rPr lang="en-US" baseline="30000" dirty="0" smtClean="0"/>
              <a:t>2</a:t>
            </a:r>
          </a:p>
          <a:p>
            <a:r>
              <a:rPr lang="en-US" dirty="0" smtClean="0"/>
              <a:t>102/16.5 acres</a:t>
            </a:r>
          </a:p>
          <a:p>
            <a:r>
              <a:rPr lang="en-US" dirty="0" smtClean="0"/>
              <a:t>SF = 100</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478397"/>
          </a:xfrm>
        </p:spPr>
        <p:txBody>
          <a:bodyPr>
            <a:normAutofit fontScale="90000"/>
          </a:bodyPr>
          <a:lstStyle/>
          <a:p>
            <a:r>
              <a:rPr lang="en-US" dirty="0" smtClean="0"/>
              <a:t>Combined </a:t>
            </a:r>
            <a:r>
              <a:rPr lang="en-US" dirty="0" err="1" smtClean="0"/>
              <a:t>Kernals</a:t>
            </a:r>
            <a:endParaRPr lang="en-US" dirty="0"/>
          </a:p>
        </p:txBody>
      </p:sp>
      <p:sp>
        <p:nvSpPr>
          <p:cNvPr id="3" name="Content Placeholder 2"/>
          <p:cNvSpPr>
            <a:spLocks noGrp="1"/>
          </p:cNvSpPr>
          <p:nvPr>
            <p:ph idx="1"/>
          </p:nvPr>
        </p:nvSpPr>
        <p:spPr>
          <a:xfrm>
            <a:off x="466344" y="1049635"/>
            <a:ext cx="8229600" cy="3970104"/>
          </a:xfrm>
        </p:spPr>
        <p:txBody>
          <a:bodyPr/>
          <a:lstStyle/>
          <a:p>
            <a:r>
              <a:rPr lang="en-US" dirty="0" smtClean="0"/>
              <a:t>Slide text</a:t>
            </a:r>
            <a:endParaRPr lang="en-US" dirty="0"/>
          </a:p>
        </p:txBody>
      </p:sp>
      <p:pic>
        <p:nvPicPr>
          <p:cNvPr id="4" name="Picture 3" descr="combinedkernals.bmp"/>
          <p:cNvPicPr>
            <a:picLocks noChangeAspect="1"/>
          </p:cNvPicPr>
          <p:nvPr/>
        </p:nvPicPr>
        <p:blipFill>
          <a:blip r:embed="rId2" cstate="print"/>
          <a:stretch>
            <a:fillRect/>
          </a:stretch>
        </p:blipFill>
        <p:spPr>
          <a:xfrm>
            <a:off x="0" y="541330"/>
            <a:ext cx="9144000" cy="631667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518738"/>
          </a:xfrm>
        </p:spPr>
        <p:txBody>
          <a:bodyPr>
            <a:normAutofit fontScale="90000"/>
          </a:bodyPr>
          <a:lstStyle/>
          <a:p>
            <a:r>
              <a:rPr lang="en-US" dirty="0" smtClean="0"/>
              <a:t>Capture Points</a:t>
            </a:r>
            <a:endParaRPr lang="en-US" dirty="0"/>
          </a:p>
        </p:txBody>
      </p:sp>
      <p:pic>
        <p:nvPicPr>
          <p:cNvPr id="4" name="Content Placeholder 3" descr="capturepoints.bmp"/>
          <p:cNvPicPr>
            <a:picLocks noGrp="1" noChangeAspect="1"/>
          </p:cNvPicPr>
          <p:nvPr>
            <p:ph idx="1"/>
          </p:nvPr>
        </p:nvPicPr>
        <p:blipFill>
          <a:blip r:embed="rId2" cstate="print"/>
          <a:stretch>
            <a:fillRect/>
          </a:stretch>
        </p:blipFill>
        <p:spPr>
          <a:xfrm>
            <a:off x="5175" y="553454"/>
            <a:ext cx="9138825" cy="6304546"/>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505291"/>
          </a:xfrm>
        </p:spPr>
        <p:txBody>
          <a:bodyPr>
            <a:normAutofit fontScale="90000"/>
          </a:bodyPr>
          <a:lstStyle/>
          <a:p>
            <a:r>
              <a:rPr lang="en-US" dirty="0" smtClean="0"/>
              <a:t>Site Fidelity</a:t>
            </a:r>
            <a:endParaRPr lang="en-US" dirty="0"/>
          </a:p>
        </p:txBody>
      </p:sp>
      <p:sp>
        <p:nvSpPr>
          <p:cNvPr id="3" name="Content Placeholder 2"/>
          <p:cNvSpPr>
            <a:spLocks noGrp="1"/>
          </p:cNvSpPr>
          <p:nvPr>
            <p:ph idx="1"/>
          </p:nvPr>
        </p:nvSpPr>
        <p:spPr>
          <a:xfrm>
            <a:off x="466344" y="1049635"/>
            <a:ext cx="8229600" cy="3970104"/>
          </a:xfrm>
        </p:spPr>
        <p:txBody>
          <a:bodyPr/>
          <a:lstStyle/>
          <a:p>
            <a:r>
              <a:rPr lang="en-US" dirty="0" smtClean="0"/>
              <a:t>Slide text</a:t>
            </a:r>
            <a:endParaRPr lang="en-US" dirty="0"/>
          </a:p>
        </p:txBody>
      </p:sp>
      <p:pic>
        <p:nvPicPr>
          <p:cNvPr id="4" name="Picture 3" descr="db1fidelity.bmp"/>
          <p:cNvPicPr>
            <a:picLocks noChangeAspect="1"/>
          </p:cNvPicPr>
          <p:nvPr/>
        </p:nvPicPr>
        <p:blipFill>
          <a:blip r:embed="rId2" cstate="print"/>
          <a:stretch>
            <a:fillRect/>
          </a:stretch>
        </p:blipFill>
        <p:spPr>
          <a:xfrm>
            <a:off x="0" y="605117"/>
            <a:ext cx="4545106" cy="3032179"/>
          </a:xfrm>
          <a:prstGeom prst="rect">
            <a:avLst/>
          </a:prstGeom>
        </p:spPr>
      </p:pic>
      <p:pic>
        <p:nvPicPr>
          <p:cNvPr id="5" name="Picture 4" descr="db8fidelity.bmp"/>
          <p:cNvPicPr>
            <a:picLocks noChangeAspect="1"/>
          </p:cNvPicPr>
          <p:nvPr/>
        </p:nvPicPr>
        <p:blipFill>
          <a:blip r:embed="rId3" cstate="print"/>
          <a:stretch>
            <a:fillRect/>
          </a:stretch>
        </p:blipFill>
        <p:spPr>
          <a:xfrm>
            <a:off x="4530572" y="591671"/>
            <a:ext cx="4613428" cy="3039035"/>
          </a:xfrm>
          <a:prstGeom prst="rect">
            <a:avLst/>
          </a:prstGeom>
        </p:spPr>
      </p:pic>
      <p:pic>
        <p:nvPicPr>
          <p:cNvPr id="6" name="Picture 5" descr="db10fidelity.bmp"/>
          <p:cNvPicPr>
            <a:picLocks noChangeAspect="1"/>
          </p:cNvPicPr>
          <p:nvPr/>
        </p:nvPicPr>
        <p:blipFill>
          <a:blip r:embed="rId4" cstate="print"/>
          <a:stretch>
            <a:fillRect/>
          </a:stretch>
        </p:blipFill>
        <p:spPr>
          <a:xfrm>
            <a:off x="0" y="3630706"/>
            <a:ext cx="4671825" cy="3227294"/>
          </a:xfrm>
          <a:prstGeom prst="rect">
            <a:avLst/>
          </a:prstGeom>
        </p:spPr>
      </p:pic>
      <p:pic>
        <p:nvPicPr>
          <p:cNvPr id="7" name="Picture 6" descr="db12fidelity.bmp"/>
          <p:cNvPicPr>
            <a:picLocks noChangeAspect="1"/>
          </p:cNvPicPr>
          <p:nvPr/>
        </p:nvPicPr>
        <p:blipFill>
          <a:blip r:embed="rId5" cstate="print"/>
          <a:stretch>
            <a:fillRect/>
          </a:stretch>
        </p:blipFill>
        <p:spPr>
          <a:xfrm>
            <a:off x="4452711" y="3617259"/>
            <a:ext cx="4691290" cy="324074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Timeframe and Points</a:t>
            </a:r>
            <a:endParaRPr lang="en-US" dirty="0"/>
          </a:p>
        </p:txBody>
      </p:sp>
      <p:sp>
        <p:nvSpPr>
          <p:cNvPr id="3" name="Content Placeholder 2"/>
          <p:cNvSpPr>
            <a:spLocks noGrp="1"/>
          </p:cNvSpPr>
          <p:nvPr>
            <p:ph idx="1"/>
          </p:nvPr>
        </p:nvSpPr>
        <p:spPr>
          <a:xfrm>
            <a:off x="466344" y="1049634"/>
            <a:ext cx="5611727" cy="5203247"/>
          </a:xfrm>
        </p:spPr>
        <p:txBody>
          <a:bodyPr>
            <a:normAutofit fontScale="92500" lnSpcReduction="20000"/>
          </a:bodyPr>
          <a:lstStyle/>
          <a:p>
            <a:r>
              <a:rPr lang="en-US" dirty="0" smtClean="0"/>
              <a:t>DB1- Dec 10, 2012 to Nov 13, 2013 – 102 points</a:t>
            </a:r>
          </a:p>
          <a:p>
            <a:r>
              <a:rPr lang="en-US" dirty="0" smtClean="0"/>
              <a:t>DB3- Aug 28, 2013 to Nov 1,   2013 – 18 points</a:t>
            </a:r>
          </a:p>
          <a:p>
            <a:r>
              <a:rPr lang="en-US" dirty="0" smtClean="0"/>
              <a:t>DB8- Oct 28, 2013 – still tracking – 53 points</a:t>
            </a:r>
          </a:p>
          <a:p>
            <a:r>
              <a:rPr lang="en-US" dirty="0" smtClean="0"/>
              <a:t>DB10- Nov 12, 2013 – still tracking – 58 points</a:t>
            </a:r>
          </a:p>
          <a:p>
            <a:r>
              <a:rPr lang="en-US" dirty="0" smtClean="0"/>
              <a:t>DB12- Nov 26, 2013 – still tracking – 49 points</a:t>
            </a:r>
          </a:p>
          <a:p>
            <a:r>
              <a:rPr lang="en-US" dirty="0" smtClean="0"/>
              <a:t>DB13 &amp; 17 juveniles currently tracking</a:t>
            </a:r>
          </a:p>
          <a:p>
            <a:endParaRPr lang="en-US" dirty="0"/>
          </a:p>
        </p:txBody>
      </p:sp>
      <p:pic>
        <p:nvPicPr>
          <p:cNvPr id="5" name="Picture 4" descr="IMGP2049.JPG"/>
          <p:cNvPicPr>
            <a:picLocks noChangeAspect="1"/>
          </p:cNvPicPr>
          <p:nvPr/>
        </p:nvPicPr>
        <p:blipFill>
          <a:blip r:embed="rId2" cstate="print"/>
          <a:stretch>
            <a:fillRect/>
          </a:stretch>
        </p:blipFill>
        <p:spPr>
          <a:xfrm rot="5400000">
            <a:off x="5797362" y="2126315"/>
            <a:ext cx="3563471" cy="267260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a:xfrm>
            <a:off x="466345" y="1049634"/>
            <a:ext cx="4764562" cy="5243590"/>
          </a:xfrm>
        </p:spPr>
        <p:txBody>
          <a:bodyPr>
            <a:normAutofit lnSpcReduction="10000"/>
          </a:bodyPr>
          <a:lstStyle/>
          <a:p>
            <a:r>
              <a:rPr lang="en-US" dirty="0" smtClean="0"/>
              <a:t>Snow reported in 2007 that likely present since the 1970’s</a:t>
            </a:r>
          </a:p>
          <a:p>
            <a:r>
              <a:rPr lang="en-US" dirty="0" smtClean="0"/>
              <a:t>Juveniles and adults found in 1990 after a burn</a:t>
            </a:r>
          </a:p>
          <a:p>
            <a:r>
              <a:rPr lang="en-US" dirty="0" smtClean="0"/>
              <a:t>Reported possibly breeding in 1992</a:t>
            </a:r>
          </a:p>
          <a:p>
            <a:r>
              <a:rPr lang="en-US" dirty="0" smtClean="0"/>
              <a:t>164 removed since 1989 – 58 (35%) of which were YOY</a:t>
            </a:r>
            <a:endParaRPr lang="en-US" dirty="0"/>
          </a:p>
        </p:txBody>
      </p:sp>
      <p:pic>
        <p:nvPicPr>
          <p:cNvPr id="4" name="Picture 3" descr="DB5.JPG"/>
          <p:cNvPicPr>
            <a:picLocks noChangeAspect="1"/>
          </p:cNvPicPr>
          <p:nvPr/>
        </p:nvPicPr>
        <p:blipFill>
          <a:blip r:embed="rId2" cstate="print"/>
          <a:stretch>
            <a:fillRect/>
          </a:stretch>
        </p:blipFill>
        <p:spPr>
          <a:xfrm>
            <a:off x="5567083" y="2124635"/>
            <a:ext cx="3307976" cy="220531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Macrohabitat</a:t>
            </a:r>
            <a:r>
              <a:rPr lang="en-US" dirty="0" smtClean="0"/>
              <a:t> Usage</a:t>
            </a:r>
            <a:endParaRPr lang="en-US" dirty="0"/>
          </a:p>
        </p:txBody>
      </p:sp>
      <p:sp>
        <p:nvSpPr>
          <p:cNvPr id="3" name="Content Placeholder 2"/>
          <p:cNvSpPr>
            <a:spLocks noGrp="1"/>
          </p:cNvSpPr>
          <p:nvPr>
            <p:ph idx="1"/>
          </p:nvPr>
        </p:nvSpPr>
        <p:spPr>
          <a:xfrm>
            <a:off x="466344" y="1049635"/>
            <a:ext cx="3352621" cy="3970104"/>
          </a:xfrm>
        </p:spPr>
        <p:txBody>
          <a:bodyPr>
            <a:normAutofit/>
          </a:bodyPr>
          <a:lstStyle/>
          <a:p>
            <a:r>
              <a:rPr lang="en-US" dirty="0" smtClean="0"/>
              <a:t>Pine Rockland – 62.5%</a:t>
            </a:r>
          </a:p>
          <a:p>
            <a:r>
              <a:rPr lang="en-US" dirty="0" smtClean="0"/>
              <a:t>Rockland Hammock – 35.7%</a:t>
            </a:r>
          </a:p>
          <a:p>
            <a:r>
              <a:rPr lang="en-US" dirty="0" smtClean="0"/>
              <a:t>Mangroves – 1.8%</a:t>
            </a:r>
          </a:p>
          <a:p>
            <a:endParaRPr lang="en-US" dirty="0"/>
          </a:p>
        </p:txBody>
      </p:sp>
      <p:pic>
        <p:nvPicPr>
          <p:cNvPr id="4" name="Picture 3" descr="IMGP2046.JPG"/>
          <p:cNvPicPr>
            <a:picLocks noChangeAspect="1"/>
          </p:cNvPicPr>
          <p:nvPr/>
        </p:nvPicPr>
        <p:blipFill>
          <a:blip r:embed="rId2" cstate="print"/>
          <a:stretch>
            <a:fillRect/>
          </a:stretch>
        </p:blipFill>
        <p:spPr>
          <a:xfrm>
            <a:off x="3850341" y="1640541"/>
            <a:ext cx="5293659" cy="397024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Microhabitat</a:t>
            </a:r>
            <a:endParaRPr lang="en-US" dirty="0"/>
          </a:p>
        </p:txBody>
      </p:sp>
      <p:sp>
        <p:nvSpPr>
          <p:cNvPr id="3" name="Content Placeholder 2"/>
          <p:cNvSpPr>
            <a:spLocks noGrp="1"/>
          </p:cNvSpPr>
          <p:nvPr>
            <p:ph idx="1"/>
          </p:nvPr>
        </p:nvSpPr>
        <p:spPr>
          <a:xfrm>
            <a:off x="466344" y="1049635"/>
            <a:ext cx="8229600" cy="3970104"/>
          </a:xfrm>
        </p:spPr>
        <p:txBody>
          <a:bodyPr>
            <a:normAutofit lnSpcReduction="10000"/>
          </a:bodyPr>
          <a:lstStyle/>
          <a:p>
            <a:r>
              <a:rPr lang="en-US" dirty="0" smtClean="0"/>
              <a:t>Underground – 59.6%</a:t>
            </a:r>
          </a:p>
          <a:p>
            <a:r>
              <a:rPr lang="en-US" dirty="0" smtClean="0"/>
              <a:t>Filtering Canopy – 18.2%</a:t>
            </a:r>
          </a:p>
          <a:p>
            <a:r>
              <a:rPr lang="en-US" dirty="0" smtClean="0"/>
              <a:t>Under cover – 9.6%</a:t>
            </a:r>
          </a:p>
          <a:p>
            <a:r>
              <a:rPr lang="en-US" dirty="0" smtClean="0"/>
              <a:t>Fully exposed – 4.6%</a:t>
            </a:r>
          </a:p>
          <a:p>
            <a:r>
              <a:rPr lang="en-US" dirty="0" smtClean="0"/>
              <a:t>Tree – 2.9%</a:t>
            </a:r>
          </a:p>
          <a:p>
            <a:r>
              <a:rPr lang="en-US" dirty="0" smtClean="0"/>
              <a:t>Water – 1.8%</a:t>
            </a:r>
          </a:p>
          <a:p>
            <a:r>
              <a:rPr lang="en-US" dirty="0" smtClean="0"/>
              <a:t>Unknown – 3.2%</a:t>
            </a:r>
            <a:endParaRPr lang="en-US" dirty="0"/>
          </a:p>
        </p:txBody>
      </p:sp>
      <p:pic>
        <p:nvPicPr>
          <p:cNvPr id="5" name="Picture 4" descr="DB8 in mangroves 4-2-14.jpg"/>
          <p:cNvPicPr>
            <a:picLocks noChangeAspect="1"/>
          </p:cNvPicPr>
          <p:nvPr/>
        </p:nvPicPr>
        <p:blipFill>
          <a:blip r:embed="rId2" cstate="print"/>
          <a:stretch>
            <a:fillRect/>
          </a:stretch>
        </p:blipFill>
        <p:spPr>
          <a:xfrm>
            <a:off x="3832413" y="3361699"/>
            <a:ext cx="5311587" cy="299427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Histopathology</a:t>
            </a:r>
            <a:endParaRPr lang="en-US" dirty="0"/>
          </a:p>
        </p:txBody>
      </p:sp>
      <p:sp>
        <p:nvSpPr>
          <p:cNvPr id="3" name="Content Placeholder 2"/>
          <p:cNvSpPr>
            <a:spLocks noGrp="1"/>
          </p:cNvSpPr>
          <p:nvPr>
            <p:ph idx="1"/>
          </p:nvPr>
        </p:nvSpPr>
        <p:spPr>
          <a:xfrm>
            <a:off x="466344" y="1049635"/>
            <a:ext cx="3809821" cy="5310824"/>
          </a:xfrm>
        </p:spPr>
        <p:txBody>
          <a:bodyPr>
            <a:normAutofit fontScale="85000" lnSpcReduction="20000"/>
          </a:bodyPr>
          <a:lstStyle/>
          <a:p>
            <a:r>
              <a:rPr lang="en-US" dirty="0" smtClean="0"/>
              <a:t>Evidence of parasite migration in tissues but no actual parasites have been seen in slide sections</a:t>
            </a:r>
          </a:p>
          <a:p>
            <a:r>
              <a:rPr lang="en-US" dirty="0" smtClean="0"/>
              <a:t>Some parasites found in the lungs but have not been submitted yet for identification</a:t>
            </a:r>
          </a:p>
          <a:p>
            <a:r>
              <a:rPr lang="en-US" dirty="0" smtClean="0"/>
              <a:t>No evidence of IBD</a:t>
            </a:r>
          </a:p>
          <a:p>
            <a:r>
              <a:rPr lang="en-US" dirty="0" smtClean="0"/>
              <a:t>Most were remarked to be in good health and physical condition based on tissue samples</a:t>
            </a:r>
          </a:p>
        </p:txBody>
      </p:sp>
      <p:pic>
        <p:nvPicPr>
          <p:cNvPr id="4" name="Picture 3" descr="Myocarditis_Eosinophilic5.jpg"/>
          <p:cNvPicPr>
            <a:picLocks noChangeAspect="1"/>
          </p:cNvPicPr>
          <p:nvPr/>
        </p:nvPicPr>
        <p:blipFill>
          <a:blip r:embed="rId2" cstate="print"/>
          <a:srcRect t="4002"/>
          <a:stretch>
            <a:fillRect/>
          </a:stretch>
        </p:blipFill>
        <p:spPr>
          <a:xfrm>
            <a:off x="4668696" y="1775011"/>
            <a:ext cx="4101587" cy="295611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a:t>
            </a:r>
            <a:endParaRPr lang="en-US" dirty="0"/>
          </a:p>
        </p:txBody>
      </p:sp>
      <p:sp>
        <p:nvSpPr>
          <p:cNvPr id="3" name="Content Placeholder 2"/>
          <p:cNvSpPr>
            <a:spLocks noGrp="1"/>
          </p:cNvSpPr>
          <p:nvPr>
            <p:ph idx="1"/>
          </p:nvPr>
        </p:nvSpPr>
        <p:spPr>
          <a:xfrm>
            <a:off x="457200" y="1600200"/>
            <a:ext cx="3886200" cy="3388659"/>
          </a:xfrm>
        </p:spPr>
        <p:txBody>
          <a:bodyPr/>
          <a:lstStyle/>
          <a:p>
            <a:r>
              <a:rPr lang="en-US" dirty="0" smtClean="0"/>
              <a:t>Virginia Opossum</a:t>
            </a:r>
          </a:p>
          <a:p>
            <a:r>
              <a:rPr lang="en-US" dirty="0" smtClean="0"/>
              <a:t>Grey Squirrel</a:t>
            </a:r>
          </a:p>
          <a:p>
            <a:r>
              <a:rPr lang="en-US" dirty="0" smtClean="0"/>
              <a:t>Feral Cat</a:t>
            </a:r>
          </a:p>
          <a:p>
            <a:r>
              <a:rPr lang="en-US" dirty="0" smtClean="0"/>
              <a:t>Rat</a:t>
            </a:r>
          </a:p>
          <a:p>
            <a:r>
              <a:rPr lang="en-US" dirty="0" smtClean="0"/>
              <a:t>Otter?</a:t>
            </a:r>
            <a:endParaRPr lang="en-US" dirty="0"/>
          </a:p>
        </p:txBody>
      </p:sp>
      <p:pic>
        <p:nvPicPr>
          <p:cNvPr id="4" name="Picture 3" descr="IMG459.jpg"/>
          <p:cNvPicPr>
            <a:picLocks noChangeAspect="1"/>
          </p:cNvPicPr>
          <p:nvPr/>
        </p:nvPicPr>
        <p:blipFill>
          <a:blip r:embed="rId2" cstate="print"/>
          <a:srcRect l="14319" r="25118"/>
          <a:stretch>
            <a:fillRect/>
          </a:stretch>
        </p:blipFill>
        <p:spPr>
          <a:xfrm rot="5400000">
            <a:off x="5758704" y="100855"/>
            <a:ext cx="1734667" cy="3818966"/>
          </a:xfrm>
          <a:prstGeom prst="rect">
            <a:avLst/>
          </a:prstGeom>
        </p:spPr>
      </p:pic>
      <p:pic>
        <p:nvPicPr>
          <p:cNvPr id="5" name="Picture 4" descr="DB1rad (2).JPG"/>
          <p:cNvPicPr>
            <a:picLocks noChangeAspect="1"/>
          </p:cNvPicPr>
          <p:nvPr/>
        </p:nvPicPr>
        <p:blipFill>
          <a:blip r:embed="rId3" cstate="print"/>
          <a:stretch>
            <a:fillRect/>
          </a:stretch>
        </p:blipFill>
        <p:spPr>
          <a:xfrm>
            <a:off x="4589929" y="3160058"/>
            <a:ext cx="4123764" cy="3092823"/>
          </a:xfrm>
          <a:prstGeom prst="rect">
            <a:avLst/>
          </a:prstGeom>
        </p:spPr>
      </p:pic>
      <p:pic>
        <p:nvPicPr>
          <p:cNvPr id="7" name="Picture 6" descr="DB13rad.jpg"/>
          <p:cNvPicPr>
            <a:picLocks noChangeAspect="1"/>
          </p:cNvPicPr>
          <p:nvPr/>
        </p:nvPicPr>
        <p:blipFill>
          <a:blip r:embed="rId4" cstate="print"/>
          <a:stretch>
            <a:fillRect/>
          </a:stretch>
        </p:blipFill>
        <p:spPr>
          <a:xfrm>
            <a:off x="593164" y="4659406"/>
            <a:ext cx="3502213" cy="196999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Suggestions</a:t>
            </a:r>
            <a:endParaRPr lang="en-US" dirty="0"/>
          </a:p>
        </p:txBody>
      </p:sp>
      <p:sp>
        <p:nvSpPr>
          <p:cNvPr id="3" name="Content Placeholder 2"/>
          <p:cNvSpPr>
            <a:spLocks noGrp="1"/>
          </p:cNvSpPr>
          <p:nvPr>
            <p:ph idx="1"/>
          </p:nvPr>
        </p:nvSpPr>
        <p:spPr>
          <a:xfrm>
            <a:off x="466344" y="1049635"/>
            <a:ext cx="4132550" cy="5189800"/>
          </a:xfrm>
        </p:spPr>
        <p:txBody>
          <a:bodyPr>
            <a:normAutofit fontScale="85000" lnSpcReduction="20000"/>
          </a:bodyPr>
          <a:lstStyle/>
          <a:p>
            <a:r>
              <a:rPr lang="en-US" dirty="0" smtClean="0"/>
              <a:t>Still preliminary results</a:t>
            </a:r>
          </a:p>
          <a:p>
            <a:pPr lvl="1"/>
            <a:r>
              <a:rPr lang="en-US" dirty="0" smtClean="0"/>
              <a:t>small sample size</a:t>
            </a:r>
          </a:p>
          <a:p>
            <a:r>
              <a:rPr lang="en-US" dirty="0" smtClean="0"/>
              <a:t>Map out burrows/solution holes in pine </a:t>
            </a:r>
            <a:r>
              <a:rPr lang="en-US" dirty="0" err="1" smtClean="0"/>
              <a:t>rockland</a:t>
            </a:r>
            <a:r>
              <a:rPr lang="en-US" dirty="0" smtClean="0"/>
              <a:t> and monitor</a:t>
            </a:r>
          </a:p>
          <a:p>
            <a:r>
              <a:rPr lang="en-US" dirty="0" smtClean="0"/>
              <a:t>Maintain adults with transmitters near breeding season and monitor closely ~Oct-Nov</a:t>
            </a:r>
          </a:p>
          <a:p>
            <a:pPr lvl="1"/>
            <a:r>
              <a:rPr lang="en-US" dirty="0" smtClean="0"/>
              <a:t>November 1st</a:t>
            </a:r>
          </a:p>
          <a:p>
            <a:r>
              <a:rPr lang="en-US" dirty="0" smtClean="0"/>
              <a:t>Search areas immediately around where neonates are found – May-Sept</a:t>
            </a:r>
            <a:endParaRPr lang="en-US" dirty="0"/>
          </a:p>
        </p:txBody>
      </p:sp>
      <p:pic>
        <p:nvPicPr>
          <p:cNvPr id="5" name="Picture 4" descr="DB1opossum.JPG"/>
          <p:cNvPicPr>
            <a:picLocks noChangeAspect="1"/>
          </p:cNvPicPr>
          <p:nvPr/>
        </p:nvPicPr>
        <p:blipFill>
          <a:blip r:embed="rId2" cstate="print"/>
          <a:stretch>
            <a:fillRect/>
          </a:stretch>
        </p:blipFill>
        <p:spPr>
          <a:xfrm>
            <a:off x="4730003" y="968187"/>
            <a:ext cx="4064374" cy="54191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a:xfrm>
            <a:off x="466344" y="1049635"/>
            <a:ext cx="7682574" cy="3697178"/>
          </a:xfrm>
        </p:spPr>
        <p:txBody>
          <a:bodyPr>
            <a:normAutofit fontScale="92500"/>
          </a:bodyPr>
          <a:lstStyle/>
          <a:p>
            <a:r>
              <a:rPr lang="en-US" dirty="0" smtClean="0"/>
              <a:t>Adjacent resident’s cat killed by boa</a:t>
            </a:r>
          </a:p>
          <a:p>
            <a:pPr lvl="1"/>
            <a:r>
              <a:rPr lang="en-US" dirty="0" smtClean="0"/>
              <a:t>Outcry and website resulted</a:t>
            </a:r>
          </a:p>
          <a:p>
            <a:r>
              <a:rPr lang="en-US" dirty="0" smtClean="0"/>
              <a:t>FWC surveyed area 12 times with no captures</a:t>
            </a:r>
          </a:p>
          <a:p>
            <a:r>
              <a:rPr lang="en-US" dirty="0" smtClean="0"/>
              <a:t>Captures appear to be random and by chance</a:t>
            </a:r>
          </a:p>
          <a:p>
            <a:pPr lvl="1"/>
            <a:r>
              <a:rPr lang="en-US" dirty="0" smtClean="0"/>
              <a:t>Guests, employees, </a:t>
            </a:r>
          </a:p>
          <a:p>
            <a:pPr lvl="1"/>
            <a:r>
              <a:rPr lang="en-US" dirty="0" smtClean="0"/>
              <a:t>NAM plant crews</a:t>
            </a:r>
            <a:endParaRPr lang="en-US" dirty="0"/>
          </a:p>
        </p:txBody>
      </p:sp>
      <p:pic>
        <p:nvPicPr>
          <p:cNvPr id="6" name="Picture 5" descr="DSCN1345.JPG"/>
          <p:cNvPicPr>
            <a:picLocks noChangeAspect="1"/>
          </p:cNvPicPr>
          <p:nvPr/>
        </p:nvPicPr>
        <p:blipFill>
          <a:blip r:embed="rId2" cstate="print"/>
          <a:srcRect l="11358" b="30323"/>
          <a:stretch>
            <a:fillRect/>
          </a:stretch>
        </p:blipFill>
        <p:spPr>
          <a:xfrm>
            <a:off x="3987015" y="3402106"/>
            <a:ext cx="4881231" cy="28776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66344" y="1049635"/>
            <a:ext cx="4858691" cy="5257036"/>
          </a:xfrm>
        </p:spPr>
        <p:txBody>
          <a:bodyPr>
            <a:normAutofit fontScale="55000" lnSpcReduction="20000"/>
          </a:bodyPr>
          <a:lstStyle/>
          <a:p>
            <a:pPr lvl="0"/>
            <a:r>
              <a:rPr lang="en-US" dirty="0" smtClean="0"/>
              <a:t>Determine the potential impact on the ecosystems</a:t>
            </a:r>
          </a:p>
          <a:p>
            <a:pPr lvl="0"/>
            <a:r>
              <a:rPr lang="en-US" dirty="0" smtClean="0"/>
              <a:t>Use </a:t>
            </a:r>
            <a:r>
              <a:rPr lang="en-US" dirty="0" err="1" smtClean="0"/>
              <a:t>radiotelemetry</a:t>
            </a:r>
            <a:r>
              <a:rPr lang="en-US" dirty="0" smtClean="0"/>
              <a:t> and visual surveys to determine habitat preference (2.2.2)</a:t>
            </a:r>
          </a:p>
          <a:p>
            <a:pPr lvl="0"/>
            <a:r>
              <a:rPr lang="en-US" dirty="0" smtClean="0"/>
              <a:t>Suggest a management strategy for this species</a:t>
            </a:r>
          </a:p>
          <a:p>
            <a:pPr lvl="0"/>
            <a:r>
              <a:rPr lang="en-US" dirty="0" smtClean="0"/>
              <a:t>Collect genetic samples to potentially determine the origin for the introduced population</a:t>
            </a:r>
          </a:p>
          <a:p>
            <a:pPr lvl="1"/>
            <a:r>
              <a:rPr lang="en-US" dirty="0" smtClean="0"/>
              <a:t>Develop a reference genetic profile for the population that will allow identification of individuals found outside the site as dispersers or unrelated releases.</a:t>
            </a:r>
          </a:p>
          <a:p>
            <a:pPr lvl="0"/>
            <a:r>
              <a:rPr lang="en-US" dirty="0" smtClean="0"/>
              <a:t>Analyze gut contents and fecal samples to learn about its prey base, possible impacts on the local wildlife populations, and possible implications if the population were to ever disperse to other natural areas.</a:t>
            </a:r>
          </a:p>
          <a:p>
            <a:pPr lvl="0"/>
            <a:r>
              <a:rPr lang="en-US" dirty="0" smtClean="0"/>
              <a:t>Discover any pathology, viruses or parasites that are endemic in the population that may pose a risk to native wildlife.</a:t>
            </a:r>
            <a:endParaRPr lang="en-US" dirty="0"/>
          </a:p>
        </p:txBody>
      </p:sp>
      <p:pic>
        <p:nvPicPr>
          <p:cNvPr id="4" name="Picture 3" descr="DB12.JPG"/>
          <p:cNvPicPr>
            <a:picLocks noChangeAspect="1"/>
          </p:cNvPicPr>
          <p:nvPr/>
        </p:nvPicPr>
        <p:blipFill>
          <a:blip r:embed="rId2" cstate="print"/>
          <a:stretch>
            <a:fillRect/>
          </a:stretch>
        </p:blipFill>
        <p:spPr>
          <a:xfrm>
            <a:off x="5237691" y="3875980"/>
            <a:ext cx="3462555" cy="1852467"/>
          </a:xfrm>
          <a:prstGeom prst="rect">
            <a:avLst/>
          </a:prstGeom>
        </p:spPr>
      </p:pic>
      <p:pic>
        <p:nvPicPr>
          <p:cNvPr id="5" name="Picture 4" descr="DPP_0009.JPG"/>
          <p:cNvPicPr>
            <a:picLocks noChangeAspect="1"/>
          </p:cNvPicPr>
          <p:nvPr/>
        </p:nvPicPr>
        <p:blipFill>
          <a:blip r:embed="rId3" cstate="print"/>
          <a:stretch>
            <a:fillRect/>
          </a:stretch>
        </p:blipFill>
        <p:spPr>
          <a:xfrm>
            <a:off x="6158834" y="658905"/>
            <a:ext cx="2063927" cy="30966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66344" y="1049635"/>
            <a:ext cx="8229600" cy="3970104"/>
          </a:xfrm>
        </p:spPr>
        <p:txBody>
          <a:bodyPr/>
          <a:lstStyle/>
          <a:p>
            <a:r>
              <a:rPr lang="en-US" dirty="0" smtClean="0"/>
              <a:t>Slide text</a:t>
            </a:r>
            <a:endParaRPr lang="en-US" dirty="0"/>
          </a:p>
        </p:txBody>
      </p:sp>
      <p:pic>
        <p:nvPicPr>
          <p:cNvPr id="4" name="Picture 3" descr="deeringsatellite.bmp"/>
          <p:cNvPicPr>
            <a:picLocks noChangeAspect="1"/>
          </p:cNvPicPr>
          <p:nvPr/>
        </p:nvPicPr>
        <p:blipFill>
          <a:blip r:embed="rId2" cstate="print"/>
          <a:stretch>
            <a:fillRect/>
          </a:stretch>
        </p:blipFill>
        <p:spPr>
          <a:xfrm>
            <a:off x="0" y="270665"/>
            <a:ext cx="9144000" cy="6316670"/>
          </a:xfrm>
          <a:prstGeom prst="rect">
            <a:avLst/>
          </a:prstGeom>
        </p:spPr>
      </p:pic>
      <p:sp>
        <p:nvSpPr>
          <p:cNvPr id="5" name="TextBox 4"/>
          <p:cNvSpPr txBox="1"/>
          <p:nvPr/>
        </p:nvSpPr>
        <p:spPr>
          <a:xfrm>
            <a:off x="5741894" y="5150223"/>
            <a:ext cx="2837329" cy="369332"/>
          </a:xfrm>
          <a:prstGeom prst="rect">
            <a:avLst/>
          </a:prstGeom>
          <a:noFill/>
        </p:spPr>
        <p:txBody>
          <a:bodyPr wrap="square" rtlCol="0">
            <a:spAutoFit/>
          </a:bodyPr>
          <a:lstStyle/>
          <a:p>
            <a:r>
              <a:rPr lang="en-US" dirty="0" smtClean="0"/>
              <a:t>444 acres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66344" y="1049635"/>
            <a:ext cx="8229600" cy="3970104"/>
          </a:xfrm>
        </p:spPr>
        <p:txBody>
          <a:bodyPr/>
          <a:lstStyle/>
          <a:p>
            <a:r>
              <a:rPr lang="en-US" dirty="0" smtClean="0"/>
              <a:t>Slide text</a:t>
            </a:r>
            <a:endParaRPr lang="en-US" dirty="0"/>
          </a:p>
        </p:txBody>
      </p:sp>
      <p:pic>
        <p:nvPicPr>
          <p:cNvPr id="5" name="Picture 4" descr="deeringupdatedcommunitiesmap.bmp"/>
          <p:cNvPicPr>
            <a:picLocks noChangeAspect="1"/>
          </p:cNvPicPr>
          <p:nvPr/>
        </p:nvPicPr>
        <p:blipFill>
          <a:blip r:embed="rId2" cstate="print"/>
          <a:stretch>
            <a:fillRect/>
          </a:stretch>
        </p:blipFill>
        <p:spPr>
          <a:xfrm>
            <a:off x="0" y="274942"/>
            <a:ext cx="9144000" cy="6308115"/>
          </a:xfrm>
          <a:prstGeom prst="rect">
            <a:avLst/>
          </a:prstGeom>
        </p:spPr>
      </p:pic>
      <p:sp>
        <p:nvSpPr>
          <p:cNvPr id="6" name="Rectangle 5"/>
          <p:cNvSpPr/>
          <p:nvPr/>
        </p:nvSpPr>
        <p:spPr>
          <a:xfrm>
            <a:off x="5620871" y="5289648"/>
            <a:ext cx="2944905" cy="1200329"/>
          </a:xfrm>
          <a:prstGeom prst="rect">
            <a:avLst/>
          </a:prstGeom>
        </p:spPr>
        <p:txBody>
          <a:bodyPr wrap="square">
            <a:spAutoFit/>
          </a:bodyPr>
          <a:lstStyle/>
          <a:p>
            <a:r>
              <a:rPr lang="en-US" dirty="0" smtClean="0"/>
              <a:t>104 Pine Rockland</a:t>
            </a:r>
          </a:p>
          <a:p>
            <a:r>
              <a:rPr lang="en-US" dirty="0" smtClean="0"/>
              <a:t>116 Hammock</a:t>
            </a:r>
          </a:p>
          <a:p>
            <a:r>
              <a:rPr lang="en-US" dirty="0" smtClean="0"/>
              <a:t>160 Coastal</a:t>
            </a:r>
          </a:p>
          <a:p>
            <a:r>
              <a:rPr lang="en-US" smtClean="0"/>
              <a:t>33Wetland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pointmap.bmp"/>
          <p:cNvPicPr>
            <a:picLocks noChangeAspect="1"/>
          </p:cNvPicPr>
          <p:nvPr/>
        </p:nvPicPr>
        <p:blipFill>
          <a:blip r:embed="rId2" cstate="print"/>
          <a:srcRect l="11176" r="33971" b="16365"/>
          <a:stretch>
            <a:fillRect/>
          </a:stretch>
        </p:blipFill>
        <p:spPr>
          <a:xfrm>
            <a:off x="0" y="0"/>
            <a:ext cx="6469516" cy="6814183"/>
          </a:xfrm>
          <a:prstGeom prst="rect">
            <a:avLst/>
          </a:prstGeom>
        </p:spPr>
      </p:pic>
      <p:sp>
        <p:nvSpPr>
          <p:cNvPr id="5" name="Content Placeholder 4"/>
          <p:cNvSpPr>
            <a:spLocks noGrp="1"/>
          </p:cNvSpPr>
          <p:nvPr>
            <p:ph idx="1"/>
          </p:nvPr>
        </p:nvSpPr>
        <p:spPr>
          <a:xfrm>
            <a:off x="6494929" y="1"/>
            <a:ext cx="2649071" cy="5937904"/>
          </a:xfrm>
        </p:spPr>
        <p:txBody>
          <a:bodyPr/>
          <a:lstStyle/>
          <a:p>
            <a:r>
              <a:rPr lang="en-US" dirty="0" smtClean="0"/>
              <a:t>DB-1, 3, 8, 10, &amp; 12</a:t>
            </a:r>
          </a:p>
          <a:p>
            <a:r>
              <a:rPr lang="en-US" dirty="0" smtClean="0"/>
              <a:t>DB1 </a:t>
            </a:r>
          </a:p>
          <a:p>
            <a:pPr lvl="1"/>
            <a:r>
              <a:rPr lang="en-US" sz="1600" dirty="0" smtClean="0"/>
              <a:t>SV/ST - 223.4/244.5</a:t>
            </a:r>
          </a:p>
          <a:p>
            <a:pPr lvl="1"/>
            <a:r>
              <a:rPr lang="en-US" sz="1600" dirty="0" smtClean="0"/>
              <a:t>8.61 kg  </a:t>
            </a:r>
          </a:p>
          <a:p>
            <a:r>
              <a:rPr lang="en-US" dirty="0" smtClean="0"/>
              <a:t>DB8</a:t>
            </a:r>
          </a:p>
          <a:p>
            <a:pPr lvl="1"/>
            <a:r>
              <a:rPr lang="en-US" sz="1600" dirty="0" smtClean="0"/>
              <a:t>SV/ST - 163.7/183.0</a:t>
            </a:r>
          </a:p>
          <a:p>
            <a:pPr lvl="1"/>
            <a:r>
              <a:rPr lang="en-US" sz="1600" dirty="0" smtClean="0"/>
              <a:t>3.5 kg</a:t>
            </a:r>
          </a:p>
          <a:p>
            <a:r>
              <a:rPr lang="en-US" dirty="0" smtClean="0"/>
              <a:t>DB10</a:t>
            </a:r>
          </a:p>
          <a:p>
            <a:pPr lvl="1"/>
            <a:r>
              <a:rPr lang="en-US" sz="1600" dirty="0" smtClean="0"/>
              <a:t>SV/ST - 160.7/179.1</a:t>
            </a:r>
          </a:p>
          <a:p>
            <a:pPr lvl="1"/>
            <a:r>
              <a:rPr lang="en-US" sz="1600" dirty="0" smtClean="0"/>
              <a:t>2.58 kg</a:t>
            </a:r>
          </a:p>
          <a:p>
            <a:r>
              <a:rPr lang="en-US" dirty="0" smtClean="0"/>
              <a:t>DB12</a:t>
            </a:r>
          </a:p>
          <a:p>
            <a:pPr lvl="1"/>
            <a:r>
              <a:rPr lang="en-US" sz="1600" dirty="0" smtClean="0"/>
              <a:t>SV/ST - 181.2/207.0</a:t>
            </a:r>
          </a:p>
          <a:p>
            <a:pPr lvl="1"/>
            <a:r>
              <a:rPr lang="en-US" sz="1600" dirty="0" smtClean="0"/>
              <a:t>7.4 kg</a:t>
            </a:r>
          </a:p>
          <a:p>
            <a:pPr lvl="1">
              <a:buNone/>
            </a:pPr>
            <a:endParaRPr lang="en-US" sz="1600"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438056"/>
          </a:xfrm>
        </p:spPr>
        <p:txBody>
          <a:bodyPr>
            <a:normAutofit fontScale="90000"/>
          </a:bodyPr>
          <a:lstStyle/>
          <a:p>
            <a:r>
              <a:rPr lang="en-US" dirty="0" smtClean="0"/>
              <a:t>DB1 MCP</a:t>
            </a:r>
            <a:endParaRPr lang="en-US" dirty="0"/>
          </a:p>
        </p:txBody>
      </p:sp>
      <p:sp>
        <p:nvSpPr>
          <p:cNvPr id="3" name="Content Placeholder 2"/>
          <p:cNvSpPr>
            <a:spLocks noGrp="1"/>
          </p:cNvSpPr>
          <p:nvPr>
            <p:ph idx="1"/>
          </p:nvPr>
        </p:nvSpPr>
        <p:spPr>
          <a:xfrm>
            <a:off x="466344" y="1049635"/>
            <a:ext cx="8229600" cy="3970104"/>
          </a:xfrm>
        </p:spPr>
        <p:txBody>
          <a:bodyPr/>
          <a:lstStyle/>
          <a:p>
            <a:r>
              <a:rPr lang="en-US" dirty="0" smtClean="0"/>
              <a:t>Slide text</a:t>
            </a:r>
            <a:endParaRPr lang="en-US" dirty="0"/>
          </a:p>
        </p:txBody>
      </p:sp>
      <p:pic>
        <p:nvPicPr>
          <p:cNvPr id="4" name="Picture 3" descr="db1mcp.bmp"/>
          <p:cNvPicPr>
            <a:picLocks noChangeAspect="1"/>
          </p:cNvPicPr>
          <p:nvPr/>
        </p:nvPicPr>
        <p:blipFill>
          <a:blip r:embed="rId2" cstate="print"/>
          <a:stretch>
            <a:fillRect/>
          </a:stretch>
        </p:blipFill>
        <p:spPr>
          <a:xfrm>
            <a:off x="0" y="541330"/>
            <a:ext cx="9144000" cy="6316670"/>
          </a:xfrm>
          <a:prstGeom prst="rect">
            <a:avLst/>
          </a:prstGeom>
        </p:spPr>
      </p:pic>
      <p:sp>
        <p:nvSpPr>
          <p:cNvPr id="5" name="TextBox 4"/>
          <p:cNvSpPr txBox="1"/>
          <p:nvPr/>
        </p:nvSpPr>
        <p:spPr>
          <a:xfrm>
            <a:off x="5782235" y="5647765"/>
            <a:ext cx="2944906" cy="646331"/>
          </a:xfrm>
          <a:prstGeom prst="rect">
            <a:avLst/>
          </a:prstGeom>
          <a:noFill/>
        </p:spPr>
        <p:txBody>
          <a:bodyPr wrap="square" rtlCol="0">
            <a:spAutoFit/>
          </a:bodyPr>
          <a:lstStyle/>
          <a:p>
            <a:r>
              <a:rPr lang="en-US" dirty="0" smtClean="0"/>
              <a:t>Area = 104,135 m</a:t>
            </a:r>
            <a:r>
              <a:rPr lang="en-US" baseline="30000" dirty="0" smtClean="0"/>
              <a:t>2</a:t>
            </a:r>
          </a:p>
          <a:p>
            <a:r>
              <a:rPr lang="en-US" dirty="0" smtClean="0"/>
              <a:t>25.7 acres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532186"/>
          </a:xfrm>
        </p:spPr>
        <p:txBody>
          <a:bodyPr>
            <a:normAutofit fontScale="90000"/>
          </a:bodyPr>
          <a:lstStyle/>
          <a:p>
            <a:r>
              <a:rPr lang="en-US" dirty="0" smtClean="0"/>
              <a:t>DB1 </a:t>
            </a:r>
            <a:r>
              <a:rPr lang="en-US" dirty="0" err="1" smtClean="0"/>
              <a:t>Kernal</a:t>
            </a:r>
            <a:r>
              <a:rPr lang="en-US" dirty="0" smtClean="0"/>
              <a:t> - female</a:t>
            </a:r>
            <a:endParaRPr lang="en-US" dirty="0"/>
          </a:p>
        </p:txBody>
      </p:sp>
      <p:sp>
        <p:nvSpPr>
          <p:cNvPr id="3" name="Content Placeholder 2"/>
          <p:cNvSpPr>
            <a:spLocks noGrp="1"/>
          </p:cNvSpPr>
          <p:nvPr>
            <p:ph idx="1"/>
          </p:nvPr>
        </p:nvSpPr>
        <p:spPr>
          <a:xfrm>
            <a:off x="466344" y="1049635"/>
            <a:ext cx="8229600" cy="3970104"/>
          </a:xfrm>
        </p:spPr>
        <p:txBody>
          <a:bodyPr/>
          <a:lstStyle/>
          <a:p>
            <a:r>
              <a:rPr lang="en-US" dirty="0" smtClean="0"/>
              <a:t>Slide text</a:t>
            </a:r>
            <a:endParaRPr lang="en-US" dirty="0"/>
          </a:p>
        </p:txBody>
      </p:sp>
      <p:pic>
        <p:nvPicPr>
          <p:cNvPr id="4" name="Picture 3" descr="db1kernal.bmp"/>
          <p:cNvPicPr>
            <a:picLocks noChangeAspect="1"/>
          </p:cNvPicPr>
          <p:nvPr/>
        </p:nvPicPr>
        <p:blipFill>
          <a:blip r:embed="rId2" cstate="print"/>
          <a:stretch>
            <a:fillRect/>
          </a:stretch>
        </p:blipFill>
        <p:spPr>
          <a:xfrm>
            <a:off x="0" y="541330"/>
            <a:ext cx="9144000" cy="6316670"/>
          </a:xfrm>
          <a:prstGeom prst="rect">
            <a:avLst/>
          </a:prstGeom>
        </p:spPr>
      </p:pic>
      <p:sp>
        <p:nvSpPr>
          <p:cNvPr id="5" name="TextBox 4"/>
          <p:cNvSpPr txBox="1"/>
          <p:nvPr/>
        </p:nvSpPr>
        <p:spPr>
          <a:xfrm>
            <a:off x="5795682" y="5620871"/>
            <a:ext cx="3348318" cy="923330"/>
          </a:xfrm>
          <a:prstGeom prst="rect">
            <a:avLst/>
          </a:prstGeom>
          <a:noFill/>
        </p:spPr>
        <p:txBody>
          <a:bodyPr wrap="square" rtlCol="0">
            <a:spAutoFit/>
          </a:bodyPr>
          <a:lstStyle/>
          <a:p>
            <a:r>
              <a:rPr lang="en-US" dirty="0" smtClean="0"/>
              <a:t>157,901/24,631 m</a:t>
            </a:r>
            <a:r>
              <a:rPr lang="en-US" baseline="30000" dirty="0" smtClean="0"/>
              <a:t>2</a:t>
            </a:r>
          </a:p>
          <a:p>
            <a:r>
              <a:rPr lang="en-US" dirty="0" smtClean="0"/>
              <a:t>39/6 acres</a:t>
            </a:r>
          </a:p>
          <a:p>
            <a:r>
              <a:rPr lang="en-US" dirty="0" smtClean="0"/>
              <a:t>SF = 100</a:t>
            </a:r>
            <a:endParaRPr lang="en-US" dirty="0"/>
          </a:p>
        </p:txBody>
      </p:sp>
    </p:spTree>
  </p:cSld>
  <p:clrMapOvr>
    <a:masterClrMapping/>
  </p:clrMapOvr>
</p:sld>
</file>

<file path=ppt/theme/theme1.xml><?xml version="1.0" encoding="utf-8"?>
<a:theme xmlns:a="http://schemas.openxmlformats.org/drawingml/2006/main" name="CISRE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CISREP_Template</Template>
  <TotalTime>1958</TotalTime>
  <Words>588</Words>
  <Application>Microsoft Office PowerPoint</Application>
  <PresentationFormat>On-screen Show (4:3)</PresentationFormat>
  <Paragraphs>120</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Trebuchet MS</vt:lpstr>
      <vt:lpstr>CISREP_Template</vt:lpstr>
      <vt:lpstr>  Boa Constrictor at the Charles Deering Estate at Cutler</vt:lpstr>
      <vt:lpstr>History</vt:lpstr>
      <vt:lpstr>History</vt:lpstr>
      <vt:lpstr>Objectives</vt:lpstr>
      <vt:lpstr>PowerPoint Presentation</vt:lpstr>
      <vt:lpstr>PowerPoint Presentation</vt:lpstr>
      <vt:lpstr>PowerPoint Presentation</vt:lpstr>
      <vt:lpstr>DB1 MCP</vt:lpstr>
      <vt:lpstr>DB1 Kernal - female</vt:lpstr>
      <vt:lpstr>DB8 MCP</vt:lpstr>
      <vt:lpstr>DB8 Kernal - male</vt:lpstr>
      <vt:lpstr>DB10 MCP</vt:lpstr>
      <vt:lpstr>DB 10 Kernal - female</vt:lpstr>
      <vt:lpstr>DB12 MCP</vt:lpstr>
      <vt:lpstr>DB12 Kernal - male</vt:lpstr>
      <vt:lpstr>Combined Kernals</vt:lpstr>
      <vt:lpstr>Capture Points</vt:lpstr>
      <vt:lpstr>Site Fidelity</vt:lpstr>
      <vt:lpstr>Timeframe and Points</vt:lpstr>
      <vt:lpstr>Macrohabitat Usage</vt:lpstr>
      <vt:lpstr>Microhabitat</vt:lpstr>
      <vt:lpstr>Histopathology</vt:lpstr>
      <vt:lpstr>Diet</vt:lpstr>
      <vt:lpstr>Management Suggestions</vt:lpstr>
    </vt:vector>
  </TitlesOfParts>
  <Company>South Fl Water Mgmnt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Everglades Invasive Species</dc:title>
  <dc:creator>LeRoy Rodgers;Brian J. Smith</dc:creator>
  <cp:lastModifiedBy>Sarah Jean Swain</cp:lastModifiedBy>
  <cp:revision>81</cp:revision>
  <dcterms:created xsi:type="dcterms:W3CDTF">2013-03-15T18:37:27Z</dcterms:created>
  <dcterms:modified xsi:type="dcterms:W3CDTF">2014-08-08T18:59:35Z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-2095504215</vt:i4>
  </property>
  <property fmtid="{D5CDD505-2E9C-101B-9397-08002B2CF9AE}" pid="3" name="_NewReviewCycle">
    <vt:lpwstr/>
  </property>
  <property fmtid="{D5CDD505-2E9C-101B-9397-08002B2CF9AE}" pid="4" name="_EmailSubject">
    <vt:lpwstr>Summit Opening Presentation</vt:lpwstr>
  </property>
  <property fmtid="{D5CDD505-2E9C-101B-9397-08002B2CF9AE}" pid="5" name="_AuthorEmail">
    <vt:lpwstr>lrodgers@sfwmd.gov</vt:lpwstr>
  </property>
  <property fmtid="{D5CDD505-2E9C-101B-9397-08002B2CF9AE}" pid="6" name="_AuthorEmailDisplayName">
    <vt:lpwstr>Rodgers, LeRoy</vt:lpwstr>
  </property>
</Properties>
</file>