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1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107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5720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24" y="2395728"/>
            <a:ext cx="6400800" cy="8229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>
              <a:lumMod val="20000"/>
              <a:lumOff val="80000"/>
            </a:schemeClr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95975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ECISMA Partner Non-native Fish Survey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Jeff Kline-Everglades National Park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23 July 2014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Survey Participants: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Everglades National Park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Florida Fish and Wildlife Conservation Commission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Miccosukee Tribe of Indians of Florida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US Fish and Wildlife Service</a:t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89888" y="3407505"/>
            <a:ext cx="6400800" cy="105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19600"/>
            <a:ext cx="1798638" cy="1223556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29" y="117483"/>
            <a:ext cx="215153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L-5 Canal</a:t>
            </a:r>
          </a:p>
          <a:p>
            <a:r>
              <a:rPr lang="en-US" sz="1600" dirty="0" smtClean="0"/>
              <a:t>5.18 Fish/min</a:t>
            </a:r>
          </a:p>
          <a:p>
            <a:r>
              <a:rPr lang="en-US" sz="1600" dirty="0" smtClean="0"/>
              <a:t>0.04 Non-native/min</a:t>
            </a:r>
          </a:p>
          <a:p>
            <a:r>
              <a:rPr lang="en-US" sz="1600" dirty="0" smtClean="0"/>
              <a:t>0.7 % Non-native</a:t>
            </a:r>
            <a:endParaRPr lang="en-US" sz="1600" dirty="0"/>
          </a:p>
        </p:txBody>
      </p:sp>
      <p:sp>
        <p:nvSpPr>
          <p:cNvPr id="6" name="Up Arrow 5"/>
          <p:cNvSpPr/>
          <p:nvPr/>
        </p:nvSpPr>
        <p:spPr>
          <a:xfrm rot="10146717">
            <a:off x="5463664" y="3547959"/>
            <a:ext cx="510989" cy="2781940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92639" y="2704456"/>
            <a:ext cx="2510117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C-113 Canal</a:t>
            </a:r>
          </a:p>
          <a:p>
            <a:r>
              <a:rPr lang="en-US" dirty="0" smtClean="0"/>
              <a:t>2.7 Fish/min</a:t>
            </a:r>
          </a:p>
          <a:p>
            <a:r>
              <a:rPr lang="en-US" dirty="0" smtClean="0"/>
              <a:t>1.2 Non-native/min</a:t>
            </a:r>
          </a:p>
          <a:p>
            <a:r>
              <a:rPr lang="en-US" dirty="0" smtClean="0"/>
              <a:t>45 % Non-native</a:t>
            </a:r>
          </a:p>
          <a:p>
            <a:r>
              <a:rPr lang="en-US" dirty="0" smtClean="0"/>
              <a:t>7 Species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23529" y="1920841"/>
            <a:ext cx="2151531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L-30 Canal</a:t>
            </a:r>
          </a:p>
          <a:p>
            <a:r>
              <a:rPr lang="en-US" sz="1600" dirty="0" smtClean="0"/>
              <a:t>1.6 Fish/min</a:t>
            </a:r>
          </a:p>
          <a:p>
            <a:r>
              <a:rPr lang="en-US" sz="1600" dirty="0" smtClean="0"/>
              <a:t>0.3 Non-native/min</a:t>
            </a:r>
          </a:p>
          <a:p>
            <a:r>
              <a:rPr lang="en-US" sz="1600" dirty="0" smtClean="0"/>
              <a:t>19.6 % Non-native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23529" y="3485694"/>
            <a:ext cx="215153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C-102 Canal</a:t>
            </a:r>
          </a:p>
          <a:p>
            <a:r>
              <a:rPr lang="en-US" sz="1600" dirty="0" smtClean="0"/>
              <a:t>2.4 Fish/min</a:t>
            </a:r>
          </a:p>
          <a:p>
            <a:r>
              <a:rPr lang="en-US" sz="1600" dirty="0" smtClean="0"/>
              <a:t>0.4 Non-native/min</a:t>
            </a:r>
          </a:p>
          <a:p>
            <a:r>
              <a:rPr lang="en-US" sz="1600" dirty="0" smtClean="0"/>
              <a:t>18.9 % Non-native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723529" y="4562912"/>
            <a:ext cx="215153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C-103 Canal</a:t>
            </a:r>
          </a:p>
          <a:p>
            <a:r>
              <a:rPr lang="en-US" sz="1600" dirty="0" smtClean="0"/>
              <a:t>1.0 Fish/min</a:t>
            </a:r>
          </a:p>
          <a:p>
            <a:r>
              <a:rPr lang="en-US" sz="1600" dirty="0" smtClean="0"/>
              <a:t>0.6 Non-native/min</a:t>
            </a:r>
          </a:p>
          <a:p>
            <a:r>
              <a:rPr lang="en-US" sz="1600" dirty="0" smtClean="0"/>
              <a:t>59 % Non-native</a:t>
            </a:r>
            <a:endParaRPr lang="en-U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779139"/>
            <a:ext cx="1640064" cy="2644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39" y="4212561"/>
            <a:ext cx="2298199" cy="1626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825289" y="1689936"/>
            <a:ext cx="85824" cy="131389"/>
          </a:xfrm>
          <a:prstGeom prst="line">
            <a:avLst/>
          </a:prstGeom>
          <a:ln w="38100">
            <a:solidFill>
              <a:srgbClr val="F6F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756767" y="1603396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97562" y="1808652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29" y="117483"/>
            <a:ext cx="215153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L-5 Canal</a:t>
            </a:r>
          </a:p>
          <a:p>
            <a:r>
              <a:rPr lang="en-US" sz="1600" dirty="0" smtClean="0"/>
              <a:t>5.18 Fish/min</a:t>
            </a:r>
          </a:p>
          <a:p>
            <a:r>
              <a:rPr lang="en-US" sz="1600" dirty="0" smtClean="0"/>
              <a:t>0.04 Non-native/min</a:t>
            </a:r>
          </a:p>
          <a:p>
            <a:r>
              <a:rPr lang="en-US" sz="1600" dirty="0" smtClean="0"/>
              <a:t>0.7 % Non-native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723529" y="1920841"/>
            <a:ext cx="2151531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L-30 Canal</a:t>
            </a:r>
          </a:p>
          <a:p>
            <a:r>
              <a:rPr lang="en-US" sz="1600" dirty="0" smtClean="0"/>
              <a:t>1.6 Fish/min</a:t>
            </a:r>
          </a:p>
          <a:p>
            <a:r>
              <a:rPr lang="en-US" sz="1600" dirty="0" smtClean="0"/>
              <a:t>0.3 Non-native/min</a:t>
            </a:r>
          </a:p>
          <a:p>
            <a:r>
              <a:rPr lang="en-US" sz="1600" dirty="0" smtClean="0"/>
              <a:t>19.6 % Non-native</a:t>
            </a:r>
            <a:endParaRPr lang="en-US" sz="1600" dirty="0"/>
          </a:p>
        </p:txBody>
      </p:sp>
      <p:sp>
        <p:nvSpPr>
          <p:cNvPr id="6" name="Up Arrow 5"/>
          <p:cNvSpPr/>
          <p:nvPr/>
        </p:nvSpPr>
        <p:spPr>
          <a:xfrm rot="19926154">
            <a:off x="4038647" y="1964021"/>
            <a:ext cx="510989" cy="1083406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23529" y="3485694"/>
            <a:ext cx="215153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C-102 Canal</a:t>
            </a:r>
          </a:p>
          <a:p>
            <a:r>
              <a:rPr lang="en-US" sz="1600" dirty="0" smtClean="0"/>
              <a:t>2.4 Fish/min</a:t>
            </a:r>
          </a:p>
          <a:p>
            <a:r>
              <a:rPr lang="en-US" sz="1600" dirty="0" smtClean="0"/>
              <a:t>0.4 Non-native/min</a:t>
            </a:r>
          </a:p>
          <a:p>
            <a:r>
              <a:rPr lang="en-US" sz="1600" dirty="0" smtClean="0"/>
              <a:t>18.9 % Non-native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723529" y="4562912"/>
            <a:ext cx="215153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C-103 Canal</a:t>
            </a:r>
          </a:p>
          <a:p>
            <a:r>
              <a:rPr lang="en-US" sz="1600" dirty="0" smtClean="0"/>
              <a:t>1.0 Fish/min</a:t>
            </a:r>
          </a:p>
          <a:p>
            <a:r>
              <a:rPr lang="en-US" sz="1600" dirty="0" smtClean="0"/>
              <a:t>0.6 Non-native/min</a:t>
            </a:r>
          </a:p>
          <a:p>
            <a:r>
              <a:rPr lang="en-US" sz="1600" dirty="0" smtClean="0"/>
              <a:t>59 % Non-native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184829" y="2503853"/>
            <a:ext cx="3058737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L-28INT Canal</a:t>
            </a:r>
          </a:p>
          <a:p>
            <a:r>
              <a:rPr lang="en-US" dirty="0" smtClean="0"/>
              <a:t>No total fish/min available</a:t>
            </a:r>
          </a:p>
          <a:p>
            <a:r>
              <a:rPr lang="en-US" dirty="0" smtClean="0"/>
              <a:t>0.2 Non-native/min</a:t>
            </a:r>
          </a:p>
          <a:p>
            <a:r>
              <a:rPr lang="en-US" dirty="0" smtClean="0"/>
              <a:t>4 Species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3529" y="5640130"/>
            <a:ext cx="215153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C-113 Canal</a:t>
            </a:r>
          </a:p>
          <a:p>
            <a:r>
              <a:rPr lang="en-US" sz="1600" dirty="0" smtClean="0"/>
              <a:t>2.7 Fish/min</a:t>
            </a:r>
          </a:p>
          <a:p>
            <a:r>
              <a:rPr lang="en-US" sz="1600" dirty="0" smtClean="0"/>
              <a:t>1.2 Non-native/min</a:t>
            </a:r>
          </a:p>
          <a:p>
            <a:r>
              <a:rPr lang="en-US" sz="1600" dirty="0" smtClean="0"/>
              <a:t>45 % Non-native</a:t>
            </a:r>
            <a:endParaRPr lang="en-US" sz="1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02" y="3721557"/>
            <a:ext cx="2881214" cy="1646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79" y="5367964"/>
            <a:ext cx="3236259" cy="1336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3756767" y="1603396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97562" y="1808652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825289" y="1689936"/>
            <a:ext cx="85824" cy="131389"/>
          </a:xfrm>
          <a:prstGeom prst="line">
            <a:avLst/>
          </a:prstGeom>
          <a:ln w="38100">
            <a:solidFill>
              <a:srgbClr val="F6F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6038"/>
            <a:ext cx="2486025" cy="3484562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Pinecrest</a:t>
            </a:r>
            <a:r>
              <a:rPr lang="en-US" dirty="0" smtClean="0">
                <a:solidFill>
                  <a:schemeClr val="tx1"/>
                </a:solidFill>
              </a:rPr>
              <a:t> Gardens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29" y="0"/>
            <a:ext cx="4003448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30600"/>
            <a:ext cx="6010787" cy="332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90" y="3530600"/>
            <a:ext cx="3307710" cy="332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4" y="0"/>
            <a:ext cx="2647950" cy="353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52" y="0"/>
            <a:ext cx="4003448" cy="353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06096" cy="353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8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512" y="1063964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89888" y="3407505"/>
            <a:ext cx="6400800" cy="105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530" y="1680882"/>
            <a:ext cx="6804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ECISMA Nonnative Fish Roundup Results and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FWC exotic fish activities  </a:t>
            </a: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Kelly Gestring and Murray Stanford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Nonnative Fish and Wildlife Program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Florida Fish and Wildlife Conservation Commission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319" y="327211"/>
            <a:ext cx="4238625" cy="4057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12341" y="322729"/>
            <a:ext cx="4258414" cy="5015753"/>
          </a:xfrm>
          <a:solidFill>
            <a:schemeClr val="bg1">
              <a:lumMod val="95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Most successful to date (55 registrants in Dade, Broward, and Collier counties; 26 weighed in fish)</a:t>
            </a:r>
          </a:p>
          <a:p>
            <a:r>
              <a:rPr lang="en-US" dirty="0" smtClean="0"/>
              <a:t>Weighed in 580 pounds of fish, 18 different species</a:t>
            </a:r>
          </a:p>
          <a:p>
            <a:r>
              <a:rPr lang="en-US" dirty="0" smtClean="0"/>
              <a:t> Slam winner caught 13 species </a:t>
            </a:r>
          </a:p>
          <a:p>
            <a:r>
              <a:rPr lang="en-US" dirty="0" err="1" smtClean="0"/>
              <a:t>Bullseye</a:t>
            </a:r>
            <a:r>
              <a:rPr lang="en-US" dirty="0" smtClean="0"/>
              <a:t> Snakehead in separate category due to large size</a:t>
            </a:r>
          </a:p>
          <a:p>
            <a:r>
              <a:rPr lang="en-US" dirty="0" smtClean="0"/>
              <a:t>Mayans  caught by the most anglers</a:t>
            </a:r>
          </a:p>
          <a:p>
            <a:r>
              <a:rPr lang="en-US" dirty="0" smtClean="0"/>
              <a:t>Mayans, Midas, </a:t>
            </a:r>
            <a:r>
              <a:rPr lang="en-US" dirty="0" err="1" smtClean="0"/>
              <a:t>Sailfin</a:t>
            </a:r>
            <a:r>
              <a:rPr lang="en-US" dirty="0" smtClean="0"/>
              <a:t> Catfish by weight; Mayans, Midas and Spotted tilapia by numbers  </a:t>
            </a:r>
          </a:p>
          <a:p>
            <a:r>
              <a:rPr lang="en-US" dirty="0" smtClean="0"/>
              <a:t>More results and pictures at: evergladescisma.org/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715000"/>
            <a:ext cx="4329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thanks to Tony Pernas, Shea Bruscia, Ian Bartoszek, Rory Feeney, Murray Stanford, and 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CIM\101MSDCF\DSC01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83" y="578224"/>
            <a:ext cx="3693459" cy="2770094"/>
          </a:xfrm>
          <a:prstGeom prst="rect">
            <a:avLst/>
          </a:prstGeom>
          <a:noFill/>
        </p:spPr>
      </p:pic>
      <p:pic>
        <p:nvPicPr>
          <p:cNvPr id="7172" name="Picture 4" descr="55135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94" y="586347"/>
            <a:ext cx="3657600" cy="2743201"/>
          </a:xfrm>
          <a:prstGeom prst="rect">
            <a:avLst/>
          </a:prstGeom>
          <a:noFill/>
        </p:spPr>
      </p:pic>
      <p:pic>
        <p:nvPicPr>
          <p:cNvPr id="7174" name="Picture 6" descr="55135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765" y="3571595"/>
            <a:ext cx="3657600" cy="2743201"/>
          </a:xfrm>
          <a:prstGeom prst="rect">
            <a:avLst/>
          </a:prstGeom>
          <a:noFill/>
        </p:spPr>
      </p:pic>
      <p:pic>
        <p:nvPicPr>
          <p:cNvPr id="9" name="Picture 2" descr="55135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2541" y="3585042"/>
            <a:ext cx="3657600" cy="2743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883" y="457200"/>
            <a:ext cx="527612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Nonnative Fish Round Up Challenges </a:t>
            </a:r>
            <a:endParaRPr lang="en-US" sz="2400" dirty="0"/>
          </a:p>
        </p:txBody>
      </p:sp>
      <p:pic>
        <p:nvPicPr>
          <p:cNvPr id="3" name="Picture 6" descr="55135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353" y="1608325"/>
            <a:ext cx="3657600" cy="2743201"/>
          </a:xfrm>
          <a:prstGeom prst="rect">
            <a:avLst/>
          </a:prstGeom>
          <a:noFill/>
        </p:spPr>
      </p:pic>
      <p:pic>
        <p:nvPicPr>
          <p:cNvPr id="4" name="Picture 4" descr="55135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800" y="3921217"/>
            <a:ext cx="3657600" cy="27432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3753" y="1694329"/>
            <a:ext cx="382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What to do with unwanted fish?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773706" y="5163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2085" y="4719918"/>
            <a:ext cx="51219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event takes off, how to handle</a:t>
            </a:r>
          </a:p>
          <a:p>
            <a:r>
              <a:rPr lang="en-US" sz="2000" dirty="0" smtClean="0"/>
              <a:t> increased administration and logistics</a:t>
            </a:r>
          </a:p>
          <a:p>
            <a:endParaRPr lang="en-US" sz="1000" dirty="0" smtClean="0"/>
          </a:p>
          <a:p>
            <a:r>
              <a:rPr lang="en-US" sz="2000" dirty="0" smtClean="0"/>
              <a:t>Boy Scout leaders and fishing club member</a:t>
            </a:r>
          </a:p>
          <a:p>
            <a:r>
              <a:rPr lang="en-US" sz="2000" dirty="0" smtClean="0"/>
              <a:t>expressed interest in next year’s event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Marbled </a:t>
            </a:r>
            <a:r>
              <a:rPr lang="en-US" dirty="0" err="1" smtClean="0"/>
              <a:t>Pim</a:t>
            </a:r>
            <a:r>
              <a:rPr lang="en-US" dirty="0" smtClean="0"/>
              <a:t> (</a:t>
            </a:r>
            <a:r>
              <a:rPr lang="en-US" dirty="0" err="1" smtClean="0"/>
              <a:t>Leiarus</a:t>
            </a:r>
            <a:r>
              <a:rPr lang="en-US" dirty="0" smtClean="0"/>
              <a:t> </a:t>
            </a:r>
            <a:r>
              <a:rPr lang="en-US" dirty="0" err="1" smtClean="0"/>
              <a:t>marmoratus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8194" name="Picture 2" descr="G:\DCIM\101MSDCF\DSC01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261" y="1290921"/>
            <a:ext cx="6884894" cy="51636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623" y="5038525"/>
            <a:ext cx="3689087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South American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pimelodid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catfish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Freshwater lakes and rivers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Piscivorous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ornamental fish trade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Max 36 inches, 25#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DCIM\101MSDCF\DSC0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12" y="1435474"/>
            <a:ext cx="6163235" cy="46224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75012" y="793376"/>
            <a:ext cx="4668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Silver Catfish (</a:t>
            </a:r>
            <a:r>
              <a:rPr lang="en-US" sz="2400" dirty="0" err="1" smtClean="0"/>
              <a:t>Rhamdia</a:t>
            </a:r>
            <a:r>
              <a:rPr lang="en-US" sz="2400" dirty="0" smtClean="0"/>
              <a:t> </a:t>
            </a:r>
            <a:r>
              <a:rPr lang="en-US" sz="2400" dirty="0" err="1" smtClean="0"/>
              <a:t>quelens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30705" y="4101353"/>
            <a:ext cx="1109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Black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Acara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8424" y="4935071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Jaguar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guapote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7459" y="1465729"/>
            <a:ext cx="3926541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-Central and South America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-Creeks, slow moving rivers, lakes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-Prefer muddy bottom with decaying wood and leaves to hide in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-Omnivorous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-Mainly nocturnal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-Some aquaculture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858" y="836374"/>
            <a:ext cx="8025653" cy="550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12141" y="1116106"/>
            <a:ext cx="209704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Silver Catfish Site;</a:t>
            </a:r>
          </a:p>
          <a:p>
            <a:r>
              <a:rPr lang="en-US" dirty="0" smtClean="0"/>
              <a:t>Kendall Drive and </a:t>
            </a:r>
          </a:p>
          <a:p>
            <a:r>
              <a:rPr lang="en-US" dirty="0" err="1" smtClean="0"/>
              <a:t>Krome</a:t>
            </a:r>
            <a:r>
              <a:rPr lang="en-US" dirty="0" smtClean="0"/>
              <a:t> Avenue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3708"/>
            <a:ext cx="8871312" cy="685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70647" y="5325034"/>
            <a:ext cx="484094" cy="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0647" y="5692586"/>
            <a:ext cx="484094" cy="0"/>
          </a:xfrm>
          <a:prstGeom prst="line">
            <a:avLst/>
          </a:prstGeom>
          <a:ln w="4445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02658" y="5126921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sampled recently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02658" y="55079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sampled recently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0647" y="4710064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Summit Breakout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5682" y="3213847"/>
            <a:ext cx="8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WCA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2028" y="1739153"/>
            <a:ext cx="8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WCA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95793" y="91888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Lox.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95593" y="50793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62628" y="305785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21" y="0"/>
            <a:ext cx="8529918" cy="639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776" y="1046175"/>
            <a:ext cx="7837394" cy="537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91871" y="416860"/>
            <a:ext cx="408477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Silver catfish canal connections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7082" y="1949824"/>
            <a:ext cx="260873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Snapper Creek Canal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328647" y="2111188"/>
            <a:ext cx="658906" cy="13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060" cy="62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43752" y="0"/>
            <a:ext cx="7799295" cy="1692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Fuch’s</a:t>
            </a:r>
            <a:r>
              <a:rPr lang="en-US" sz="2000" dirty="0" smtClean="0"/>
              <a:t> Park Lake; site of Marbled </a:t>
            </a:r>
            <a:r>
              <a:rPr lang="en-US" sz="2000" dirty="0" err="1" smtClean="0"/>
              <a:t>Pim</a:t>
            </a:r>
            <a:r>
              <a:rPr lang="en-US" sz="2000" dirty="0" smtClean="0"/>
              <a:t> collection</a:t>
            </a:r>
          </a:p>
          <a:p>
            <a:endParaRPr lang="en-US" sz="1000" dirty="0" smtClean="0"/>
          </a:p>
          <a:p>
            <a:r>
              <a:rPr lang="en-US" sz="2000" dirty="0" smtClean="0"/>
              <a:t>Reportedly a popular drop-off spot for unwanted terrestrial and aquatic </a:t>
            </a:r>
            <a:r>
              <a:rPr lang="en-US" sz="2000" dirty="0" err="1" smtClean="0"/>
              <a:t>nonnatives</a:t>
            </a:r>
            <a:r>
              <a:rPr lang="en-US" sz="2000" dirty="0" smtClean="0"/>
              <a:t>.  Anglers were targeting </a:t>
            </a:r>
            <a:r>
              <a:rPr lang="en-US" sz="2000" dirty="0" err="1" smtClean="0"/>
              <a:t>pacus</a:t>
            </a:r>
            <a:r>
              <a:rPr lang="en-US" sz="2000" dirty="0" smtClean="0"/>
              <a:t>.</a:t>
            </a:r>
          </a:p>
          <a:p>
            <a:endParaRPr lang="en-US" sz="1000" dirty="0" smtClean="0"/>
          </a:p>
          <a:p>
            <a:r>
              <a:rPr lang="en-US" sz="2000" dirty="0" smtClean="0"/>
              <a:t>Connected to Snapper Creek (C-2) Canal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041" y="595036"/>
            <a:ext cx="7669306" cy="575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CIM\101MSDCF\DSC01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022" y="820272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DCIM\101MSDCF\DSC01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142" y="450473"/>
            <a:ext cx="7812739" cy="5859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766" y="2192795"/>
            <a:ext cx="70597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“I'M CLOSING DOWN MY FISH POND, HAVE ABOUT 100 CYCLETS , I CAN’T FIND ANYONE TO TAKE CARE OF THEM AND NOT EVEN THE PET STORE THAT I BOUGHT THEM FROM WANTS THEM, CAN I RELEASE THEM IN A NEAR BY FRESH WATER CANAL ? PLS. LET ME KNOW .”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68388" y="793376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AskFWC</a:t>
            </a:r>
            <a:r>
              <a:rPr lang="en-US" sz="2400" dirty="0" smtClean="0"/>
              <a:t> question of the day: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DCIM\101MSDCF\DSC01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18" y="181534"/>
            <a:ext cx="8364071" cy="6273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DCIM\101MSDCF\DSC01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562" y="302561"/>
            <a:ext cx="8054790" cy="6041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0"/>
            <a:ext cx="52832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9" b="18739"/>
          <a:stretch/>
        </p:blipFill>
        <p:spPr bwMode="auto">
          <a:xfrm>
            <a:off x="3857624" y="3924300"/>
            <a:ext cx="5286375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59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DCIM\101MSDCF\DSC01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04" y="218518"/>
            <a:ext cx="8166848" cy="6125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DCIM\101MSDCF\DSC01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022" y="161364"/>
            <a:ext cx="82296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DCIM\101MSDCF\DSC01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873" y="457203"/>
            <a:ext cx="7781361" cy="58360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48117" y="403413"/>
            <a:ext cx="5969904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Blue Zebra (Blue </a:t>
            </a:r>
            <a:r>
              <a:rPr lang="en-US" dirty="0" err="1" smtClean="0"/>
              <a:t>Mbuna</a:t>
            </a:r>
            <a:r>
              <a:rPr lang="en-US" dirty="0" smtClean="0"/>
              <a:t>) rock cichlids from Lake Malawi</a:t>
            </a:r>
          </a:p>
          <a:p>
            <a:r>
              <a:rPr lang="en-US" dirty="0" smtClean="0"/>
              <a:t>N = 501 Collected</a:t>
            </a:r>
          </a:p>
          <a:p>
            <a:endParaRPr lang="en-US" dirty="0" smtClean="0"/>
          </a:p>
          <a:p>
            <a:r>
              <a:rPr lang="en-US" dirty="0" smtClean="0"/>
              <a:t>Tony Pernas adopted 12, we kept 11 for </a:t>
            </a:r>
          </a:p>
          <a:p>
            <a:r>
              <a:rPr lang="en-US" dirty="0" smtClean="0"/>
              <a:t>identification, remainder were destroyed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llseye Snakehead 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4471" y="1755241"/>
            <a:ext cx="3369883" cy="4662051"/>
          </a:xfrm>
          <a:prstGeom prst="rect">
            <a:avLst/>
          </a:prstGeom>
        </p:spPr>
      </p:pic>
      <p:pic>
        <p:nvPicPr>
          <p:cNvPr id="3" name="Picture 2" descr="Bullseye Snakehead DP_Transparent_SM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511007" y="1810717"/>
            <a:ext cx="2691699" cy="684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2552" y="766482"/>
            <a:ext cx="493507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Bullseye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Snakehead Range Expansion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7119" y="2702859"/>
            <a:ext cx="379206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First documented in 2000 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Tamarac, slowly moving north 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Angler caught fish from Wellington represents a 12 mile jump from northernmost location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Likely the result of illegal bucket biology 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Wellington canal system drains into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C-51W Canal with access to Lake Okeechobee and west coast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kelly.gestring\Documents\C-51 exotics 18Mar14\DSC01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1560" y="1005166"/>
            <a:ext cx="7050738" cy="52880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06071" y="389965"/>
            <a:ext cx="520847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Asian Swamp Eel (</a:t>
            </a:r>
            <a:r>
              <a:rPr lang="en-US" sz="2400" dirty="0" err="1" smtClean="0"/>
              <a:t>Monopterus</a:t>
            </a:r>
            <a:r>
              <a:rPr lang="en-US" sz="2400" dirty="0" smtClean="0"/>
              <a:t> </a:t>
            </a:r>
            <a:r>
              <a:rPr lang="en-US" sz="2400" dirty="0" err="1" smtClean="0"/>
              <a:t>albus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52682" y="1600200"/>
            <a:ext cx="413767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C-51W is approx. 45 miles north of </a:t>
            </a:r>
          </a:p>
          <a:p>
            <a:r>
              <a:rPr lang="en-US" dirty="0" smtClean="0"/>
              <a:t>Snake Creek (C-9) Canal (formerly the</a:t>
            </a:r>
          </a:p>
          <a:p>
            <a:r>
              <a:rPr lang="en-US" dirty="0" smtClean="0"/>
              <a:t>Northernmost collection site)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2389" y="4343400"/>
            <a:ext cx="6455613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SWEE not strong upstream swimmers, not caught by anglers,</a:t>
            </a:r>
          </a:p>
          <a:p>
            <a:r>
              <a:rPr lang="en-US" dirty="0" smtClean="0"/>
              <a:t>not a popular aquarium fish</a:t>
            </a:r>
          </a:p>
          <a:p>
            <a:endParaRPr lang="en-US" dirty="0" smtClean="0"/>
          </a:p>
          <a:p>
            <a:r>
              <a:rPr lang="en-US" dirty="0" smtClean="0"/>
              <a:t>How did they get here?  Live fish market release?</a:t>
            </a:r>
          </a:p>
          <a:p>
            <a:endParaRPr lang="en-US" dirty="0" smtClean="0"/>
          </a:p>
          <a:p>
            <a:r>
              <a:rPr lang="en-US" dirty="0" smtClean="0"/>
              <a:t>Run DNA to determine if from one of three known Florida </a:t>
            </a:r>
          </a:p>
          <a:p>
            <a:r>
              <a:rPr lang="en-US" dirty="0" smtClean="0"/>
              <a:t>populations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elly.gestring\Documents\C-51 exotics 18Mar14\DSC01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484" y="238687"/>
            <a:ext cx="8126502" cy="60948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36376" y="470647"/>
            <a:ext cx="4784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Paraneeotroplus</a:t>
            </a:r>
            <a:r>
              <a:rPr lang="en-US" sz="2000" dirty="0" smtClean="0"/>
              <a:t> sp.  (</a:t>
            </a:r>
            <a:r>
              <a:rPr lang="en-US" sz="2000" dirty="0" err="1" smtClean="0"/>
              <a:t>Blackbelt</a:t>
            </a:r>
            <a:r>
              <a:rPr lang="en-US" sz="2000" dirty="0" smtClean="0"/>
              <a:t> cichlid)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10235" y="5002306"/>
            <a:ext cx="8087470" cy="123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First discovered in Biscayne Canal (C-8) in 2001 but present in low numbers.</a:t>
            </a:r>
          </a:p>
          <a:p>
            <a:endParaRPr lang="en-US" sz="1000" dirty="0" smtClean="0"/>
          </a:p>
          <a:p>
            <a:r>
              <a:rPr lang="en-US" dirty="0" smtClean="0"/>
              <a:t>Occasionally caught by anglers</a:t>
            </a:r>
          </a:p>
          <a:p>
            <a:endParaRPr lang="en-US" sz="1000" dirty="0" smtClean="0"/>
          </a:p>
          <a:p>
            <a:r>
              <a:rPr lang="en-US" dirty="0" smtClean="0"/>
              <a:t>C-51W site is approx. 50 miles from C-8 Canal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Pinecrest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Gardens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(formerly Parrot Jungle)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elly.gestring\Desktop\Pinecrest Gardens\DSC0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903" y="1613647"/>
            <a:ext cx="6034617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8260" y="4988861"/>
            <a:ext cx="240702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Site has long history of illegal terrestrial and aquatic nonnative species releases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1237129"/>
            <a:ext cx="2506096" cy="353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Petenia</a:t>
            </a:r>
            <a:r>
              <a:rPr lang="en-US" dirty="0" smtClean="0"/>
              <a:t> </a:t>
            </a:r>
            <a:r>
              <a:rPr lang="en-US" dirty="0" err="1" smtClean="0"/>
              <a:t>splendida</a:t>
            </a:r>
            <a:r>
              <a:rPr lang="en-US" dirty="0" smtClean="0"/>
              <a:t> (bay </a:t>
            </a:r>
            <a:r>
              <a:rPr lang="en-US" dirty="0" err="1" smtClean="0"/>
              <a:t>snook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C:\Users\kelly.gestring\Desktop\Petenia splendita\DSC01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96635" y="5096435"/>
            <a:ext cx="204395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Brought to our attention by Jeff Kline (ENP)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259" y="1586753"/>
            <a:ext cx="2993127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Central American cichlid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Freshwater lakes and rivers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Piscivorous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Max TL = 20 inches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Survived 2010 cold front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Salinity tolerance = ??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elly.gestring\AppData\Local\Microsoft\Windows\Temporary Internet Files\Content.Outlook\J82P6VNP\GoogleEarth_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94" y="428561"/>
            <a:ext cx="8633012" cy="59210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5084" y="645459"/>
            <a:ext cx="512672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Pinecrest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Gardens = former site of Parrot Jungle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6928" y="5580530"/>
            <a:ext cx="276229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snook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entrance pond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5047" y="2716306"/>
            <a:ext cx="254479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snook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Turtle Pond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lly.gestring\Desktop\Pinecrest Gardens\DSC01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303" y="188259"/>
            <a:ext cx="8216155" cy="61621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18765" y="712694"/>
            <a:ext cx="420070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Pinecrest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Gardens High Water Outflow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97541" y="5271247"/>
            <a:ext cx="188259" cy="188259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9929" y="5180709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Electrofishing transects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57060" y="1786270"/>
            <a:ext cx="85061" cy="11695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1357" y="2185147"/>
            <a:ext cx="8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WCA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06423" y="497719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95903" y="294355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67778" y="491378"/>
            <a:ext cx="8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WCA 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elly.gestring\Desktop\Pinecrest Gardens\DSC0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19" y="268940"/>
            <a:ext cx="8193740" cy="6145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CIM\101MSDCF\DSC01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5247" y="2749925"/>
            <a:ext cx="4114799" cy="30860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59105" y="874059"/>
            <a:ext cx="474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ECISMA Nonnative Fish Workday?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1025" y="1990165"/>
            <a:ext cx="3039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Objectives: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Remove as many Bay Snook as possible in 1-day effort.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Reduce biomass of unwanted nonnative fish, primarily spotted tilapia.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95" y="1411942"/>
            <a:ext cx="2647950" cy="353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756767" y="1603396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97562" y="1808652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5" idx="1"/>
          </p:cNvCxnSpPr>
          <p:nvPr/>
        </p:nvCxnSpPr>
        <p:spPr>
          <a:xfrm>
            <a:off x="3825289" y="1689936"/>
            <a:ext cx="85824" cy="131389"/>
          </a:xfrm>
          <a:prstGeom prst="line">
            <a:avLst/>
          </a:prstGeom>
          <a:ln w="38100">
            <a:solidFill>
              <a:srgbClr val="F6F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78736" y="2185147"/>
            <a:ext cx="8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WCA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3802" y="514735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47969" y="294355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25789" y="1734671"/>
            <a:ext cx="2339788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L-5 Canal</a:t>
            </a:r>
            <a:endParaRPr lang="en-US" b="1" dirty="0" smtClean="0"/>
          </a:p>
          <a:p>
            <a:r>
              <a:rPr lang="en-US" dirty="0" smtClean="0"/>
              <a:t>5.18 Fish/min</a:t>
            </a:r>
          </a:p>
          <a:p>
            <a:r>
              <a:rPr lang="en-US" dirty="0" smtClean="0"/>
              <a:t>0.04 Non-native/min</a:t>
            </a:r>
          </a:p>
          <a:p>
            <a:r>
              <a:rPr lang="en-US" dirty="0" smtClean="0"/>
              <a:t>0.7 % Non-native</a:t>
            </a:r>
          </a:p>
          <a:p>
            <a:r>
              <a:rPr lang="en-US" dirty="0" smtClean="0"/>
              <a:t>3 Species</a:t>
            </a:r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5351929" y="551330"/>
            <a:ext cx="510989" cy="1183341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07" y="3242775"/>
            <a:ext cx="3742986" cy="2138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3756767" y="1603396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97562" y="1808652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825289" y="1689936"/>
            <a:ext cx="85824" cy="131389"/>
          </a:xfrm>
          <a:prstGeom prst="line">
            <a:avLst/>
          </a:prstGeom>
          <a:ln w="38100">
            <a:solidFill>
              <a:srgbClr val="F6F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4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Up Arrow 6"/>
          <p:cNvSpPr/>
          <p:nvPr/>
        </p:nvSpPr>
        <p:spPr>
          <a:xfrm rot="7832944">
            <a:off x="5513488" y="2334652"/>
            <a:ext cx="510989" cy="1407460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58052" y="1457670"/>
            <a:ext cx="2614328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L-30 Canal</a:t>
            </a:r>
          </a:p>
          <a:p>
            <a:r>
              <a:rPr lang="en-US" dirty="0" smtClean="0"/>
              <a:t>1.6 Fish/min</a:t>
            </a:r>
          </a:p>
          <a:p>
            <a:r>
              <a:rPr lang="en-US" dirty="0" smtClean="0"/>
              <a:t>0.3 Non-native/min</a:t>
            </a:r>
          </a:p>
          <a:p>
            <a:r>
              <a:rPr lang="en-US" dirty="0" smtClean="0"/>
              <a:t>19.6 % Non-native</a:t>
            </a:r>
          </a:p>
          <a:p>
            <a:r>
              <a:rPr lang="en-US" dirty="0" smtClean="0"/>
              <a:t>8 Species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3529" y="117483"/>
            <a:ext cx="215153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L-5 Canal</a:t>
            </a:r>
          </a:p>
          <a:p>
            <a:r>
              <a:rPr lang="en-US" sz="1600" dirty="0" smtClean="0"/>
              <a:t>5.18 Fish/min</a:t>
            </a:r>
          </a:p>
          <a:p>
            <a:r>
              <a:rPr lang="en-US" sz="1600" dirty="0" smtClean="0"/>
              <a:t>0.04 Non-native/min</a:t>
            </a:r>
          </a:p>
          <a:p>
            <a:r>
              <a:rPr lang="en-US" sz="1600" dirty="0" smtClean="0"/>
              <a:t>0.7 % Non-native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29" y="3461658"/>
            <a:ext cx="1569051" cy="2530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21" y="5029200"/>
            <a:ext cx="2743200" cy="949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21" y="3461658"/>
            <a:ext cx="2743200" cy="156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36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p Arrow 5"/>
          <p:cNvSpPr/>
          <p:nvPr/>
        </p:nvSpPr>
        <p:spPr>
          <a:xfrm rot="9299475">
            <a:off x="5479300" y="3658781"/>
            <a:ext cx="510989" cy="1992378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48025" y="2327898"/>
            <a:ext cx="2417668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C-102 Canal</a:t>
            </a:r>
          </a:p>
          <a:p>
            <a:r>
              <a:rPr lang="en-US" dirty="0" smtClean="0"/>
              <a:t>2.4 Fish/min</a:t>
            </a:r>
          </a:p>
          <a:p>
            <a:r>
              <a:rPr lang="en-US" dirty="0" smtClean="0"/>
              <a:t>0.4 Non-native/min</a:t>
            </a:r>
          </a:p>
          <a:p>
            <a:r>
              <a:rPr lang="en-US" dirty="0" smtClean="0"/>
              <a:t>18.9 % Non-native</a:t>
            </a:r>
          </a:p>
          <a:p>
            <a:r>
              <a:rPr lang="en-US" dirty="0" smtClean="0"/>
              <a:t>6 Species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23529" y="1920841"/>
            <a:ext cx="2151531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L-30 Canal</a:t>
            </a:r>
          </a:p>
          <a:p>
            <a:r>
              <a:rPr lang="en-US" sz="1600" dirty="0" smtClean="0"/>
              <a:t>1.6 Fish/min</a:t>
            </a:r>
          </a:p>
          <a:p>
            <a:r>
              <a:rPr lang="en-US" sz="1600" dirty="0" smtClean="0"/>
              <a:t>0.3 Non-native/min</a:t>
            </a:r>
          </a:p>
          <a:p>
            <a:r>
              <a:rPr lang="en-US" sz="1600" dirty="0" smtClean="0"/>
              <a:t>19.6 % Non-native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23529" y="117483"/>
            <a:ext cx="215153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L-5 Canal</a:t>
            </a:r>
          </a:p>
          <a:p>
            <a:r>
              <a:rPr lang="en-US" sz="1600" dirty="0" smtClean="0"/>
              <a:t>5.18 Fish/min</a:t>
            </a:r>
          </a:p>
          <a:p>
            <a:r>
              <a:rPr lang="en-US" sz="1600" dirty="0" smtClean="0"/>
              <a:t>0.04 Non-native/min</a:t>
            </a:r>
          </a:p>
          <a:p>
            <a:r>
              <a:rPr lang="en-US" sz="1600" dirty="0" smtClean="0"/>
              <a:t>0.7 % Non-native</a:t>
            </a:r>
            <a:endParaRPr lang="en-US" sz="16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10" y="3923078"/>
            <a:ext cx="2745181" cy="156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10" y="5501278"/>
            <a:ext cx="2745181" cy="1207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756767" y="1603396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97562" y="1808652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825289" y="1689936"/>
            <a:ext cx="85824" cy="131389"/>
          </a:xfrm>
          <a:prstGeom prst="line">
            <a:avLst/>
          </a:prstGeom>
          <a:ln w="38100">
            <a:solidFill>
              <a:srgbClr val="F6F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1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8869680" cy="6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29" y="117483"/>
            <a:ext cx="215153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L-5 Canal</a:t>
            </a:r>
          </a:p>
          <a:p>
            <a:r>
              <a:rPr lang="en-US" sz="1600" dirty="0" smtClean="0"/>
              <a:t>5.18 Fish/min</a:t>
            </a:r>
          </a:p>
          <a:p>
            <a:r>
              <a:rPr lang="en-US" sz="1600" dirty="0" smtClean="0"/>
              <a:t>0.04 Non-native/min</a:t>
            </a:r>
          </a:p>
          <a:p>
            <a:r>
              <a:rPr lang="en-US" sz="1600" dirty="0" smtClean="0"/>
              <a:t>0.7 % Non-native</a:t>
            </a:r>
            <a:endParaRPr lang="en-US" sz="1600" dirty="0"/>
          </a:p>
        </p:txBody>
      </p:sp>
      <p:sp>
        <p:nvSpPr>
          <p:cNvPr id="6" name="Up Arrow 5"/>
          <p:cNvSpPr/>
          <p:nvPr/>
        </p:nvSpPr>
        <p:spPr>
          <a:xfrm rot="10166760">
            <a:off x="5460881" y="3776571"/>
            <a:ext cx="510989" cy="2304993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71614" y="2425633"/>
            <a:ext cx="2594078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C-103 Canal</a:t>
            </a:r>
          </a:p>
          <a:p>
            <a:r>
              <a:rPr lang="en-US" dirty="0" smtClean="0"/>
              <a:t>1.0 Fish/min</a:t>
            </a:r>
          </a:p>
          <a:p>
            <a:r>
              <a:rPr lang="en-US" dirty="0" smtClean="0"/>
              <a:t>0.6 Non-native/min</a:t>
            </a:r>
          </a:p>
          <a:p>
            <a:r>
              <a:rPr lang="en-US" dirty="0" smtClean="0"/>
              <a:t>59 % Non-native</a:t>
            </a:r>
          </a:p>
          <a:p>
            <a:r>
              <a:rPr lang="en-US" dirty="0" smtClean="0"/>
              <a:t>7 Species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3529" y="1920841"/>
            <a:ext cx="2151531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L-30 Canal</a:t>
            </a:r>
          </a:p>
          <a:p>
            <a:r>
              <a:rPr lang="en-US" sz="1600" dirty="0" smtClean="0"/>
              <a:t>1.6 Fish/min</a:t>
            </a:r>
          </a:p>
          <a:p>
            <a:r>
              <a:rPr lang="en-US" sz="1600" dirty="0" smtClean="0"/>
              <a:t>0.3 Non-native/min</a:t>
            </a:r>
          </a:p>
          <a:p>
            <a:r>
              <a:rPr lang="en-US" sz="1600" dirty="0" smtClean="0"/>
              <a:t>19.6 % Non-native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723529" y="3485694"/>
            <a:ext cx="215153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C-102 Canal</a:t>
            </a:r>
          </a:p>
          <a:p>
            <a:r>
              <a:rPr lang="en-US" sz="1600" dirty="0" smtClean="0"/>
              <a:t>2.4 Fish/min</a:t>
            </a:r>
          </a:p>
          <a:p>
            <a:r>
              <a:rPr lang="en-US" sz="1600" dirty="0" smtClean="0"/>
              <a:t>0.4 Non-native/min</a:t>
            </a:r>
          </a:p>
          <a:p>
            <a:r>
              <a:rPr lang="en-US" sz="1600" dirty="0" smtClean="0"/>
              <a:t>18.9 % Non-native</a:t>
            </a:r>
            <a:endParaRPr lang="en-US" sz="16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13" y="4988377"/>
            <a:ext cx="2509961" cy="1114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32" y="3815619"/>
            <a:ext cx="1422082" cy="22932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14" y="3943995"/>
            <a:ext cx="2331720" cy="1025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3825289" y="1689936"/>
            <a:ext cx="85824" cy="131389"/>
          </a:xfrm>
          <a:prstGeom prst="line">
            <a:avLst/>
          </a:prstGeom>
          <a:ln w="38100">
            <a:solidFill>
              <a:srgbClr val="F6F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756767" y="1603396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97562" y="1808652"/>
            <a:ext cx="92531" cy="86540"/>
          </a:xfrm>
          <a:prstGeom prst="ellipse">
            <a:avLst/>
          </a:prstGeom>
          <a:solidFill>
            <a:srgbClr val="F6F6B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SRE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CISREP_Template</Template>
  <TotalTime>736</TotalTime>
  <Words>859</Words>
  <Application>Microsoft Office PowerPoint</Application>
  <PresentationFormat>On-screen Show (4:3)</PresentationFormat>
  <Paragraphs>208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Trebuchet MS</vt:lpstr>
      <vt:lpstr>CISREP_Template</vt:lpstr>
      <vt:lpstr>ECISMA Partner Non-native Fish Survey Jeff Kline-Everglades National Park 23 July 2014  Survey Participants: Everglades National Park Florida Fish and Wildlife Conservation Commission Miccosukee Tribe of Indians of Florida US Fish and Wildlife Service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Pinecrest Gardens</vt:lpstr>
      <vt:lpstr>  </vt:lpstr>
      <vt:lpstr>PowerPoint Presentation</vt:lpstr>
      <vt:lpstr>PowerPoint Presentation</vt:lpstr>
      <vt:lpstr>PowerPoint Presentation</vt:lpstr>
      <vt:lpstr>Marbled Pim (Leiarus marmoratus)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Pinecrest Gardens (formerly Parrot Jungle)</vt:lpstr>
      <vt:lpstr>Petenia splendida (bay snook)</vt:lpstr>
      <vt:lpstr>PowerPoint Presentation</vt:lpstr>
      <vt:lpstr>PowerPoint Presentation</vt:lpstr>
      <vt:lpstr>PowerPoint Presentation</vt:lpstr>
      <vt:lpstr>PowerPoint Presentation</vt:lpstr>
    </vt:vector>
  </TitlesOfParts>
  <Company>South Fl Water Mgmnt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Everglades Invasive Species</dc:title>
  <dc:creator>LeRoy Rodgers</dc:creator>
  <cp:lastModifiedBy>Sarah Jean Swain</cp:lastModifiedBy>
  <cp:revision>87</cp:revision>
  <dcterms:created xsi:type="dcterms:W3CDTF">2013-03-15T18:37:27Z</dcterms:created>
  <dcterms:modified xsi:type="dcterms:W3CDTF">2014-08-08T18:13:13Z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