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92" r:id="rId2"/>
    <p:sldId id="293" r:id="rId3"/>
    <p:sldId id="294" r:id="rId4"/>
    <p:sldId id="295" r:id="rId5"/>
    <p:sldId id="296" r:id="rId6"/>
    <p:sldId id="297" r:id="rId7"/>
    <p:sldId id="298" r:id="rId8"/>
    <p:sldId id="299" r:id="rId9"/>
    <p:sldId id="300" r:id="rId10"/>
    <p:sldId id="301" r:id="rId11"/>
    <p:sldId id="302" r:id="rId12"/>
    <p:sldId id="303" r:id="rId13"/>
    <p:sldId id="304" r:id="rId14"/>
    <p:sldId id="305" r:id="rId15"/>
    <p:sldId id="306" r:id="rId16"/>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8" autoAdjust="0"/>
    <p:restoredTop sz="94624" autoAdjust="0"/>
  </p:normalViewPr>
  <p:slideViewPr>
    <p:cSldViewPr snapToGrid="0">
      <p:cViewPr varScale="1">
        <p:scale>
          <a:sx n="130" d="100"/>
          <a:sy n="130" d="100"/>
        </p:scale>
        <p:origin x="1080" y="1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8313"/>
          </a:xfrm>
          <a:prstGeom prst="rect">
            <a:avLst/>
          </a:prstGeom>
        </p:spPr>
        <p:txBody>
          <a:bodyPr vert="horz" lIns="91440" tIns="45720" rIns="91440" bIns="45720" rtlCol="0"/>
          <a:lstStyle>
            <a:lvl1pPr algn="r">
              <a:defRPr sz="1200"/>
            </a:lvl1pPr>
          </a:lstStyle>
          <a:p>
            <a:fld id="{86B2DE2D-A1B0-4E8D-9E72-ADFE5073F896}" type="datetimeFigureOut">
              <a:rPr lang="en-US" smtClean="0"/>
              <a:pPr/>
              <a:t>8/8/2014</a:t>
            </a:fld>
            <a:endParaRPr lang="en-US"/>
          </a:p>
        </p:txBody>
      </p:sp>
      <p:sp>
        <p:nvSpPr>
          <p:cNvPr id="4" name="Footer Placeholder 3"/>
          <p:cNvSpPr>
            <a:spLocks noGrp="1"/>
          </p:cNvSpPr>
          <p:nvPr>
            <p:ph type="ftr" sz="quarter" idx="2"/>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lIns="91440" tIns="45720" rIns="91440" bIns="45720" rtlCol="0" anchor="b"/>
          <a:lstStyle>
            <a:lvl1pPr algn="r">
              <a:defRPr sz="1200"/>
            </a:lvl1pPr>
          </a:lstStyle>
          <a:p>
            <a:fld id="{FC355334-09DA-48F8-B728-C74351E01EA3}" type="slidenum">
              <a:rPr lang="en-US" smtClean="0"/>
              <a:pPr/>
              <a:t>‹#›</a:t>
            </a:fld>
            <a:endParaRPr lang="en-US"/>
          </a:p>
        </p:txBody>
      </p:sp>
    </p:spTree>
    <p:extLst>
      <p:ext uri="{BB962C8B-B14F-4D97-AF65-F5344CB8AC3E}">
        <p14:creationId xmlns:p14="http://schemas.microsoft.com/office/powerpoint/2010/main" val="1590513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8313"/>
          </a:xfrm>
          <a:prstGeom prst="rect">
            <a:avLst/>
          </a:prstGeom>
        </p:spPr>
        <p:txBody>
          <a:bodyPr vert="horz" lIns="91440" tIns="45720" rIns="91440" bIns="45720" rtlCol="0"/>
          <a:lstStyle>
            <a:lvl1pPr algn="r">
              <a:defRPr sz="1200"/>
            </a:lvl1pPr>
          </a:lstStyle>
          <a:p>
            <a:fld id="{2EE4E196-6933-4D14-999E-4117FCF70EBC}" type="datetimeFigureOut">
              <a:rPr lang="en-US" smtClean="0"/>
              <a:pPr/>
              <a:t>8/8/2014</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448175"/>
            <a:ext cx="5661025" cy="42132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8313"/>
          </a:xfrm>
          <a:prstGeom prst="rect">
            <a:avLst/>
          </a:prstGeom>
        </p:spPr>
        <p:txBody>
          <a:bodyPr vert="horz" lIns="91440" tIns="45720" rIns="91440" bIns="45720" rtlCol="0" anchor="b"/>
          <a:lstStyle>
            <a:lvl1pPr algn="r">
              <a:defRPr sz="1200"/>
            </a:lvl1pPr>
          </a:lstStyle>
          <a:p>
            <a:fld id="{CE1D3721-1652-47D5-AF82-4F657C82262C}" type="slidenum">
              <a:rPr lang="en-US" smtClean="0"/>
              <a:pPr/>
              <a:t>‹#›</a:t>
            </a:fld>
            <a:endParaRPr lang="en-US"/>
          </a:p>
        </p:txBody>
      </p:sp>
    </p:spTree>
    <p:extLst>
      <p:ext uri="{BB962C8B-B14F-4D97-AF65-F5344CB8AC3E}">
        <p14:creationId xmlns:p14="http://schemas.microsoft.com/office/powerpoint/2010/main" val="100430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8368" y="45720"/>
            <a:ext cx="7772400" cy="1470025"/>
          </a:xfrm>
        </p:spPr>
        <p:txBody>
          <a:bodyPr/>
          <a:lstStyle>
            <a:lvl1pPr>
              <a:defRPr>
                <a:latin typeface="Calibr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35024" y="2395728"/>
            <a:ext cx="6400800" cy="822960"/>
          </a:xfrm>
        </p:spPr>
        <p:txBody>
          <a:bodyPr/>
          <a:lstStyle>
            <a:lvl1pPr marL="0" indent="0" algn="ctr">
              <a:buNone/>
              <a:defRPr baseline="0">
                <a:solidFill>
                  <a:schemeClr val="tx2">
                    <a:lumMod val="75000"/>
                  </a:schemeClr>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9B9722E-F9DD-44A8-801F-F4F0F3614FB2}" type="datetimeFigureOut">
              <a:rPr lang="en-US" smtClean="0"/>
              <a:pPr/>
              <a:t>8/8/2014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E017FF-ECDE-4F24-8F9D-480DF19E6D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9B9722E-F9DD-44A8-801F-F4F0F3614FB2}" type="datetimeFigureOut">
              <a:rPr lang="en-US" smtClean="0"/>
              <a:pPr/>
              <a:t>8/8/2014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E017FF-ECDE-4F24-8F9D-480DF19E6D6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9B9722E-F9DD-44A8-801F-F4F0F3614FB2}" type="datetimeFigureOut">
              <a:rPr lang="en-US" smtClean="0"/>
              <a:pPr/>
              <a:t>8/8/2014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E017FF-ECDE-4F24-8F9D-480DF19E6D6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9B9722E-F9DD-44A8-801F-F4F0F3614FB2}" type="datetimeFigureOut">
              <a:rPr lang="en-US" smtClean="0"/>
              <a:pPr/>
              <a:t>8/8/2014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E017FF-ECDE-4F24-8F9D-480DF19E6D6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9B9722E-F9DD-44A8-801F-F4F0F3614FB2}" type="datetimeFigureOut">
              <a:rPr lang="en-US" smtClean="0"/>
              <a:pPr/>
              <a:t>8/8/2014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1E017FF-ECDE-4F24-8F9D-480DF19E6D6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9B9722E-F9DD-44A8-801F-F4F0F3614FB2}" type="datetimeFigureOut">
              <a:rPr lang="en-US" smtClean="0"/>
              <a:pPr/>
              <a:t>8/8/2014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1E017FF-ECDE-4F24-8F9D-480DF19E6D6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9B9722E-F9DD-44A8-801F-F4F0F3614FB2}" type="datetimeFigureOut">
              <a:rPr lang="en-US" smtClean="0"/>
              <a:pPr/>
              <a:t>8/8/2014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1E017FF-ECDE-4F24-8F9D-480DF19E6D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9B9722E-F9DD-44A8-801F-F4F0F3614FB2}" type="datetimeFigureOut">
              <a:rPr lang="en-US" smtClean="0"/>
              <a:pPr/>
              <a:t>8/8/2014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1E017FF-ECDE-4F24-8F9D-480DF19E6D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9B9722E-F9DD-44A8-801F-F4F0F3614FB2}" type="datetimeFigureOut">
              <a:rPr lang="en-US" smtClean="0"/>
              <a:pPr/>
              <a:t>8/8/2014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1E017FF-ECDE-4F24-8F9D-480DF19E6D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9B9722E-F9DD-44A8-801F-F4F0F3614FB2}" type="datetimeFigureOut">
              <a:rPr lang="en-US" smtClean="0"/>
              <a:pPr/>
              <a:t>8/8/2014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1E017FF-ECDE-4F24-8F9D-480DF19E6D6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60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baseline="0">
          <a:solidFill>
            <a:schemeClr val="accent1">
              <a:lumMod val="20000"/>
              <a:lumOff val="80000"/>
            </a:schemeClr>
          </a:solidFill>
          <a:latin typeface="Calibri"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2">
              <a:lumMod val="7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2">
              <a:lumMod val="75000"/>
            </a:schemeClr>
          </a:solidFill>
          <a:latin typeface="Calibri"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2">
              <a:lumMod val="75000"/>
            </a:schemeClr>
          </a:solidFill>
          <a:latin typeface="Calibri"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2">
              <a:lumMod val="75000"/>
            </a:schemeClr>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2">
              <a:lumMod val="7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7512" y="1063964"/>
            <a:ext cx="7772400" cy="1470025"/>
          </a:xfrm>
        </p:spPr>
        <p:txBody>
          <a:bodyPr>
            <a:noAutofit/>
          </a:bodyPr>
          <a:lstStyle/>
          <a:p>
            <a:r>
              <a:rPr lang="en-US" sz="3600" dirty="0" smtClean="0"/>
              <a:t/>
            </a:r>
            <a:br>
              <a:rPr lang="en-US" sz="3600" dirty="0" smtClean="0"/>
            </a:br>
            <a:r>
              <a:rPr lang="en-US" sz="3600" dirty="0" smtClean="0"/>
              <a:t/>
            </a:r>
            <a:br>
              <a:rPr lang="en-US" sz="3600" dirty="0" smtClean="0"/>
            </a:br>
            <a:endParaRPr lang="en-US" sz="3600" dirty="0"/>
          </a:p>
        </p:txBody>
      </p:sp>
      <p:sp>
        <p:nvSpPr>
          <p:cNvPr id="4" name="Subtitle 2"/>
          <p:cNvSpPr txBox="1">
            <a:spLocks/>
          </p:cNvSpPr>
          <p:nvPr/>
        </p:nvSpPr>
        <p:spPr>
          <a:xfrm>
            <a:off x="1389888" y="3407505"/>
            <a:ext cx="6400800" cy="105011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2">
                  <a:lumMod val="75000"/>
                </a:schemeClr>
              </a:solidFill>
              <a:effectLst/>
              <a:uLnTx/>
              <a:uFillTx/>
              <a:latin typeface="Calibri" pitchFamily="34" charset="0"/>
              <a:ea typeface="+mn-ea"/>
              <a:cs typeface="+mn-cs"/>
            </a:endParaRPr>
          </a:p>
        </p:txBody>
      </p:sp>
      <p:sp>
        <p:nvSpPr>
          <p:cNvPr id="5" name="TextBox 4"/>
          <p:cNvSpPr txBox="1"/>
          <p:nvPr/>
        </p:nvSpPr>
        <p:spPr>
          <a:xfrm>
            <a:off x="618565" y="578223"/>
            <a:ext cx="7972311" cy="3600986"/>
          </a:xfrm>
          <a:prstGeom prst="rect">
            <a:avLst/>
          </a:prstGeom>
          <a:noFill/>
        </p:spPr>
        <p:txBody>
          <a:bodyPr wrap="none" rtlCol="0">
            <a:spAutoFit/>
          </a:bodyPr>
          <a:lstStyle/>
          <a:p>
            <a:r>
              <a:rPr lang="en-US" sz="3600" dirty="0" smtClean="0">
                <a:solidFill>
                  <a:schemeClr val="bg1"/>
                </a:solidFill>
                <a:effectLst>
                  <a:outerShdw blurRad="38100" dist="38100" dir="2700000" algn="tl">
                    <a:srgbClr val="000000">
                      <a:alpha val="43137"/>
                    </a:srgbClr>
                  </a:outerShdw>
                </a:effectLst>
              </a:rPr>
              <a:t>Miccosukee Tribe of Indians of Florida</a:t>
            </a:r>
          </a:p>
          <a:p>
            <a:endParaRPr lang="en-US" sz="3200" dirty="0" smtClean="0">
              <a:solidFill>
                <a:schemeClr val="bg1"/>
              </a:solidFill>
            </a:endParaRPr>
          </a:p>
          <a:p>
            <a:endParaRPr lang="en-US" sz="3200" dirty="0" smtClean="0">
              <a:solidFill>
                <a:schemeClr val="bg1"/>
              </a:solidFill>
            </a:endParaRPr>
          </a:p>
          <a:p>
            <a:endParaRPr lang="en-US" sz="3200" dirty="0" smtClean="0">
              <a:solidFill>
                <a:schemeClr val="bg1"/>
              </a:solidFill>
            </a:endParaRPr>
          </a:p>
          <a:p>
            <a:endParaRPr lang="en-US" sz="3200" dirty="0" smtClean="0">
              <a:solidFill>
                <a:schemeClr val="bg1"/>
              </a:solidFill>
            </a:endParaRPr>
          </a:p>
          <a:p>
            <a:pPr algn="ctr"/>
            <a:r>
              <a:rPr lang="en-US" sz="2800" dirty="0" smtClean="0">
                <a:solidFill>
                  <a:schemeClr val="bg1"/>
                </a:solidFill>
                <a:effectLst>
                  <a:outerShdw blurRad="38100" dist="38100" dir="2700000" algn="tl">
                    <a:srgbClr val="000000">
                      <a:alpha val="43137"/>
                    </a:srgbClr>
                  </a:outerShdw>
                </a:effectLst>
              </a:rPr>
              <a:t>Rory Feeney</a:t>
            </a:r>
          </a:p>
          <a:p>
            <a:pPr algn="ctr"/>
            <a:r>
              <a:rPr lang="en-US" sz="2800" dirty="0" smtClean="0">
                <a:solidFill>
                  <a:schemeClr val="bg1"/>
                </a:solidFill>
                <a:effectLst>
                  <a:outerShdw blurRad="38100" dist="38100" dir="2700000" algn="tl">
                    <a:srgbClr val="000000">
                      <a:alpha val="43137"/>
                    </a:srgbClr>
                  </a:outerShdw>
                </a:effectLst>
              </a:rPr>
              <a:t>Fish and Wildlife Director</a:t>
            </a:r>
            <a:endParaRPr lang="en-US" sz="2800" dirty="0">
              <a:solidFill>
                <a:schemeClr val="bg1"/>
              </a:solidFill>
              <a:effectLst>
                <a:outerShdw blurRad="38100" dist="38100" dir="2700000" algn="tl">
                  <a:srgbClr val="000000">
                    <a:alpha val="43137"/>
                  </a:srgbClr>
                </a:outerShdw>
              </a:effectLst>
            </a:endParaRPr>
          </a:p>
        </p:txBody>
      </p:sp>
      <p:pic>
        <p:nvPicPr>
          <p:cNvPr id="1028" name="Picture 4" descr="N:\Micc LOGOS\MAPA Logo &amp; bands  2014\MiccosukeeTribeOfIndiansOfFlorida_Logo_BlackText.png"/>
          <p:cNvPicPr>
            <a:picLocks noChangeAspect="1" noChangeArrowheads="1"/>
          </p:cNvPicPr>
          <p:nvPr/>
        </p:nvPicPr>
        <p:blipFill>
          <a:blip r:embed="rId2" cstate="print"/>
          <a:srcRect/>
          <a:stretch>
            <a:fillRect/>
          </a:stretch>
        </p:blipFill>
        <p:spPr bwMode="auto">
          <a:xfrm>
            <a:off x="3783778" y="1358153"/>
            <a:ext cx="1583701" cy="161364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Application of eDNA for Invasive Reptile Management</a:t>
            </a:r>
            <a:endParaRPr lang="en-US" b="1" dirty="0"/>
          </a:p>
        </p:txBody>
      </p:sp>
      <p:sp>
        <p:nvSpPr>
          <p:cNvPr id="3" name="Content Placeholder 2"/>
          <p:cNvSpPr>
            <a:spLocks noGrp="1"/>
          </p:cNvSpPr>
          <p:nvPr>
            <p:ph idx="1"/>
          </p:nvPr>
        </p:nvSpPr>
        <p:spPr>
          <a:xfrm>
            <a:off x="228600" y="1641302"/>
            <a:ext cx="8794375" cy="4692261"/>
          </a:xfrm>
        </p:spPr>
        <p:txBody>
          <a:bodyPr>
            <a:normAutofit/>
          </a:bodyPr>
          <a:lstStyle/>
          <a:p>
            <a:r>
              <a:rPr lang="en-US" sz="2800" dirty="0" smtClean="0"/>
              <a:t>Burmese python methodology published </a:t>
            </a:r>
            <a:r>
              <a:rPr lang="en-US" sz="2800" dirty="0"/>
              <a:t>(</a:t>
            </a:r>
            <a:r>
              <a:rPr lang="en-US" sz="2800" i="1" dirty="0"/>
              <a:t>Piaggio et al. 2014. Molecular Ecology Resources 14:374-380</a:t>
            </a:r>
            <a:r>
              <a:rPr lang="en-US" sz="2800" dirty="0" smtClean="0"/>
              <a:t>).</a:t>
            </a:r>
          </a:p>
          <a:p>
            <a:r>
              <a:rPr lang="en-US" sz="2800" dirty="0" smtClean="0"/>
              <a:t>Application began in May 2014.</a:t>
            </a:r>
          </a:p>
          <a:p>
            <a:r>
              <a:rPr lang="en-US" sz="2800" dirty="0" smtClean="0"/>
              <a:t>Surveys follow EIRAMP routes; 25-km transects along </a:t>
            </a:r>
            <a:r>
              <a:rPr lang="en-US" sz="2800" dirty="0" err="1" smtClean="0"/>
              <a:t>Tamiami</a:t>
            </a:r>
            <a:r>
              <a:rPr lang="en-US" sz="2800" dirty="0" smtClean="0"/>
              <a:t> Trail and the L-5 Canal (near Loxahatchee NWR).</a:t>
            </a:r>
          </a:p>
          <a:p>
            <a:r>
              <a:rPr lang="en-US" sz="2800" dirty="0" smtClean="0"/>
              <a:t>Repeat the sampling every 3 months.</a:t>
            </a:r>
          </a:p>
          <a:p>
            <a:r>
              <a:rPr lang="en-US" sz="2800" dirty="0" smtClean="0"/>
              <a:t>Water samples to be analyzed at UF wildlife genetics lab, FL Museum of Natural History (Dr. Kenney </a:t>
            </a:r>
            <a:r>
              <a:rPr lang="en-US" sz="2800" dirty="0" err="1" smtClean="0"/>
              <a:t>Krysko</a:t>
            </a:r>
            <a:r>
              <a:rPr lang="en-US" sz="2800" dirty="0" smtClean="0"/>
              <a:t>).</a:t>
            </a:r>
          </a:p>
          <a:p>
            <a:r>
              <a:rPr lang="en-US" sz="2800" dirty="0" smtClean="0"/>
              <a:t>Nile Monitor eDNA method development underway.</a:t>
            </a:r>
          </a:p>
          <a:p>
            <a:pPr marL="0" indent="0">
              <a:buNone/>
            </a:pPr>
            <a:endParaRPr lang="en-US" sz="2800" dirty="0" smtClean="0"/>
          </a:p>
          <a:p>
            <a:endParaRPr lang="en-US" sz="2800" dirty="0" smtClean="0"/>
          </a:p>
          <a:p>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Chemical Communication in Pythons</a:t>
            </a:r>
            <a:endParaRPr lang="en-US" b="1" dirty="0"/>
          </a:p>
        </p:txBody>
      </p:sp>
      <p:sp>
        <p:nvSpPr>
          <p:cNvPr id="3" name="Content Placeholder 2"/>
          <p:cNvSpPr>
            <a:spLocks noGrp="1"/>
          </p:cNvSpPr>
          <p:nvPr>
            <p:ph idx="1"/>
          </p:nvPr>
        </p:nvSpPr>
        <p:spPr>
          <a:xfrm>
            <a:off x="255493" y="1196790"/>
            <a:ext cx="8727141" cy="4525963"/>
          </a:xfrm>
        </p:spPr>
        <p:txBody>
          <a:bodyPr>
            <a:normAutofit fontScale="92500" lnSpcReduction="10000"/>
          </a:bodyPr>
          <a:lstStyle/>
          <a:p>
            <a:r>
              <a:rPr lang="en-US" sz="2800" dirty="0" smtClean="0"/>
              <a:t>Multi-year collaborative project with Dr. Rocky Parker (Washington &amp; Lee University).</a:t>
            </a:r>
          </a:p>
          <a:p>
            <a:r>
              <a:rPr lang="en-US" sz="2800" dirty="0" smtClean="0"/>
              <a:t>Extract, characterize python skin lipids in both sexes.</a:t>
            </a:r>
          </a:p>
          <a:p>
            <a:r>
              <a:rPr lang="en-US" sz="2800" dirty="0" smtClean="0"/>
              <a:t>Identify distinct female compounds – pheromone.</a:t>
            </a:r>
          </a:p>
          <a:p>
            <a:r>
              <a:rPr lang="en-US" sz="2800" dirty="0" smtClean="0"/>
              <a:t>Stimulate production of female compounds by implanting male snakes with estrogen.</a:t>
            </a:r>
          </a:p>
          <a:p>
            <a:r>
              <a:rPr lang="en-US" sz="2800" dirty="0" smtClean="0"/>
              <a:t>Conduct bioassays to </a:t>
            </a:r>
          </a:p>
          <a:p>
            <a:pPr marL="0" indent="0">
              <a:buNone/>
            </a:pPr>
            <a:r>
              <a:rPr lang="en-US" sz="2800" dirty="0"/>
              <a:t> </a:t>
            </a:r>
            <a:r>
              <a:rPr lang="en-US" sz="2800" dirty="0" smtClean="0"/>
              <a:t>    document responses .</a:t>
            </a:r>
          </a:p>
          <a:p>
            <a:r>
              <a:rPr lang="en-US" sz="2800" dirty="0" smtClean="0"/>
              <a:t>Eventually, field </a:t>
            </a:r>
          </a:p>
          <a:p>
            <a:pPr marL="0" indent="0">
              <a:buNone/>
            </a:pPr>
            <a:r>
              <a:rPr lang="en-US" sz="2800" dirty="0"/>
              <a:t> </a:t>
            </a:r>
            <a:r>
              <a:rPr lang="en-US" sz="2800" dirty="0" smtClean="0"/>
              <a:t>    evaluation.</a:t>
            </a:r>
          </a:p>
          <a:p>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8527" y="3738282"/>
            <a:ext cx="5205474" cy="3119718"/>
          </a:xfrm>
          <a:prstGeom prst="rect">
            <a:avLst/>
          </a:prstGeom>
        </p:spPr>
      </p:pic>
    </p:spTree>
    <p:extLst>
      <p:ext uri="{BB962C8B-B14F-4D97-AF65-F5344CB8AC3E}">
        <p14:creationId xmlns:p14="http://schemas.microsoft.com/office/powerpoint/2010/main" val="1674134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Black and White Tegu – Trap Tests and  Seasonal Activity </a:t>
            </a:r>
            <a:endParaRPr lang="en-US" b="1" dirty="0"/>
          </a:p>
        </p:txBody>
      </p:sp>
      <p:sp>
        <p:nvSpPr>
          <p:cNvPr id="3" name="Content Placeholder 2"/>
          <p:cNvSpPr>
            <a:spLocks noGrp="1"/>
          </p:cNvSpPr>
          <p:nvPr>
            <p:ph idx="1"/>
          </p:nvPr>
        </p:nvSpPr>
        <p:spPr>
          <a:xfrm>
            <a:off x="282388" y="1559858"/>
            <a:ext cx="8659905" cy="4921623"/>
          </a:xfrm>
        </p:spPr>
        <p:txBody>
          <a:bodyPr>
            <a:noAutofit/>
          </a:bodyPr>
          <a:lstStyle/>
          <a:p>
            <a:r>
              <a:rPr lang="en-US" sz="2400" dirty="0" smtClean="0"/>
              <a:t>Alternative trap and lure combinations compared to “standard” live trap/chicken egg method.</a:t>
            </a:r>
          </a:p>
          <a:p>
            <a:pPr marL="0" indent="0">
              <a:buNone/>
            </a:pPr>
            <a:endParaRPr lang="en-US" sz="2400" dirty="0"/>
          </a:p>
          <a:p>
            <a:pPr marL="0" indent="0">
              <a:buNone/>
            </a:pPr>
            <a:endParaRPr lang="en-US" sz="2400" dirty="0" smtClean="0"/>
          </a:p>
          <a:p>
            <a:r>
              <a:rPr lang="en-US" sz="2400" dirty="0" smtClean="0"/>
              <a:t>Too early to say if anything </a:t>
            </a:r>
          </a:p>
          <a:p>
            <a:pPr marL="0" indent="0">
              <a:buNone/>
            </a:pPr>
            <a:r>
              <a:rPr lang="en-US" sz="2400" dirty="0"/>
              <a:t> </a:t>
            </a:r>
            <a:r>
              <a:rPr lang="en-US" sz="2400" dirty="0" smtClean="0"/>
              <a:t>    will be more effective than</a:t>
            </a:r>
          </a:p>
          <a:p>
            <a:pPr marL="0" indent="0">
              <a:buNone/>
            </a:pPr>
            <a:r>
              <a:rPr lang="en-US" sz="2400" dirty="0"/>
              <a:t> </a:t>
            </a:r>
            <a:r>
              <a:rPr lang="en-US" sz="2400" dirty="0" smtClean="0"/>
              <a:t>    the standard approach.</a:t>
            </a:r>
          </a:p>
          <a:p>
            <a:pPr marL="0" indent="0">
              <a:buNone/>
            </a:pPr>
            <a:endParaRPr lang="en-US" sz="2400" dirty="0"/>
          </a:p>
          <a:p>
            <a:r>
              <a:rPr lang="en-US" sz="2400" dirty="0" smtClean="0"/>
              <a:t>Tegu movements in and out of burrows are also recorded to determine correlates of their activity </a:t>
            </a:r>
            <a:r>
              <a:rPr lang="en-US" sz="2400" dirty="0"/>
              <a:t>with ambient environmental </a:t>
            </a:r>
            <a:r>
              <a:rPr lang="en-US" sz="2400" dirty="0" smtClean="0"/>
              <a:t>conditions and burrow temperature.</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3430" y="2380130"/>
            <a:ext cx="4933335" cy="2568387"/>
          </a:xfrm>
          <a:prstGeom prst="rect">
            <a:avLst/>
          </a:prstGeom>
        </p:spPr>
      </p:pic>
    </p:spTree>
    <p:extLst>
      <p:ext uri="{BB962C8B-B14F-4D97-AF65-F5344CB8AC3E}">
        <p14:creationId xmlns:p14="http://schemas.microsoft.com/office/powerpoint/2010/main" val="2472017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Genetic Analyses of Invasive Florida Reptile Populations</a:t>
            </a:r>
            <a:endParaRPr lang="en-US" b="1" dirty="0"/>
          </a:p>
        </p:txBody>
      </p:sp>
      <p:sp>
        <p:nvSpPr>
          <p:cNvPr id="3" name="Content Placeholder 2"/>
          <p:cNvSpPr>
            <a:spLocks noGrp="1"/>
          </p:cNvSpPr>
          <p:nvPr>
            <p:ph idx="1"/>
          </p:nvPr>
        </p:nvSpPr>
        <p:spPr>
          <a:xfrm>
            <a:off x="319293" y="1506070"/>
            <a:ext cx="8659905" cy="4652684"/>
          </a:xfrm>
        </p:spPr>
        <p:txBody>
          <a:bodyPr>
            <a:normAutofit fontScale="92500" lnSpcReduction="20000"/>
          </a:bodyPr>
          <a:lstStyle/>
          <a:p>
            <a:r>
              <a:rPr lang="en-US" sz="2800" dirty="0" smtClean="0"/>
              <a:t>Cooperative agreement with UF Museum of Natural History (Dr. Kenney </a:t>
            </a:r>
            <a:r>
              <a:rPr lang="en-US" sz="2800" dirty="0" err="1" smtClean="0"/>
              <a:t>Krysko</a:t>
            </a:r>
            <a:r>
              <a:rPr lang="en-US" sz="2800" dirty="0" smtClean="0"/>
              <a:t> and grad student Leroy </a:t>
            </a:r>
            <a:r>
              <a:rPr lang="en-US" sz="2800" dirty="0" err="1" smtClean="0"/>
              <a:t>Nuñez</a:t>
            </a:r>
            <a:r>
              <a:rPr lang="en-US" sz="2800" dirty="0" smtClean="0"/>
              <a:t>) supporting three investigations:</a:t>
            </a:r>
          </a:p>
          <a:p>
            <a:r>
              <a:rPr lang="en-US" sz="2800" dirty="0" smtClean="0"/>
              <a:t>Genetics of the FL </a:t>
            </a:r>
            <a:r>
              <a:rPr lang="en-US" sz="2800" i="1" dirty="0" err="1" smtClean="0"/>
              <a:t>Ctenosaura</a:t>
            </a:r>
            <a:r>
              <a:rPr lang="en-US" sz="2800" i="1" dirty="0" smtClean="0"/>
              <a:t> similis</a:t>
            </a:r>
            <a:r>
              <a:rPr lang="en-US" sz="2800" dirty="0" smtClean="0"/>
              <a:t> </a:t>
            </a:r>
          </a:p>
          <a:p>
            <a:pPr marL="0" indent="0">
              <a:buNone/>
            </a:pPr>
            <a:r>
              <a:rPr lang="en-US" sz="2800" dirty="0"/>
              <a:t> </a:t>
            </a:r>
            <a:r>
              <a:rPr lang="en-US" sz="2800" dirty="0" smtClean="0"/>
              <a:t>    populations to understand invasion </a:t>
            </a:r>
          </a:p>
          <a:p>
            <a:pPr marL="0" indent="0">
              <a:buNone/>
            </a:pPr>
            <a:r>
              <a:rPr lang="en-US" sz="2800" dirty="0"/>
              <a:t> </a:t>
            </a:r>
            <a:r>
              <a:rPr lang="en-US" sz="2800" dirty="0" smtClean="0"/>
              <a:t>    pathways and sources.</a:t>
            </a:r>
          </a:p>
          <a:p>
            <a:r>
              <a:rPr lang="en-US" sz="2800" dirty="0" smtClean="0"/>
              <a:t>Similar analysis of </a:t>
            </a:r>
            <a:r>
              <a:rPr lang="en-US" sz="2800" i="1" dirty="0" smtClean="0"/>
              <a:t>Agama </a:t>
            </a:r>
            <a:r>
              <a:rPr lang="en-US" sz="2800" i="1" dirty="0" err="1" smtClean="0"/>
              <a:t>agama</a:t>
            </a:r>
            <a:r>
              <a:rPr lang="en-US" sz="2800" i="1" dirty="0" smtClean="0"/>
              <a:t> </a:t>
            </a:r>
          </a:p>
          <a:p>
            <a:pPr marL="0" indent="0">
              <a:buNone/>
            </a:pPr>
            <a:r>
              <a:rPr lang="en-US" sz="2800" i="1" dirty="0"/>
              <a:t> </a:t>
            </a:r>
            <a:r>
              <a:rPr lang="en-US" sz="2800" i="1" dirty="0" smtClean="0"/>
              <a:t>    </a:t>
            </a:r>
            <a:r>
              <a:rPr lang="en-US" sz="2800" dirty="0" smtClean="0"/>
              <a:t>populations</a:t>
            </a:r>
            <a:r>
              <a:rPr lang="en-US" sz="2800" i="1" dirty="0" smtClean="0"/>
              <a:t>.</a:t>
            </a:r>
          </a:p>
          <a:p>
            <a:r>
              <a:rPr lang="en-US" sz="2800" dirty="0" smtClean="0"/>
              <a:t>Analyses of 12 unknown tissue samples </a:t>
            </a:r>
          </a:p>
          <a:p>
            <a:pPr marL="0" indent="0">
              <a:buNone/>
            </a:pPr>
            <a:r>
              <a:rPr lang="en-US" sz="2800" dirty="0"/>
              <a:t> </a:t>
            </a:r>
            <a:r>
              <a:rPr lang="en-US" sz="2800" dirty="0" smtClean="0"/>
              <a:t>    (sheds, eggs, bones) of large constrictors to </a:t>
            </a:r>
          </a:p>
          <a:p>
            <a:pPr marL="0" indent="0">
              <a:buNone/>
            </a:pPr>
            <a:r>
              <a:rPr lang="en-US" sz="2800" dirty="0"/>
              <a:t> </a:t>
            </a:r>
            <a:r>
              <a:rPr lang="en-US" sz="2800" dirty="0" smtClean="0"/>
              <a:t>    determine species; so far 8 are </a:t>
            </a:r>
            <a:r>
              <a:rPr lang="en-US" sz="2800" i="1" dirty="0" smtClean="0"/>
              <a:t>P. </a:t>
            </a:r>
            <a:r>
              <a:rPr lang="en-US" sz="2800" i="1" dirty="0" err="1" smtClean="0"/>
              <a:t>sebae</a:t>
            </a:r>
            <a:r>
              <a:rPr lang="en-US" sz="2800" dirty="0" smtClean="0"/>
              <a:t>, </a:t>
            </a:r>
          </a:p>
          <a:p>
            <a:pPr marL="0" indent="0">
              <a:buNone/>
            </a:pPr>
            <a:r>
              <a:rPr lang="en-US" sz="2800" dirty="0"/>
              <a:t> </a:t>
            </a:r>
            <a:r>
              <a:rPr lang="en-US" sz="2800" dirty="0" smtClean="0"/>
              <a:t>    1 is </a:t>
            </a:r>
            <a:r>
              <a:rPr lang="en-US" sz="2800" i="1" dirty="0" smtClean="0"/>
              <a:t>P. bivittatus</a:t>
            </a:r>
            <a:r>
              <a:rPr lang="en-US" sz="2800" dirty="0" smtClean="0"/>
              <a:t>, 3 TBD. </a:t>
            </a: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6634" y="2230565"/>
            <a:ext cx="2309457" cy="3875971"/>
          </a:xfrm>
          <a:prstGeom prst="rect">
            <a:avLst/>
          </a:prstGeom>
        </p:spPr>
      </p:pic>
    </p:spTree>
    <p:extLst>
      <p:ext uri="{BB962C8B-B14F-4D97-AF65-F5344CB8AC3E}">
        <p14:creationId xmlns:p14="http://schemas.microsoft.com/office/powerpoint/2010/main" val="1336715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Python Trap Testing</a:t>
            </a:r>
            <a:endParaRPr lang="en-US" b="1" dirty="0"/>
          </a:p>
        </p:txBody>
      </p:sp>
      <p:sp>
        <p:nvSpPr>
          <p:cNvPr id="3" name="Content Placeholder 2"/>
          <p:cNvSpPr>
            <a:spLocks noGrp="1"/>
          </p:cNvSpPr>
          <p:nvPr>
            <p:ph idx="1"/>
          </p:nvPr>
        </p:nvSpPr>
        <p:spPr>
          <a:xfrm>
            <a:off x="457201" y="1302281"/>
            <a:ext cx="8229600" cy="4034118"/>
          </a:xfrm>
        </p:spPr>
        <p:txBody>
          <a:bodyPr>
            <a:normAutofit/>
          </a:bodyPr>
          <a:lstStyle/>
          <a:p>
            <a:r>
              <a:rPr lang="en-US" sz="2800" dirty="0" smtClean="0"/>
              <a:t>Continuation of pen trials to identify more efficient, cost-effective trap methods.</a:t>
            </a:r>
          </a:p>
          <a:p>
            <a:r>
              <a:rPr lang="en-US" sz="2800" dirty="0" smtClean="0"/>
              <a:t>Evaluation of attractants.</a:t>
            </a:r>
          </a:p>
          <a:p>
            <a:r>
              <a:rPr lang="en-US" sz="2800" dirty="0" smtClean="0"/>
              <a:t>Evaluation of traps as </a:t>
            </a:r>
            <a:r>
              <a:rPr lang="en-US" sz="2800" dirty="0" err="1" smtClean="0"/>
              <a:t>refugia</a:t>
            </a:r>
            <a:r>
              <a:rPr lang="en-US" sz="2800" dirty="0" smtClean="0"/>
              <a:t>; not baited.</a:t>
            </a:r>
          </a:p>
          <a:p>
            <a:r>
              <a:rPr lang="en-US" sz="2800" dirty="0" smtClean="0"/>
              <a:t>Verification of non-target exclusion when using new, patented large snake </a:t>
            </a:r>
          </a:p>
          <a:p>
            <a:pPr marL="0" indent="0">
              <a:buNone/>
            </a:pPr>
            <a:r>
              <a:rPr lang="en-US" sz="2800" dirty="0"/>
              <a:t> </a:t>
            </a:r>
            <a:r>
              <a:rPr lang="en-US" sz="2800" dirty="0" smtClean="0"/>
              <a:t>   trap design.</a:t>
            </a:r>
            <a:endParaRPr lang="en-US" sz="2800"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t="3859" r="8489"/>
          <a:stretch/>
        </p:blipFill>
        <p:spPr>
          <a:xfrm>
            <a:off x="4226088" y="3939988"/>
            <a:ext cx="4917912" cy="2918012"/>
          </a:xfrm>
          <a:prstGeom prst="rect">
            <a:avLst/>
          </a:prstGeom>
        </p:spPr>
      </p:pic>
    </p:spTree>
    <p:extLst>
      <p:ext uri="{BB962C8B-B14F-4D97-AF65-F5344CB8AC3E}">
        <p14:creationId xmlns:p14="http://schemas.microsoft.com/office/powerpoint/2010/main" val="3868990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Metagenomics – Everglades Water</a:t>
            </a:r>
            <a:endParaRPr lang="en-US" b="1" dirty="0"/>
          </a:p>
        </p:txBody>
      </p:sp>
      <p:sp>
        <p:nvSpPr>
          <p:cNvPr id="3" name="Content Placeholder 2"/>
          <p:cNvSpPr>
            <a:spLocks noGrp="1"/>
          </p:cNvSpPr>
          <p:nvPr>
            <p:ph idx="1"/>
          </p:nvPr>
        </p:nvSpPr>
        <p:spPr>
          <a:xfrm>
            <a:off x="309282" y="1331260"/>
            <a:ext cx="8619565" cy="4862140"/>
          </a:xfrm>
        </p:spPr>
        <p:txBody>
          <a:bodyPr>
            <a:normAutofit fontScale="92500" lnSpcReduction="10000"/>
          </a:bodyPr>
          <a:lstStyle/>
          <a:p>
            <a:r>
              <a:rPr lang="en-US" sz="2800" dirty="0"/>
              <a:t>Metagenomics uses </a:t>
            </a:r>
            <a:r>
              <a:rPr lang="en-US" sz="2800" dirty="0" smtClean="0"/>
              <a:t>genome </a:t>
            </a:r>
            <a:r>
              <a:rPr lang="en-US" sz="2800" dirty="0"/>
              <a:t>sequencing to </a:t>
            </a:r>
            <a:r>
              <a:rPr lang="en-US" sz="2800" dirty="0" smtClean="0"/>
              <a:t>identify all fragments </a:t>
            </a:r>
            <a:r>
              <a:rPr lang="en-US" sz="2800" dirty="0"/>
              <a:t>of DNA in a single environmental sample. </a:t>
            </a:r>
            <a:endParaRPr lang="en-US" sz="2800" dirty="0" smtClean="0"/>
          </a:p>
          <a:p>
            <a:r>
              <a:rPr lang="en-US" sz="2800" dirty="0" smtClean="0"/>
              <a:t>Potentially powerful </a:t>
            </a:r>
            <a:r>
              <a:rPr lang="en-US" sz="2800" dirty="0"/>
              <a:t>tool for detecting species that are found in low numbers and/or are difficult to detect through traditional field </a:t>
            </a:r>
            <a:r>
              <a:rPr lang="en-US" sz="2800" dirty="0" smtClean="0"/>
              <a:t>methods.</a:t>
            </a:r>
          </a:p>
          <a:p>
            <a:r>
              <a:rPr lang="en-US" sz="2800" dirty="0" smtClean="0"/>
              <a:t>Water </a:t>
            </a:r>
            <a:r>
              <a:rPr lang="en-US" sz="2800" dirty="0"/>
              <a:t>samples </a:t>
            </a:r>
            <a:r>
              <a:rPr lang="en-US" sz="2800" dirty="0" smtClean="0"/>
              <a:t>from 4 locations were </a:t>
            </a:r>
            <a:r>
              <a:rPr lang="en-US" sz="2800" dirty="0"/>
              <a:t>analyzed using the Titan supercomputer at Oak Ridge National Laboratory. </a:t>
            </a:r>
            <a:endParaRPr lang="en-US" sz="2800" dirty="0" smtClean="0"/>
          </a:p>
          <a:p>
            <a:r>
              <a:rPr lang="en-US" sz="2800" b="1" dirty="0" smtClean="0"/>
              <a:t>Tentative </a:t>
            </a:r>
            <a:r>
              <a:rPr lang="en-US" sz="2800" b="1" dirty="0"/>
              <a:t>identifications</a:t>
            </a:r>
            <a:r>
              <a:rPr lang="en-US" sz="2800" dirty="0"/>
              <a:t> were made on thousands of taxa from viruses to </a:t>
            </a:r>
            <a:r>
              <a:rPr lang="en-US" sz="2800" dirty="0" smtClean="0"/>
              <a:t>birds and mammals</a:t>
            </a:r>
            <a:r>
              <a:rPr lang="en-US" sz="2800" dirty="0"/>
              <a:t>. These include many disease organisms and invasive species. </a:t>
            </a:r>
            <a:endParaRPr lang="en-US" sz="2800" dirty="0" smtClean="0"/>
          </a:p>
          <a:p>
            <a:r>
              <a:rPr lang="en-US" sz="2800" b="1" dirty="0" smtClean="0"/>
              <a:t>Positive </a:t>
            </a:r>
            <a:r>
              <a:rPr lang="en-US" sz="2800" b="1" dirty="0"/>
              <a:t>taxonomic identifications</a:t>
            </a:r>
            <a:r>
              <a:rPr lang="en-US" sz="2800" dirty="0"/>
              <a:t> require specific genetic verifications which have yet to be </a:t>
            </a:r>
            <a:r>
              <a:rPr lang="en-US" sz="2800" dirty="0" smtClean="0"/>
              <a:t>performed.</a:t>
            </a:r>
            <a:endParaRPr lang="en-US" sz="2800" dirty="0"/>
          </a:p>
        </p:txBody>
      </p:sp>
    </p:spTree>
    <p:extLst>
      <p:ext uri="{BB962C8B-B14F-4D97-AF65-F5344CB8AC3E}">
        <p14:creationId xmlns:p14="http://schemas.microsoft.com/office/powerpoint/2010/main" val="4270557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ttle Pasture Brazilian Pepper Project Acres.7.18.14.jpg"/>
          <p:cNvPicPr>
            <a:picLocks noChangeAspect="1"/>
          </p:cNvPicPr>
          <p:nvPr/>
        </p:nvPicPr>
        <p:blipFill>
          <a:blip r:embed="rId2" cstate="print"/>
          <a:srcRect t="3726" b="3725"/>
          <a:stretch>
            <a:fillRect/>
          </a:stretch>
        </p:blipFill>
        <p:spPr>
          <a:xfrm>
            <a:off x="242047" y="242046"/>
            <a:ext cx="4613409" cy="603773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082987" y="1196788"/>
            <a:ext cx="4061013" cy="4247317"/>
          </a:xfrm>
          <a:prstGeom prst="rect">
            <a:avLst/>
          </a:prstGeom>
          <a:noFill/>
        </p:spPr>
        <p:txBody>
          <a:bodyPr wrap="square" rtlCol="0">
            <a:spAutoFit/>
          </a:bodyPr>
          <a:lstStyle/>
          <a:p>
            <a:r>
              <a:rPr lang="en-US" dirty="0" smtClean="0"/>
              <a:t>Brazilian Pepper Project on the Miccosukee Tribe’s Cattle Pastures treated approximately 560 acres of </a:t>
            </a:r>
            <a:r>
              <a:rPr lang="en-US" i="1" dirty="0" err="1" smtClean="0"/>
              <a:t>Schinus</a:t>
            </a:r>
            <a:r>
              <a:rPr lang="en-US" dirty="0" smtClean="0"/>
              <a:t> funded through Natural Resources Conservation Services.</a:t>
            </a:r>
          </a:p>
          <a:p>
            <a:endParaRPr lang="en-US" dirty="0" smtClean="0"/>
          </a:p>
          <a:p>
            <a:r>
              <a:rPr lang="en-US" dirty="0" smtClean="0"/>
              <a:t>BIA and Seminole Forestry conducted nearly 500 acres of Rx Fire.</a:t>
            </a:r>
          </a:p>
          <a:p>
            <a:endParaRPr lang="en-US" dirty="0" smtClean="0"/>
          </a:p>
          <a:p>
            <a:r>
              <a:rPr lang="en-US" dirty="0" smtClean="0"/>
              <a:t>Future plans to begin treating western side of Cattle Pastures.</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L-Sherrod Ranch Retreatment Sites.#2.jpg"/>
          <p:cNvPicPr>
            <a:picLocks noChangeAspect="1"/>
          </p:cNvPicPr>
          <p:nvPr/>
        </p:nvPicPr>
        <p:blipFill>
          <a:blip r:embed="rId2" cstate="print"/>
          <a:stretch>
            <a:fillRect/>
          </a:stretch>
        </p:blipFill>
        <p:spPr>
          <a:xfrm>
            <a:off x="255494" y="295835"/>
            <a:ext cx="4530437" cy="5862918"/>
          </a:xfrm>
          <a:prstGeom prst="rect">
            <a:avLst/>
          </a:prstGeom>
          <a:ln>
            <a:noFill/>
          </a:ln>
          <a:effectLst>
            <a:outerShdw blurRad="292100" dist="139700" dir="2700000" algn="tl" rotWithShape="0">
              <a:srgbClr val="333333">
                <a:alpha val="65000"/>
              </a:srgbClr>
            </a:outerShdw>
          </a:effectLst>
        </p:spPr>
      </p:pic>
      <p:pic>
        <p:nvPicPr>
          <p:cNvPr id="3074" name="Picture 2" descr="S:\Photos\Sherrod Ranch\1.JPG"/>
          <p:cNvPicPr>
            <a:picLocks noChangeAspect="1" noChangeArrowheads="1"/>
          </p:cNvPicPr>
          <p:nvPr/>
        </p:nvPicPr>
        <p:blipFill>
          <a:blip r:embed="rId3" cstate="print"/>
          <a:srcRect l="6944" r="6111" b="19375"/>
          <a:stretch>
            <a:fillRect/>
          </a:stretch>
        </p:blipFill>
        <p:spPr bwMode="auto">
          <a:xfrm>
            <a:off x="5029200" y="349625"/>
            <a:ext cx="3741271" cy="46257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5012986" y="5150224"/>
            <a:ext cx="4131014" cy="1200329"/>
          </a:xfrm>
          <a:prstGeom prst="rect">
            <a:avLst/>
          </a:prstGeom>
          <a:noFill/>
        </p:spPr>
        <p:txBody>
          <a:bodyPr wrap="square" rtlCol="0">
            <a:spAutoFit/>
          </a:bodyPr>
          <a:lstStyle/>
          <a:p>
            <a:r>
              <a:rPr lang="en-US" dirty="0" smtClean="0"/>
              <a:t>10 Acres of Melalueca were treated at Sherrod Ranch Reservation.</a:t>
            </a:r>
          </a:p>
          <a:p>
            <a:r>
              <a:rPr lang="en-US" dirty="0" smtClean="0"/>
              <a:t>~116 Acres scheduled for retreatment this coming year.</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Pythons still a persistent problem…</a:t>
            </a:r>
            <a:endParaRPr lang="en-US" dirty="0"/>
          </a:p>
        </p:txBody>
      </p:sp>
      <p:pic>
        <p:nvPicPr>
          <p:cNvPr id="4" name="Picture 3" descr="20131215_105418.jpeg"/>
          <p:cNvPicPr>
            <a:picLocks noChangeAspect="1"/>
          </p:cNvPicPr>
          <p:nvPr/>
        </p:nvPicPr>
        <p:blipFill>
          <a:blip r:embed="rId2" cstate="print"/>
          <a:stretch>
            <a:fillRect/>
          </a:stretch>
        </p:blipFill>
        <p:spPr>
          <a:xfrm rot="699084">
            <a:off x="2456079" y="1283956"/>
            <a:ext cx="2912726" cy="38836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20140119_110736.jpeg"/>
          <p:cNvPicPr>
            <a:picLocks noChangeAspect="1"/>
          </p:cNvPicPr>
          <p:nvPr/>
        </p:nvPicPr>
        <p:blipFill>
          <a:blip r:embed="rId3" cstate="print"/>
          <a:stretch>
            <a:fillRect/>
          </a:stretch>
        </p:blipFill>
        <p:spPr>
          <a:xfrm>
            <a:off x="6306669" y="1201270"/>
            <a:ext cx="2366683" cy="31555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20140129_121522.jpeg"/>
          <p:cNvPicPr>
            <a:picLocks noChangeAspect="1"/>
          </p:cNvPicPr>
          <p:nvPr/>
        </p:nvPicPr>
        <p:blipFill>
          <a:blip r:embed="rId4" cstate="print"/>
          <a:stretch>
            <a:fillRect/>
          </a:stretch>
        </p:blipFill>
        <p:spPr>
          <a:xfrm>
            <a:off x="403413" y="1806387"/>
            <a:ext cx="2770094" cy="36934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20131215_113833.jpeg"/>
          <p:cNvPicPr>
            <a:picLocks noChangeAspect="1"/>
          </p:cNvPicPr>
          <p:nvPr/>
        </p:nvPicPr>
        <p:blipFill>
          <a:blip r:embed="rId5" cstate="print"/>
          <a:stretch>
            <a:fillRect/>
          </a:stretch>
        </p:blipFill>
        <p:spPr>
          <a:xfrm rot="20905760">
            <a:off x="4471143" y="2519080"/>
            <a:ext cx="2588559" cy="34514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N:\Old_ArcGIS\Exported Maps\Miccosukee Lands_WCA3_E.jpg"/>
          <p:cNvPicPr>
            <a:picLocks noChangeAspect="1" noChangeArrowheads="1"/>
          </p:cNvPicPr>
          <p:nvPr/>
        </p:nvPicPr>
        <p:blipFill>
          <a:blip r:embed="rId2" cstate="print"/>
          <a:srcRect/>
          <a:stretch>
            <a:fillRect/>
          </a:stretch>
        </p:blipFill>
        <p:spPr bwMode="auto">
          <a:xfrm>
            <a:off x="215939" y="268940"/>
            <a:ext cx="3804732" cy="5854170"/>
          </a:xfrm>
          <a:prstGeom prst="rect">
            <a:avLst/>
          </a:prstGeom>
          <a:ln>
            <a:noFill/>
          </a:ln>
          <a:effectLst>
            <a:outerShdw blurRad="292100" dist="139700" dir="2700000" algn="tl" rotWithShape="0">
              <a:srgbClr val="333333">
                <a:alpha val="65000"/>
              </a:srgbClr>
            </a:outerShdw>
          </a:effectLst>
        </p:spPr>
      </p:pic>
      <p:cxnSp>
        <p:nvCxnSpPr>
          <p:cNvPr id="11" name="Straight Arrow Connector 10"/>
          <p:cNvCxnSpPr/>
          <p:nvPr/>
        </p:nvCxnSpPr>
        <p:spPr>
          <a:xfrm flipH="1">
            <a:off x="1170683" y="1237129"/>
            <a:ext cx="3535788" cy="107576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6" name="Picture 5" descr="IMG_5169.JPG"/>
          <p:cNvPicPr>
            <a:picLocks noChangeAspect="1"/>
          </p:cNvPicPr>
          <p:nvPr/>
        </p:nvPicPr>
        <p:blipFill>
          <a:blip r:embed="rId3" cstate="print"/>
          <a:stretch>
            <a:fillRect/>
          </a:stretch>
        </p:blipFill>
        <p:spPr>
          <a:xfrm>
            <a:off x="4262718" y="268942"/>
            <a:ext cx="4155141" cy="31163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6" name="Straight Arrow Connector 15"/>
          <p:cNvCxnSpPr/>
          <p:nvPr/>
        </p:nvCxnSpPr>
        <p:spPr>
          <a:xfrm flipH="1" flipV="1">
            <a:off x="1215506" y="5208494"/>
            <a:ext cx="3759906" cy="61408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8" name="Picture 7" descr="IMG_0924.JPG"/>
          <p:cNvPicPr>
            <a:picLocks noChangeAspect="1"/>
          </p:cNvPicPr>
          <p:nvPr/>
        </p:nvPicPr>
        <p:blipFill>
          <a:blip r:embed="rId4" cstate="print"/>
          <a:stretch>
            <a:fillRect/>
          </a:stretch>
        </p:blipFill>
        <p:spPr>
          <a:xfrm>
            <a:off x="4536141" y="3576917"/>
            <a:ext cx="3626223" cy="27196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Photos\Python Pics\2013\17 footer!\20130801_091705.jpeg"/>
          <p:cNvPicPr>
            <a:picLocks noChangeAspect="1" noChangeArrowheads="1"/>
          </p:cNvPicPr>
          <p:nvPr/>
        </p:nvPicPr>
        <p:blipFill>
          <a:blip r:embed="rId2" cstate="print"/>
          <a:srcRect l="10662" t="15720" r="6537" b="8405"/>
          <a:stretch>
            <a:fillRect/>
          </a:stretch>
        </p:blipFill>
        <p:spPr bwMode="auto">
          <a:xfrm>
            <a:off x="343375" y="524436"/>
            <a:ext cx="4523425" cy="55267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IMG-20130819-00082.jpg"/>
          <p:cNvPicPr>
            <a:picLocks noChangeAspect="1"/>
          </p:cNvPicPr>
          <p:nvPr/>
        </p:nvPicPr>
        <p:blipFill>
          <a:blip r:embed="rId3" cstate="print"/>
          <a:stretch>
            <a:fillRect/>
          </a:stretch>
        </p:blipFill>
        <p:spPr>
          <a:xfrm>
            <a:off x="5082986" y="3039036"/>
            <a:ext cx="3818966" cy="28642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5056094" y="1304365"/>
            <a:ext cx="4087906" cy="923330"/>
          </a:xfrm>
          <a:prstGeom prst="rect">
            <a:avLst/>
          </a:prstGeom>
          <a:noFill/>
        </p:spPr>
        <p:txBody>
          <a:bodyPr wrap="square" rtlCol="0">
            <a:spAutoFit/>
          </a:bodyPr>
          <a:lstStyle/>
          <a:p>
            <a:r>
              <a:rPr lang="en-US" dirty="0" smtClean="0"/>
              <a:t>Seventeen+ foot Burmese Python</a:t>
            </a:r>
          </a:p>
          <a:p>
            <a:r>
              <a:rPr lang="en-US" dirty="0" smtClean="0"/>
              <a:t>with remains of white tail deer found in stomach.</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Cultural resources are in jeopardy</a:t>
            </a:r>
            <a:br>
              <a:rPr lang="en-US" dirty="0" smtClean="0"/>
            </a:br>
            <a:r>
              <a:rPr lang="en-US" sz="2700" dirty="0" smtClean="0"/>
              <a:t>(for example: Swamp Bay/Laurel Wilt Disease)</a:t>
            </a:r>
            <a:endParaRPr lang="en-US" sz="2700" dirty="0"/>
          </a:p>
        </p:txBody>
      </p:sp>
      <p:pic>
        <p:nvPicPr>
          <p:cNvPr id="5" name="Picture 4" descr="invasive-species-prevention-curve-GRAPH.jpg"/>
          <p:cNvPicPr>
            <a:picLocks noChangeAspect="1"/>
          </p:cNvPicPr>
          <p:nvPr/>
        </p:nvPicPr>
        <p:blipFill>
          <a:blip r:embed="rId2" cstate="print"/>
          <a:stretch>
            <a:fillRect/>
          </a:stretch>
        </p:blipFill>
        <p:spPr>
          <a:xfrm>
            <a:off x="575169" y="1169894"/>
            <a:ext cx="7977160" cy="5005668"/>
          </a:xfrm>
          <a:prstGeom prst="rect">
            <a:avLst/>
          </a:prstGeom>
        </p:spPr>
      </p:pic>
      <p:sp>
        <p:nvSpPr>
          <p:cNvPr id="12" name="Freeform 11"/>
          <p:cNvSpPr/>
          <p:nvPr/>
        </p:nvSpPr>
        <p:spPr>
          <a:xfrm rot="1549232">
            <a:off x="501525" y="3357800"/>
            <a:ext cx="7769816" cy="663119"/>
          </a:xfrm>
          <a:custGeom>
            <a:avLst/>
            <a:gdLst>
              <a:gd name="connsiteX0" fmla="*/ 0 w 7167282"/>
              <a:gd name="connsiteY0" fmla="*/ 121023 h 1889312"/>
              <a:gd name="connsiteX1" fmla="*/ 3792071 w 7167282"/>
              <a:gd name="connsiteY1" fmla="*/ 1869141 h 1889312"/>
              <a:gd name="connsiteX2" fmla="*/ 7167282 w 7167282"/>
              <a:gd name="connsiteY2" fmla="*/ 0 h 1889312"/>
            </a:gdLst>
            <a:ahLst/>
            <a:cxnLst>
              <a:cxn ang="0">
                <a:pos x="connsiteX0" y="connsiteY0"/>
              </a:cxn>
              <a:cxn ang="0">
                <a:pos x="connsiteX1" y="connsiteY1"/>
              </a:cxn>
              <a:cxn ang="0">
                <a:pos x="connsiteX2" y="connsiteY2"/>
              </a:cxn>
            </a:cxnLst>
            <a:rect l="l" t="t" r="r" b="b"/>
            <a:pathLst>
              <a:path w="7167282" h="1889312">
                <a:moveTo>
                  <a:pt x="0" y="121023"/>
                </a:moveTo>
                <a:cubicBezTo>
                  <a:pt x="1298762" y="1005167"/>
                  <a:pt x="2597524" y="1889312"/>
                  <a:pt x="3792071" y="1869141"/>
                </a:cubicBezTo>
                <a:cubicBezTo>
                  <a:pt x="4986618" y="1848971"/>
                  <a:pt x="6548717" y="502023"/>
                  <a:pt x="7167282" y="0"/>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3" name="TextBox 12"/>
          <p:cNvSpPr txBox="1"/>
          <p:nvPr/>
        </p:nvSpPr>
        <p:spPr>
          <a:xfrm rot="1252810">
            <a:off x="4241267" y="4022611"/>
            <a:ext cx="1861407" cy="338554"/>
          </a:xfrm>
          <a:prstGeom prst="rect">
            <a:avLst/>
          </a:prstGeom>
          <a:noFill/>
        </p:spPr>
        <p:txBody>
          <a:bodyPr wrap="none" rtlCol="0">
            <a:spAutoFit/>
          </a:bodyPr>
          <a:lstStyle/>
          <a:p>
            <a:r>
              <a:rPr lang="en-US" sz="1600" dirty="0" smtClean="0"/>
              <a:t>Cultural resources</a:t>
            </a:r>
            <a:endParaRPr lang="en-US" sz="1600" dirty="0"/>
          </a:p>
        </p:txBody>
      </p:sp>
      <p:sp>
        <p:nvSpPr>
          <p:cNvPr id="8" name="Right Arrow 7"/>
          <p:cNvSpPr/>
          <p:nvPr/>
        </p:nvSpPr>
        <p:spPr>
          <a:xfrm rot="1915096">
            <a:off x="3832414" y="3751730"/>
            <a:ext cx="389964" cy="2151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132108">
            <a:off x="6082557" y="4603377"/>
            <a:ext cx="389964" cy="2151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038"/>
            <a:ext cx="9144000" cy="949044"/>
          </a:xfrm>
        </p:spPr>
        <p:txBody>
          <a:bodyPr>
            <a:noAutofit/>
          </a:bodyPr>
          <a:lstStyle/>
          <a:p>
            <a:r>
              <a:rPr lang="en-US" sz="3600" i="1" dirty="0" smtClean="0"/>
              <a:t>Bureau of Indian Affairs (BIA) steps up!</a:t>
            </a:r>
            <a:endParaRPr lang="en-US" sz="3600" i="1" dirty="0"/>
          </a:p>
        </p:txBody>
      </p:sp>
      <p:sp>
        <p:nvSpPr>
          <p:cNvPr id="3" name="Content Placeholder 2"/>
          <p:cNvSpPr>
            <a:spLocks noGrp="1"/>
          </p:cNvSpPr>
          <p:nvPr>
            <p:ph idx="1"/>
          </p:nvPr>
        </p:nvSpPr>
        <p:spPr>
          <a:xfrm>
            <a:off x="0" y="982398"/>
            <a:ext cx="9144000" cy="5431847"/>
          </a:xfrm>
        </p:spPr>
        <p:txBody>
          <a:bodyPr>
            <a:noAutofit/>
          </a:bodyPr>
          <a:lstStyle/>
          <a:p>
            <a:r>
              <a:rPr lang="en-US" sz="1600" dirty="0" smtClean="0">
                <a:latin typeface="Times New Roman" pitchFamily="18" charset="0"/>
                <a:cs typeface="Times New Roman" pitchFamily="18" charset="0"/>
              </a:rPr>
              <a:t>BIA has many programs and funds to support Indian Tribes across the country (i.e. Indian Housing, Health Care, Education, Law Enforcement and even Noxious Weeds) but nothing exists for Invasive Wildlife.  So…lets start </a:t>
            </a:r>
            <a:r>
              <a:rPr lang="en-US" sz="1600" dirty="0" err="1" smtClean="0">
                <a:latin typeface="Times New Roman" pitchFamily="18" charset="0"/>
                <a:cs typeface="Times New Roman" pitchFamily="18" charset="0"/>
              </a:rPr>
              <a:t>rockin</a:t>
            </a:r>
            <a:r>
              <a:rPr lang="en-US" sz="1600" dirty="0" smtClean="0">
                <a:latin typeface="Times New Roman" pitchFamily="18" charset="0"/>
                <a:cs typeface="Times New Roman" pitchFamily="18" charset="0"/>
              </a:rPr>
              <a:t>’ the boat!</a:t>
            </a:r>
          </a:p>
          <a:p>
            <a:r>
              <a:rPr lang="en-US" sz="1600" u="sng" dirty="0" smtClean="0">
                <a:latin typeface="Times New Roman" pitchFamily="18" charset="0"/>
                <a:cs typeface="Times New Roman" pitchFamily="18" charset="0"/>
              </a:rPr>
              <a:t>September 2011</a:t>
            </a:r>
            <a:r>
              <a:rPr lang="en-US" sz="1600" dirty="0" smtClean="0">
                <a:latin typeface="Times New Roman" pitchFamily="18" charset="0"/>
                <a:cs typeface="Times New Roman" pitchFamily="18" charset="0"/>
              </a:rPr>
              <a:t> discussions began with BIA to highlight the need for dedicated funding on the invasive exotic animal species issue in the Florida Everglades. The partnerships exist, but Tribes lack the capacity.</a:t>
            </a:r>
          </a:p>
          <a:p>
            <a:r>
              <a:rPr lang="en-US" sz="1600" dirty="0" smtClean="0">
                <a:latin typeface="Times New Roman" pitchFamily="18" charset="0"/>
                <a:cs typeface="Times New Roman" pitchFamily="18" charset="0"/>
              </a:rPr>
              <a:t>The Miccosukee Tribe has been the center of most of the invasive exotic species problems over the past decade.  It is </a:t>
            </a:r>
            <a:r>
              <a:rPr lang="en-US" sz="1600" b="1" dirty="0" smtClean="0">
                <a:latin typeface="Times New Roman" pitchFamily="18" charset="0"/>
                <a:cs typeface="Times New Roman" pitchFamily="18" charset="0"/>
              </a:rPr>
              <a:t>directly</a:t>
            </a:r>
            <a:r>
              <a:rPr lang="en-US" sz="1600" dirty="0" smtClean="0">
                <a:latin typeface="Times New Roman" pitchFamily="18" charset="0"/>
                <a:cs typeface="Times New Roman" pitchFamily="18" charset="0"/>
              </a:rPr>
              <a:t> impacting their cultural way of life and is an epidemic they live with everyday.</a:t>
            </a:r>
          </a:p>
          <a:p>
            <a:r>
              <a:rPr lang="en-US" sz="1600" dirty="0" smtClean="0">
                <a:latin typeface="Times New Roman" pitchFamily="18" charset="0"/>
                <a:cs typeface="Times New Roman" pitchFamily="18" charset="0"/>
              </a:rPr>
              <a:t>The Miccosukee Tribe Fish and Wildlife staff emphasized the need for tools to manage the invasion from the inside out as well as containment on the periphery; while pushing for stronger legislation.</a:t>
            </a:r>
          </a:p>
          <a:p>
            <a:r>
              <a:rPr lang="en-US" sz="1600" u="sng" dirty="0" smtClean="0">
                <a:latin typeface="Times New Roman" pitchFamily="18" charset="0"/>
                <a:cs typeface="Times New Roman" pitchFamily="18" charset="0"/>
              </a:rPr>
              <a:t>December 2012</a:t>
            </a:r>
            <a:r>
              <a:rPr lang="en-US" sz="1600" dirty="0" smtClean="0">
                <a:latin typeface="Times New Roman" pitchFamily="18" charset="0"/>
                <a:cs typeface="Times New Roman" pitchFamily="18" charset="0"/>
              </a:rPr>
              <a:t> after many talks regarding the Miccosukee’s needs for immediate funding on this issue as well as the greater lack of Federal Funding across Indian County, the Chief of Fish and Wildlife for the BIA out of Washington, DC arrived at the Miccosukee Reservation to meet with the elected officials to see and hear first hand the impacts to the Tribe’s way of life.</a:t>
            </a:r>
          </a:p>
          <a:p>
            <a:r>
              <a:rPr lang="en-US" sz="1600" u="sng" dirty="0" smtClean="0">
                <a:latin typeface="Times New Roman" pitchFamily="18" charset="0"/>
                <a:cs typeface="Times New Roman" pitchFamily="18" charset="0"/>
              </a:rPr>
              <a:t>April 2013</a:t>
            </a:r>
            <a:r>
              <a:rPr lang="en-US" sz="1600" dirty="0" smtClean="0">
                <a:latin typeface="Times New Roman" pitchFamily="18" charset="0"/>
                <a:cs typeface="Times New Roman" pitchFamily="18" charset="0"/>
              </a:rPr>
              <a:t> the Bureau of Indian Affairs submits their Fiscal Year 2014 Budget to Congress with a $3 million line item dealing specifically with  “Invasive Wildlife”.</a:t>
            </a:r>
          </a:p>
          <a:p>
            <a:r>
              <a:rPr lang="en-US" sz="1600" u="sng" dirty="0" smtClean="0">
                <a:latin typeface="Times New Roman" pitchFamily="18" charset="0"/>
                <a:cs typeface="Times New Roman" pitchFamily="18" charset="0"/>
              </a:rPr>
              <a:t>February 2014</a:t>
            </a:r>
            <a:r>
              <a:rPr lang="en-US" sz="1600" dirty="0" smtClean="0">
                <a:latin typeface="Times New Roman" pitchFamily="18" charset="0"/>
                <a:cs typeface="Times New Roman" pitchFamily="18" charset="0"/>
              </a:rPr>
              <a:t> after a lengthy Continuing Resolution, Congress approves the additional funding to support all of Indian Country with their fight on Invasive Wildlife through a competitive grant process.</a:t>
            </a:r>
          </a:p>
          <a:p>
            <a:r>
              <a:rPr lang="en-US" sz="1600" u="sng" dirty="0" smtClean="0">
                <a:latin typeface="Times New Roman" pitchFamily="18" charset="0"/>
                <a:cs typeface="Times New Roman" pitchFamily="18" charset="0"/>
              </a:rPr>
              <a:t>April 2014</a:t>
            </a:r>
            <a:r>
              <a:rPr lang="en-US" sz="1600" dirty="0" smtClean="0">
                <a:latin typeface="Times New Roman" pitchFamily="18" charset="0"/>
                <a:cs typeface="Times New Roman" pitchFamily="18" charset="0"/>
              </a:rPr>
              <a:t> the Miccosukee Tribe Business Council approves the submission of the Fish and Wildlife Department’s Invasive Species Action Plan and Initiatives (baseline data, boots on the ground, capacity).</a:t>
            </a:r>
          </a:p>
          <a:p>
            <a:r>
              <a:rPr lang="en-US" sz="1600" u="sng" dirty="0" smtClean="0">
                <a:latin typeface="Times New Roman" pitchFamily="18" charset="0"/>
                <a:cs typeface="Times New Roman" pitchFamily="18" charset="0"/>
              </a:rPr>
              <a:t>June 2014</a:t>
            </a:r>
            <a:r>
              <a:rPr lang="en-US" sz="1600" dirty="0" smtClean="0">
                <a:latin typeface="Times New Roman" pitchFamily="18" charset="0"/>
                <a:cs typeface="Times New Roman" pitchFamily="18" charset="0"/>
              </a:rPr>
              <a:t>  the BIA approves the Miccosukee Tribe’s application for Invasive Wildlife Funding ~$600k.  </a:t>
            </a:r>
          </a:p>
          <a:p>
            <a:r>
              <a:rPr lang="en-US" sz="1600" dirty="0" smtClean="0">
                <a:latin typeface="Times New Roman" pitchFamily="18" charset="0"/>
                <a:cs typeface="Times New Roman" pitchFamily="18" charset="0"/>
              </a:rPr>
              <a:t>The check is in the mail.  </a:t>
            </a:r>
            <a:r>
              <a:rPr lang="en-US" sz="1800" b="1" dirty="0" smtClean="0">
                <a:latin typeface="Times New Roman" pitchFamily="18" charset="0"/>
                <a:cs typeface="Times New Roman" pitchFamily="18" charset="0"/>
              </a:rPr>
              <a:t>Lets get to work!!</a:t>
            </a:r>
            <a:endParaRPr lang="en-US" sz="1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7512" y="1063964"/>
            <a:ext cx="7772400" cy="1470025"/>
          </a:xfrm>
        </p:spPr>
        <p:txBody>
          <a:bodyPr>
            <a:noAutofit/>
          </a:bodyPr>
          <a:lstStyle/>
          <a:p>
            <a:r>
              <a:rPr lang="en-US" sz="3600" dirty="0" smtClean="0"/>
              <a:t/>
            </a:r>
            <a:br>
              <a:rPr lang="en-US" sz="3600" dirty="0" smtClean="0"/>
            </a:br>
            <a:r>
              <a:rPr lang="en-US" sz="3600" dirty="0" smtClean="0"/>
              <a:t/>
            </a:r>
            <a:br>
              <a:rPr lang="en-US" sz="3600" dirty="0" smtClean="0"/>
            </a:br>
            <a:endParaRPr lang="en-US" sz="3600" dirty="0"/>
          </a:p>
        </p:txBody>
      </p:sp>
      <p:sp>
        <p:nvSpPr>
          <p:cNvPr id="4" name="Subtitle 2"/>
          <p:cNvSpPr txBox="1">
            <a:spLocks/>
          </p:cNvSpPr>
          <p:nvPr/>
        </p:nvSpPr>
        <p:spPr>
          <a:xfrm>
            <a:off x="1389888" y="3407505"/>
            <a:ext cx="6400800" cy="105011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2">
                  <a:lumMod val="75000"/>
                </a:schemeClr>
              </a:solidFill>
              <a:effectLst/>
              <a:uLnTx/>
              <a:uFillTx/>
              <a:latin typeface="Calibri" pitchFamily="34" charset="0"/>
              <a:ea typeface="+mn-ea"/>
              <a:cs typeface="+mn-cs"/>
            </a:endParaRPr>
          </a:p>
        </p:txBody>
      </p:sp>
      <p:sp>
        <p:nvSpPr>
          <p:cNvPr id="3" name="TextBox 2"/>
          <p:cNvSpPr txBox="1"/>
          <p:nvPr/>
        </p:nvSpPr>
        <p:spPr>
          <a:xfrm>
            <a:off x="261895" y="174085"/>
            <a:ext cx="8640057" cy="3231654"/>
          </a:xfrm>
          <a:prstGeom prst="rect">
            <a:avLst/>
          </a:prstGeom>
          <a:noFill/>
        </p:spPr>
        <p:txBody>
          <a:bodyPr wrap="square" rtlCol="0">
            <a:spAutoFit/>
          </a:bodyPr>
          <a:lstStyle/>
          <a:p>
            <a:pPr algn="ctr"/>
            <a:r>
              <a:rPr lang="en-US" sz="3600" dirty="0" smtClean="0">
                <a:solidFill>
                  <a:schemeClr val="bg1"/>
                </a:solidFill>
                <a:latin typeface="Calibri" panose="020F0502020204030204" pitchFamily="34" charset="0"/>
              </a:rPr>
              <a:t>Invasive Species Management – Methods Development and Application</a:t>
            </a:r>
          </a:p>
          <a:p>
            <a:pPr algn="ctr"/>
            <a:endParaRPr lang="en-US" sz="3600" dirty="0">
              <a:solidFill>
                <a:schemeClr val="bg1"/>
              </a:solidFill>
              <a:latin typeface="Calibri" panose="020F0502020204030204" pitchFamily="34" charset="0"/>
            </a:endParaRPr>
          </a:p>
          <a:p>
            <a:pPr algn="ctr"/>
            <a:r>
              <a:rPr lang="en-US" sz="3200" b="1" dirty="0" smtClean="0">
                <a:solidFill>
                  <a:schemeClr val="tx2"/>
                </a:solidFill>
                <a:latin typeface="Calibri" panose="020F0502020204030204" pitchFamily="34" charset="0"/>
              </a:rPr>
              <a:t>Michael L. Avery and John S. Humphrey</a:t>
            </a:r>
          </a:p>
          <a:p>
            <a:pPr algn="ctr"/>
            <a:r>
              <a:rPr lang="en-US" sz="3200" b="1" dirty="0" smtClean="0">
                <a:solidFill>
                  <a:schemeClr val="tx2"/>
                </a:solidFill>
                <a:latin typeface="Calibri" panose="020F0502020204030204" pitchFamily="34" charset="0"/>
              </a:rPr>
              <a:t>USDA Wildlife Services</a:t>
            </a:r>
          </a:p>
          <a:p>
            <a:pPr algn="ctr"/>
            <a:r>
              <a:rPr lang="en-US" sz="3200" b="1" dirty="0" smtClean="0">
                <a:solidFill>
                  <a:schemeClr val="tx2"/>
                </a:solidFill>
                <a:latin typeface="Calibri" panose="020F0502020204030204" pitchFamily="34" charset="0"/>
              </a:rPr>
              <a:t>National Wildlife Research Center</a:t>
            </a:r>
            <a:endParaRPr lang="en-US" sz="3200" b="1" dirty="0">
              <a:solidFill>
                <a:schemeClr val="tx2"/>
              </a:solidFill>
              <a:latin typeface="Calibri" panose="020F0502020204030204" pitchFamily="34" charset="0"/>
            </a:endParaRPr>
          </a:p>
        </p:txBody>
      </p:sp>
    </p:spTree>
  </p:cSld>
  <p:clrMapOvr>
    <a:masterClrMapping/>
  </p:clrMapOvr>
</p:sld>
</file>

<file path=ppt/theme/theme1.xml><?xml version="1.0" encoding="utf-8"?>
<a:theme xmlns:a="http://schemas.openxmlformats.org/drawingml/2006/main" name="CISREP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CISREP_Template</Template>
  <TotalTime>1772</TotalTime>
  <Words>926</Words>
  <Application>Microsoft Office PowerPoint</Application>
  <PresentationFormat>On-screen Show (4:3)</PresentationFormat>
  <Paragraphs>88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Times New Roman</vt:lpstr>
      <vt:lpstr>Trebuchet MS</vt:lpstr>
      <vt:lpstr>CISREP_Template</vt:lpstr>
      <vt:lpstr>  </vt:lpstr>
      <vt:lpstr>PowerPoint Presentation</vt:lpstr>
      <vt:lpstr>PowerPoint Presentation</vt:lpstr>
      <vt:lpstr>Pythons still a persistent problem…</vt:lpstr>
      <vt:lpstr>PowerPoint Presentation</vt:lpstr>
      <vt:lpstr>PowerPoint Presentation</vt:lpstr>
      <vt:lpstr>Cultural resources are in jeopardy (for example: Swamp Bay/Laurel Wilt Disease)</vt:lpstr>
      <vt:lpstr>Bureau of Indian Affairs (BIA) steps up!</vt:lpstr>
      <vt:lpstr>  </vt:lpstr>
      <vt:lpstr>Application of eDNA for Invasive Reptile Management</vt:lpstr>
      <vt:lpstr>Chemical Communication in Pythons</vt:lpstr>
      <vt:lpstr>Black and White Tegu – Trap Tests and  Seasonal Activity </vt:lpstr>
      <vt:lpstr>Genetic Analyses of Invasive Florida Reptile Populations</vt:lpstr>
      <vt:lpstr>Python Trap Testing</vt:lpstr>
      <vt:lpstr>Metagenomics – Everglades Water</vt:lpstr>
    </vt:vector>
  </TitlesOfParts>
  <Company>South Fl Water Mgmnt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Everglades Invasive Species</dc:title>
  <dc:creator>LeRoy Rodgers</dc:creator>
  <cp:lastModifiedBy>Sarah Jean Swain</cp:lastModifiedBy>
  <cp:revision>137</cp:revision>
  <dcterms:created xsi:type="dcterms:W3CDTF">2013-03-15T18:37:27Z</dcterms:created>
  <dcterms:modified xsi:type="dcterms:W3CDTF">2014-08-08T18:28:43Z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-2095504215</vt:i4>
  </property>
  <property fmtid="{D5CDD505-2E9C-101B-9397-08002B2CF9AE}" pid="3" name="_NewReviewCycle">
    <vt:lpwstr/>
  </property>
  <property fmtid="{D5CDD505-2E9C-101B-9397-08002B2CF9AE}" pid="4" name="_EmailSubject">
    <vt:lpwstr>Summit Opening Presentation</vt:lpwstr>
  </property>
  <property fmtid="{D5CDD505-2E9C-101B-9397-08002B2CF9AE}" pid="5" name="_AuthorEmail">
    <vt:lpwstr>lrodgers@sfwmd.gov</vt:lpwstr>
  </property>
  <property fmtid="{D5CDD505-2E9C-101B-9397-08002B2CF9AE}" pid="6" name="_AuthorEmailDisplayName">
    <vt:lpwstr>Rodgers, LeRoy</vt:lpwstr>
  </property>
</Properties>
</file>