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4" r:id="rId6"/>
    <p:sldId id="265" r:id="rId7"/>
    <p:sldId id="260" r:id="rId8"/>
    <p:sldId id="267" r:id="rId9"/>
    <p:sldId id="257" r:id="rId10"/>
    <p:sldId id="266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5720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24" y="2395728"/>
            <a:ext cx="6400800" cy="8229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B9722E-F9DD-44A8-801F-F4F0F3614FB2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E017FF-ECDE-4F24-8F9D-480DF19E6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>
              <a:lumMod val="20000"/>
              <a:lumOff val="80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75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en/4/4a/Xyleborus_glabratus-dorsal+lateral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INVASIVE ANIMAL OPERATIONS UPDATES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21301" y="1777722"/>
            <a:ext cx="6669740" cy="145013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Invertebrates:</a:t>
            </a:r>
            <a:r>
              <a:rPr lang="en-US" sz="3600" dirty="0" smtClean="0"/>
              <a:t> Laurel Wilt and 				Giant African Snails</a:t>
            </a:r>
          </a:p>
          <a:p>
            <a:pPr algn="r"/>
            <a:r>
              <a:rPr lang="en-US" dirty="0" smtClean="0"/>
              <a:t>Andrew Derksen</a:t>
            </a:r>
          </a:p>
          <a:p>
            <a:pPr algn="r"/>
            <a:r>
              <a:rPr lang="en-US" dirty="0" smtClean="0"/>
              <a:t>FDACS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Derksen, FDACS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4475" y="46038"/>
            <a:ext cx="3648075" cy="178276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Giant African Snail</a:t>
            </a:r>
            <a:endParaRPr lang="en-US" dirty="0"/>
          </a:p>
        </p:txBody>
      </p:sp>
      <p:pic>
        <p:nvPicPr>
          <p:cNvPr id="7" name="Content Placeholder 6" descr="gals_press_release_8x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299364" cy="6858000"/>
          </a:xfrm>
          <a:ln>
            <a:solidFill>
              <a:schemeClr val="accent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10201" y="1857375"/>
            <a:ext cx="3619500" cy="42687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Holding at 26 cores</a:t>
            </a:r>
          </a:p>
          <a:p>
            <a:pPr lvl="1"/>
            <a:r>
              <a:rPr lang="en-US" dirty="0" smtClean="0"/>
              <a:t>No new detections since February 2014</a:t>
            </a:r>
          </a:p>
          <a:p>
            <a:pPr lvl="1"/>
            <a:r>
              <a:rPr lang="en-US" dirty="0" smtClean="0"/>
              <a:t>643 properties (13%) remaining with positive detections within the last nine months</a:t>
            </a:r>
          </a:p>
          <a:p>
            <a:pPr lvl="1"/>
            <a:r>
              <a:rPr lang="en-US" dirty="0" smtClean="0"/>
              <a:t>4,304 properties (87%) surveyed have not had a detection for more than nine months</a:t>
            </a:r>
          </a:p>
          <a:p>
            <a:pPr lvl="1"/>
            <a:r>
              <a:rPr lang="en-US" dirty="0" smtClean="0"/>
              <a:t>2,523 (51%) clean for two years or more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art 1" descr="image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0" y="4046537"/>
            <a:ext cx="4038600" cy="165893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Dead collections exceed live collections </a:t>
            </a:r>
          </a:p>
          <a:p>
            <a:pPr lvl="1"/>
            <a:r>
              <a:rPr lang="en-US" dirty="0" smtClean="0"/>
              <a:t>Most recovered are small juveniles 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33500" y="762001"/>
            <a:ext cx="4057650" cy="1038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collections are down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3276" y="6550223"/>
            <a:ext cx="2464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Julio Rodriguez, FDACS 2014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" y="46038"/>
            <a:ext cx="8524875" cy="1143000"/>
          </a:xfrm>
        </p:spPr>
        <p:txBody>
          <a:bodyPr/>
          <a:lstStyle/>
          <a:p>
            <a:pPr algn="l"/>
            <a:r>
              <a:rPr lang="en-US" dirty="0" smtClean="0"/>
              <a:t>Giant African Snail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62100"/>
            <a:ext cx="4038600" cy="5086350"/>
          </a:xfrm>
        </p:spPr>
        <p:txBody>
          <a:bodyPr>
            <a:normAutofit/>
          </a:bodyPr>
          <a:lstStyle/>
          <a:p>
            <a:r>
              <a:rPr lang="en-US" dirty="0" smtClean="0"/>
              <a:t>Two detector dogs have been added to program</a:t>
            </a:r>
          </a:p>
          <a:p>
            <a:r>
              <a:rPr lang="en-US" dirty="0" smtClean="0"/>
              <a:t>Detect </a:t>
            </a:r>
            <a:r>
              <a:rPr lang="en-US" i="1" dirty="0" smtClean="0"/>
              <a:t>Lissachatina</a:t>
            </a:r>
          </a:p>
          <a:p>
            <a:pPr lvl="1"/>
            <a:r>
              <a:rPr lang="en-US" dirty="0" smtClean="0"/>
              <a:t>At low frequencies</a:t>
            </a:r>
          </a:p>
          <a:p>
            <a:pPr lvl="1"/>
            <a:r>
              <a:rPr lang="en-US" dirty="0" smtClean="0"/>
              <a:t>Underground </a:t>
            </a:r>
          </a:p>
          <a:p>
            <a:r>
              <a:rPr lang="en-US" dirty="0" smtClean="0"/>
              <a:t>Allows for </a:t>
            </a:r>
          </a:p>
          <a:p>
            <a:pPr lvl="1"/>
            <a:r>
              <a:rPr lang="en-US" dirty="0" smtClean="0"/>
              <a:t>Targeted application of force</a:t>
            </a:r>
          </a:p>
          <a:p>
            <a:pPr lvl="1"/>
            <a:r>
              <a:rPr lang="en-US" dirty="0" smtClean="0"/>
              <a:t>Higher confidence in negative results on helpline calls</a:t>
            </a:r>
            <a:endParaRPr lang="en-US" dirty="0"/>
          </a:p>
        </p:txBody>
      </p:sp>
      <p:pic>
        <p:nvPicPr>
          <p:cNvPr id="6" name="Content Placeholder 5" descr="Detector Dogs Core 19 10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19625" y="236287"/>
            <a:ext cx="4286250" cy="6078787"/>
          </a:xfr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44201" y="6016823"/>
            <a:ext cx="2464906" cy="307777"/>
          </a:xfrm>
          <a:prstGeom prst="rect">
            <a:avLst/>
          </a:prstGeom>
          <a:solidFill>
            <a:schemeClr val="accent1">
              <a:lumMod val="40000"/>
              <a:lumOff val="60000"/>
              <a:alpha val="7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Julio Rodriguez, FDACS 2014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ult Male (MichelleDaCosta August 2013)_010-butterfly-goo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Questions?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Michelle DaCosta, FDACS 2013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Laurel Wilt (</a:t>
            </a:r>
            <a:r>
              <a:rPr lang="en-US" i="1" dirty="0" smtClean="0"/>
              <a:t>Raffaelea lauricola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285875"/>
            <a:ext cx="4495800" cy="5257799"/>
          </a:xfrm>
        </p:spPr>
        <p:txBody>
          <a:bodyPr/>
          <a:lstStyle/>
          <a:p>
            <a:r>
              <a:rPr lang="en-US" dirty="0" smtClean="0"/>
              <a:t>Vascular fungus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Primary vector is </a:t>
            </a:r>
          </a:p>
          <a:p>
            <a:pPr lvl="1"/>
            <a:r>
              <a:rPr lang="en-US" dirty="0" smtClean="0"/>
              <a:t>redbay ambrosia beetle (</a:t>
            </a:r>
            <a:r>
              <a:rPr lang="en-US" i="1" dirty="0" smtClean="0"/>
              <a:t>Xyleborus glabratus</a:t>
            </a:r>
            <a:r>
              <a:rPr lang="en-US" dirty="0" smtClean="0"/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Lethal to </a:t>
            </a:r>
            <a:r>
              <a:rPr lang="en-US" dirty="0" err="1" smtClean="0"/>
              <a:t>Lauraceae</a:t>
            </a:r>
            <a:endParaRPr lang="en-US" dirty="0" smtClean="0"/>
          </a:p>
          <a:p>
            <a:pPr lvl="1"/>
            <a:r>
              <a:rPr lang="en-US" dirty="0" smtClean="0"/>
              <a:t>Redbay (</a:t>
            </a:r>
            <a:r>
              <a:rPr lang="en-US" i="1" dirty="0" smtClean="0"/>
              <a:t>Persea borbonia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Swampbay (</a:t>
            </a:r>
            <a:r>
              <a:rPr lang="en-US" i="1" dirty="0" smtClean="0"/>
              <a:t>Persea palustris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Avocado </a:t>
            </a:r>
            <a:r>
              <a:rPr lang="en-US" i="1" dirty="0" smtClean="0"/>
              <a:t>(Persea </a:t>
            </a:r>
            <a:r>
              <a:rPr lang="en-US" i="1" dirty="0" err="1" smtClean="0"/>
              <a:t>americana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6" name="Content Placeholder 5" descr="IMG_094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696076" y="1128711"/>
            <a:ext cx="2247900" cy="2350078"/>
          </a:xfrm>
          <a:ln>
            <a:solidFill>
              <a:schemeClr val="tx2"/>
            </a:solidFill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05374" y="3619500"/>
            <a:ext cx="3719600" cy="279085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8" name="Picture 4" descr="File:Xyleborus glabratus-dorsal+later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62425" y="1123951"/>
            <a:ext cx="2362199" cy="2362199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6088559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(Clockwise from left)</a:t>
            </a:r>
          </a:p>
          <a:p>
            <a:r>
              <a:rPr lang="en-US" sz="1100" dirty="0" smtClean="0"/>
              <a:t>Mike Thomas, FDACS 2008</a:t>
            </a:r>
          </a:p>
          <a:p>
            <a:r>
              <a:rPr lang="en-US" sz="1100" dirty="0" smtClean="0"/>
              <a:t>LeRoy Rodgers, SFWMD 2013</a:t>
            </a:r>
          </a:p>
          <a:p>
            <a:r>
              <a:rPr lang="en-US" sz="1100" dirty="0" smtClean="0"/>
              <a:t>Andrew Derksen, FDACS 2010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strib-map_FEB-2014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2"/>
            </a:solidFill>
          </a:ln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781424" cy="88582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Laurel Wilt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4435" y="537882"/>
            <a:ext cx="8001000" cy="58763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9622" y="0"/>
            <a:ext cx="8206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Distribution of Laurel Wilt in 2011 and 2013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2456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LeRoy Rodgers, SFWMD 2014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91286" y="1478056"/>
            <a:ext cx="230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~133,740+ ha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Laurel Wilt</a:t>
            </a:r>
            <a:endParaRPr lang="en-US" dirty="0"/>
          </a:p>
        </p:txBody>
      </p:sp>
      <p:pic>
        <p:nvPicPr>
          <p:cNvPr id="4" name="Content Placeholder 3" descr="resid-comm-distrib_FEB-2014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525" y="0"/>
            <a:ext cx="4821141" cy="6858000"/>
          </a:xfrm>
          <a:ln>
            <a:solidFill>
              <a:schemeClr val="tx2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69540" y="1600200"/>
            <a:ext cx="3617259" cy="4525963"/>
          </a:xfrm>
        </p:spPr>
        <p:txBody>
          <a:bodyPr/>
          <a:lstStyle/>
          <a:p>
            <a:r>
              <a:rPr lang="en-US" dirty="0" smtClean="0"/>
              <a:t>FEB 2014 </a:t>
            </a:r>
          </a:p>
          <a:p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3000+ avocado trees removed</a:t>
            </a:r>
          </a:p>
          <a:p>
            <a:r>
              <a:rPr lang="en-US" dirty="0" smtClean="0"/>
              <a:t>Residential</a:t>
            </a:r>
          </a:p>
          <a:p>
            <a:pPr lvl="1"/>
            <a:r>
              <a:rPr lang="en-US" dirty="0" smtClean="0"/>
              <a:t>200+ symptomatic avocado or bay trees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472" y="6550223"/>
            <a:ext cx="1949573" cy="307777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Don </a:t>
            </a:r>
            <a:r>
              <a:rPr lang="en-US" sz="1400" dirty="0" err="1" smtClean="0">
                <a:solidFill>
                  <a:schemeClr val="bg1"/>
                </a:solidFill>
              </a:rPr>
              <a:t>Pybas</a:t>
            </a:r>
            <a:r>
              <a:rPr lang="en-US" sz="1400" dirty="0" smtClean="0">
                <a:solidFill>
                  <a:schemeClr val="bg1"/>
                </a:solidFill>
              </a:rPr>
              <a:t>, FLAC 2014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8124727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8" descr="mergem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5900" y="1837390"/>
            <a:ext cx="3276600" cy="46025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Laurel Wilt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609725"/>
            <a:ext cx="3914775" cy="4525963"/>
          </a:xfrm>
        </p:spPr>
        <p:txBody>
          <a:bodyPr/>
          <a:lstStyle/>
          <a:p>
            <a:r>
              <a:rPr lang="en-US" dirty="0" smtClean="0"/>
              <a:t>Seven vector species </a:t>
            </a:r>
          </a:p>
          <a:p>
            <a:pPr lvl="1"/>
            <a:r>
              <a:rPr lang="en-US" dirty="0" smtClean="0"/>
              <a:t>Low rate of transmission</a:t>
            </a:r>
          </a:p>
          <a:p>
            <a:pPr lvl="1"/>
            <a:r>
              <a:rPr lang="en-US" dirty="0" smtClean="0"/>
              <a:t>May have different hosts</a:t>
            </a:r>
          </a:p>
          <a:p>
            <a:pPr lvl="2"/>
            <a:r>
              <a:rPr lang="en-US" dirty="0" smtClean="0"/>
              <a:t>Unknown what f/x this will have on other hosts</a:t>
            </a:r>
          </a:p>
          <a:p>
            <a:pPr lvl="1"/>
            <a:r>
              <a:rPr lang="en-US" dirty="0" smtClean="0"/>
              <a:t>Watch for </a:t>
            </a:r>
            <a:r>
              <a:rPr lang="en-US" u="sng" dirty="0" smtClean="0"/>
              <a:t>surprises </a:t>
            </a:r>
            <a:endParaRPr lang="en-US" u="sng" dirty="0"/>
          </a:p>
        </p:txBody>
      </p:sp>
      <p:pic>
        <p:nvPicPr>
          <p:cNvPr id="1026" name="Picture 2" descr="C:\Users\derksea\Pictures\coleoptera\RAB\beetles+names_DanCarrUF201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 t="7148"/>
          <a:stretch>
            <a:fillRect/>
          </a:stretch>
        </p:blipFill>
        <p:spPr bwMode="auto">
          <a:xfrm>
            <a:off x="3842177" y="114725"/>
            <a:ext cx="5301824" cy="6486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74066" y="0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Daniel Carrillo, </a:t>
            </a:r>
            <a:r>
              <a:rPr lang="en-US" sz="1400" dirty="0" err="1" smtClean="0">
                <a:solidFill>
                  <a:schemeClr val="bg2"/>
                </a:solidFill>
              </a:rPr>
              <a:t>UFlorida</a:t>
            </a:r>
            <a:r>
              <a:rPr lang="en-US" sz="1400" dirty="0" smtClean="0">
                <a:solidFill>
                  <a:schemeClr val="bg2"/>
                </a:solidFill>
              </a:rPr>
              <a:t> 2013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Laurel Wilt </a:t>
            </a:r>
            <a:endParaRPr lang="en-US" dirty="0"/>
          </a:p>
        </p:txBody>
      </p:sp>
      <p:pic>
        <p:nvPicPr>
          <p:cNvPr id="5" name="Content Placeholder 4" descr="redbay_cuttings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57274" y="942975"/>
            <a:ext cx="7134226" cy="3871075"/>
          </a:xfrm>
          <a:ln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4857750"/>
            <a:ext cx="8067676" cy="1801813"/>
          </a:xfrm>
        </p:spPr>
        <p:txBody>
          <a:bodyPr>
            <a:normAutofit/>
          </a:bodyPr>
          <a:lstStyle/>
          <a:p>
            <a:r>
              <a:rPr lang="en-US" dirty="0" smtClean="0"/>
              <a:t>Searching for resistant strains of redbay </a:t>
            </a:r>
          </a:p>
          <a:p>
            <a:r>
              <a:rPr lang="en-US" dirty="0" smtClean="0"/>
              <a:t>Survivors taken from twelve field sites in FL, GA, SC</a:t>
            </a:r>
          </a:p>
          <a:p>
            <a:r>
              <a:rPr lang="en-US" dirty="0" smtClean="0"/>
              <a:t>Method for propagation as cuttings developed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2625" y="4502348"/>
            <a:ext cx="2420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Marc Hughes, </a:t>
            </a:r>
            <a:r>
              <a:rPr lang="en-US" sz="1400" dirty="0" err="1" smtClean="0">
                <a:solidFill>
                  <a:schemeClr val="bg1"/>
                </a:solidFill>
              </a:rPr>
              <a:t>UFlorida</a:t>
            </a:r>
            <a:r>
              <a:rPr lang="en-US" sz="1400" dirty="0" smtClean="0">
                <a:solidFill>
                  <a:schemeClr val="bg1"/>
                </a:solidFill>
              </a:rPr>
              <a:t> 2014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Giant African Snail (</a:t>
            </a:r>
            <a:r>
              <a:rPr lang="en-US" i="1" dirty="0" smtClean="0"/>
              <a:t>Lissachatina fulica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Broadly </a:t>
            </a:r>
            <a:r>
              <a:rPr lang="en-US" dirty="0" err="1" smtClean="0"/>
              <a:t>polyphagous</a:t>
            </a:r>
            <a:endParaRPr lang="en-US" dirty="0" smtClean="0"/>
          </a:p>
          <a:p>
            <a:r>
              <a:rPr lang="en-US" dirty="0" smtClean="0"/>
              <a:t>Rapid developmental cycle</a:t>
            </a:r>
          </a:p>
          <a:p>
            <a:pPr lvl="1"/>
            <a:r>
              <a:rPr lang="en-US" dirty="0" smtClean="0"/>
              <a:t>Sexual maturity in six months</a:t>
            </a:r>
          </a:p>
          <a:p>
            <a:pPr lvl="1"/>
            <a:r>
              <a:rPr lang="en-US" dirty="0" smtClean="0"/>
              <a:t>45 viable eggs per month</a:t>
            </a:r>
          </a:p>
          <a:p>
            <a:r>
              <a:rPr lang="en-US" dirty="0" smtClean="0"/>
              <a:t>Vectors rat lungworm (</a:t>
            </a:r>
            <a:r>
              <a:rPr lang="en-US" i="1" dirty="0" smtClean="0"/>
              <a:t>Angiostrongylus spp.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 descr="stuff 01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4195464" y="1757660"/>
            <a:ext cx="5222081" cy="3916561"/>
          </a:xfr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19825" y="6016823"/>
            <a:ext cx="2537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Andrew Derksen, FDACS 2011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SRE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CISREP_Template</Template>
  <TotalTime>727</TotalTime>
  <Words>322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CISREP_Template</vt:lpstr>
      <vt:lpstr>INVASIVE ANIMAL OPERATIONS UPDATES</vt:lpstr>
      <vt:lpstr>Laurel Wilt (Raffaelea lauricola)</vt:lpstr>
      <vt:lpstr>Laurel Wilt </vt:lpstr>
      <vt:lpstr>PowerPoint Presentation</vt:lpstr>
      <vt:lpstr>Laurel Wilt</vt:lpstr>
      <vt:lpstr>PowerPoint Presentation</vt:lpstr>
      <vt:lpstr>Laurel Wilt </vt:lpstr>
      <vt:lpstr>Laurel Wilt </vt:lpstr>
      <vt:lpstr>Giant African Snail (Lissachatina fulica)</vt:lpstr>
      <vt:lpstr>Giant African Snail</vt:lpstr>
      <vt:lpstr>PowerPoint Presentation</vt:lpstr>
      <vt:lpstr>Giant African Snail</vt:lpstr>
      <vt:lpstr>Questions? </vt:lpstr>
    </vt:vector>
  </TitlesOfParts>
  <Company>South Fl Water Mgmnt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Everglades Invasive Species</dc:title>
  <dc:creator>LeRoy Rodgers</dc:creator>
  <cp:lastModifiedBy>Sarah Jean Swain</cp:lastModifiedBy>
  <cp:revision>86</cp:revision>
  <dcterms:created xsi:type="dcterms:W3CDTF">2013-03-15T18:37:27Z</dcterms:created>
  <dcterms:modified xsi:type="dcterms:W3CDTF">2014-08-08T18:04:09Z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