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292" r:id="rId3"/>
    <p:sldId id="322" r:id="rId4"/>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298" r:id="rId18"/>
    <p:sldId id="299" r:id="rId19"/>
    <p:sldId id="300" r:id="rId20"/>
    <p:sldId id="304" r:id="rId21"/>
    <p:sldId id="337" r:id="rId22"/>
    <p:sldId id="338" r:id="rId23"/>
    <p:sldId id="290" r:id="rId24"/>
    <p:sldId id="336" r:id="rId25"/>
    <p:sldId id="301" r:id="rId26"/>
    <p:sldId id="296" r:id="rId27"/>
    <p:sldId id="295" r:id="rId28"/>
    <p:sldId id="294" r:id="rId29"/>
    <p:sldId id="297" r:id="rId30"/>
    <p:sldId id="302" r:id="rId31"/>
    <p:sldId id="303" r:id="rId32"/>
    <p:sldId id="293" r:id="rId33"/>
    <p:sldId id="291" r:id="rId34"/>
    <p:sldId id="26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4642" autoAdjust="0"/>
  </p:normalViewPr>
  <p:slideViewPr>
    <p:cSldViewPr snapToGrid="0">
      <p:cViewPr varScale="1">
        <p:scale>
          <a:sx n="59" d="100"/>
          <a:sy n="59" d="100"/>
        </p:scale>
        <p:origin x="-72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B122B4-2988-42EC-93E7-17DFFCA53CBF}" type="datetimeFigureOut">
              <a:rPr lang="en-US" smtClean="0"/>
              <a:pPr/>
              <a:t>7/23/2014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2C0DF7-C989-4E56-8A96-A00A92F5506E}" type="slidenum">
              <a:rPr lang="en-US" smtClean="0"/>
              <a:pPr/>
              <a:t>‹#›</a:t>
            </a:fld>
            <a:endParaRPr lang="en-US"/>
          </a:p>
        </p:txBody>
      </p:sp>
    </p:spTree>
    <p:extLst>
      <p:ext uri="{BB962C8B-B14F-4D97-AF65-F5344CB8AC3E}">
        <p14:creationId xmlns:p14="http://schemas.microsoft.com/office/powerpoint/2010/main" val="211530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289CD0-9DC9-4514-A03D-745C7E07B9A3}"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November 2013, 20 training</a:t>
            </a:r>
            <a:r>
              <a:rPr lang="en-US" baseline="0" dirty="0" smtClean="0"/>
              <a:t> workshops and 346 participants</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Program</a:t>
            </a:r>
            <a:r>
              <a:rPr lang="en-US" baseline="0" dirty="0" smtClean="0"/>
              <a:t> is working towards building an EDRR network of trained participants throughout south and southwest Florida</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Working</a:t>
            </a:r>
            <a:r>
              <a:rPr lang="en-US" baseline="0" dirty="0" smtClean="0"/>
              <a:t> to create a subgroup of trained FWC Hotline responders</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Python</a:t>
            </a:r>
            <a:r>
              <a:rPr lang="en-US" baseline="0" dirty="0" smtClean="0"/>
              <a:t> patrol has received a grant from the MN Zoo; funds will be used to purchase transport boxes for pythons</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2013 Broward:</a:t>
            </a:r>
            <a:r>
              <a:rPr lang="en-US" baseline="0" dirty="0" smtClean="0"/>
              <a:t> </a:t>
            </a:r>
            <a:r>
              <a:rPr lang="en-US" baseline="0" dirty="0" err="1" smtClean="0"/>
              <a:t>Sawgrass</a:t>
            </a:r>
            <a:r>
              <a:rPr lang="en-US" baseline="0" dirty="0" smtClean="0"/>
              <a:t> nature center (you were present…)</a:t>
            </a:r>
          </a:p>
          <a:p>
            <a:r>
              <a:rPr lang="en-US" baseline="0" dirty="0" smtClean="0"/>
              <a:t>2014 Broward: FLREC open house (funny story)</a:t>
            </a:r>
          </a:p>
          <a:p>
            <a:r>
              <a:rPr lang="en-US" baseline="0" dirty="0" smtClean="0"/>
              <a:t>2014 Miami (</a:t>
            </a:r>
            <a:r>
              <a:rPr lang="en-US" baseline="0" dirty="0" err="1" smtClean="0"/>
              <a:t>Telemundo</a:t>
            </a:r>
            <a:r>
              <a:rPr lang="en-US" baseline="0" dirty="0" smtClean="0"/>
              <a:t> feature resulted in some animal surrenders)</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Palm Beach: Will be reuniting with partners from last event, hoping for great turnout.</a:t>
            </a:r>
          </a:p>
          <a:p>
            <a:r>
              <a:rPr lang="en-US" dirty="0" smtClean="0"/>
              <a:t>Broward: Will be trying a new</a:t>
            </a:r>
            <a:r>
              <a:rPr lang="en-US" baseline="0" dirty="0" smtClean="0"/>
              <a:t> location..some reasons being actual location, being able to join with current event (Swamp Fest), able to have event without park entry fees, etc. Also, should be very visible from road.</a:t>
            </a:r>
          </a:p>
          <a:p>
            <a:r>
              <a:rPr lang="en-US" baseline="0" dirty="0" smtClean="0"/>
              <a:t>Miami: Will likely need new location as Zoo Miami is undergoing improvements and promenade area is no longer available.</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Overall, the Exotic Pet Amnesty Program has seen many improvements,</a:t>
            </a:r>
            <a:r>
              <a:rPr lang="en-US" baseline="0" dirty="0" smtClean="0"/>
              <a:t> including an eye-catching new skin on the trailer. We are moving forward with trying to have dependable events in certain counties that will repeat every year in the same month. As always, a priority for the program is finding more adopters to join and be available as potential new homes for surrendered animals. Additionally, we are moving forward with automating the adoption process outside of events so that people can more easily search for a new home for their animal online. </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289CD0-9DC9-4514-A03D-745C7E07B9A3}"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289CD0-9DC9-4514-A03D-745C7E07B9A3}"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outreach ‘postcard’ was created</a:t>
            </a:r>
            <a:r>
              <a:rPr lang="en-US" baseline="0" dirty="0" smtClean="0"/>
              <a:t> to be used as a easy reference for  dispatch and call centers as well as being a simple, eye-catching handout which features specific information on how to make a credible and useful report.</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poster was created with</a:t>
            </a:r>
            <a:r>
              <a:rPr lang="en-US" baseline="0" dirty="0" smtClean="0"/>
              <a:t> the intention of having them displayed in some key areas where tegus are established, such as restaurants, gas stations, toll booths, etc. Like  many of our outreach items. The purpose of this poster is to generate more useful, credible sighting reports.</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handout was created specifically</a:t>
            </a:r>
            <a:r>
              <a:rPr lang="en-US" baseline="0" dirty="0" smtClean="0"/>
              <a:t> for an Every Door Direct Mailing on Grassy Key. The intention of this flyer and the mailing was to raise awareness in the area on what people should be looking out for and to increase verifiable reports in the area.</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outreach item</a:t>
            </a:r>
            <a:r>
              <a:rPr lang="en-US" baseline="0" dirty="0" smtClean="0"/>
              <a:t> was created to consolidate information on Burmese pythons into one ‘easy to reference’ brochure. This item should assist in outreach events where the general public is interested in learning information specific to the ‘python problem’ in Florida.</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information from the python brochure (previously shown) this poster was created to be printed as an 11 * 17 poster in a newsletter. In addition to its use in the newsletter, this poster will be available for print off of our webpage.</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brochures</a:t>
            </a:r>
            <a:r>
              <a:rPr lang="en-US" baseline="0" dirty="0" smtClean="0"/>
              <a:t> highlighting the Exotic Pet Amnesty Program were completed. One brochure contains general information about the program and the other focuses on recruiting new adopters to the program. These brochures are intended for use in outreach events and display at veterinary offices and clinics.</a:t>
            </a:r>
            <a:endParaRPr lang="en-US" dirty="0"/>
          </a:p>
        </p:txBody>
      </p:sp>
      <p:sp>
        <p:nvSpPr>
          <p:cNvPr id="4" name="Slide Number Placeholder 3"/>
          <p:cNvSpPr>
            <a:spLocks noGrp="1"/>
          </p:cNvSpPr>
          <p:nvPr>
            <p:ph type="sldNum" sz="quarter" idx="10"/>
          </p:nvPr>
        </p:nvSpPr>
        <p:spPr/>
        <p:txBody>
          <a:bodyPr/>
          <a:lstStyle/>
          <a:p>
            <a:fld id="{D62C0DF7-C989-4E56-8A96-A00A92F5506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368" y="45720"/>
            <a:ext cx="7772400" cy="1470025"/>
          </a:xfr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35024" y="2395728"/>
            <a:ext cx="6400800" cy="822960"/>
          </a:xfrm>
        </p:spPr>
        <p:txBody>
          <a:bodyPr/>
          <a:lstStyle>
            <a:lvl1pPr marL="0" indent="0" algn="ctr">
              <a:buNone/>
              <a:defRPr baseline="0">
                <a:solidFill>
                  <a:schemeClr val="tx2">
                    <a:lumMod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0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baseline="0">
          <a:solidFill>
            <a:schemeClr val="accent1">
              <a:lumMod val="20000"/>
              <a:lumOff val="80000"/>
            </a:schemeClr>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evergladescisma.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erica.a.skolte@usace.army.mi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mailto:erica.a.skolte@usace.army.mi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ctrTitle"/>
          </p:nvPr>
        </p:nvSpPr>
        <p:spPr>
          <a:xfrm>
            <a:off x="609600" y="609600"/>
            <a:ext cx="7772400" cy="1470025"/>
          </a:xfrm>
        </p:spPr>
        <p:txBody>
          <a:bodyPr/>
          <a:lstStyle/>
          <a:p>
            <a:pPr eaLnBrk="1" hangingPunct="1"/>
            <a:r>
              <a:rPr lang="en-US" dirty="0" smtClean="0"/>
              <a:t>ECISMA Outreach </a:t>
            </a:r>
            <a:br>
              <a:rPr lang="en-US" dirty="0" smtClean="0"/>
            </a:br>
            <a:r>
              <a:rPr lang="en-US" dirty="0" smtClean="0"/>
              <a:t>2013 – 2014 </a:t>
            </a:r>
          </a:p>
        </p:txBody>
      </p:sp>
      <p:sp>
        <p:nvSpPr>
          <p:cNvPr id="3075" name="Rectangle 7"/>
          <p:cNvSpPr>
            <a:spLocks noGrp="1" noChangeArrowheads="1"/>
          </p:cNvSpPr>
          <p:nvPr>
            <p:ph type="subTitle" idx="1"/>
          </p:nvPr>
        </p:nvSpPr>
        <p:spPr>
          <a:xfrm>
            <a:off x="439723" y="2734811"/>
            <a:ext cx="8229600" cy="1138806"/>
          </a:xfrm>
        </p:spPr>
        <p:txBody>
          <a:bodyPr>
            <a:normAutofit/>
          </a:bodyPr>
          <a:lstStyle/>
          <a:p>
            <a:pPr eaLnBrk="1" hangingPunct="1"/>
            <a:r>
              <a:rPr lang="en-US" sz="2400" dirty="0" smtClean="0"/>
              <a:t>Erica Skolte, U.S. Army Corps of Engineers</a:t>
            </a:r>
          </a:p>
          <a:p>
            <a:pPr eaLnBrk="1" hangingPunct="1"/>
            <a:r>
              <a:rPr lang="en-US" sz="2400" dirty="0" smtClean="0"/>
              <a:t>Jenny Novak, Florida Fish and Wildlife Conservation Commission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Python Patrol</a:t>
            </a:r>
            <a:endParaRPr lang="en-US" dirty="0"/>
          </a:p>
        </p:txBody>
      </p:sp>
      <p:pic>
        <p:nvPicPr>
          <p:cNvPr id="6" name="Content Placeholder 5" descr="Lake Worth 6.24.14 class photo 2.jpg"/>
          <p:cNvPicPr>
            <a:picLocks noGrp="1" noChangeAspect="1"/>
          </p:cNvPicPr>
          <p:nvPr>
            <p:ph idx="1"/>
          </p:nvPr>
        </p:nvPicPr>
        <p:blipFill>
          <a:blip r:embed="rId3" cstate="print"/>
          <a:srcRect t="12889" b="17111"/>
          <a:stretch>
            <a:fillRect/>
          </a:stretch>
        </p:blipFill>
        <p:spPr>
          <a:xfrm>
            <a:off x="525079" y="1164760"/>
            <a:ext cx="8205271" cy="4307746"/>
          </a:xfrm>
        </p:spPr>
      </p:pic>
      <p:sp>
        <p:nvSpPr>
          <p:cNvPr id="4" name="TextBox 3"/>
          <p:cNvSpPr txBox="1"/>
          <p:nvPr/>
        </p:nvSpPr>
        <p:spPr>
          <a:xfrm>
            <a:off x="1295404" y="5497282"/>
            <a:ext cx="6672943" cy="830997"/>
          </a:xfrm>
          <a:prstGeom prst="rect">
            <a:avLst/>
          </a:prstGeom>
          <a:noFill/>
        </p:spPr>
        <p:txBody>
          <a:bodyPr wrap="square" rtlCol="0">
            <a:spAutoFit/>
          </a:bodyPr>
          <a:lstStyle/>
          <a:p>
            <a:r>
              <a:rPr lang="en-US" sz="2400" dirty="0" smtClean="0"/>
              <a:t>Since November 2013, 20 training workshops </a:t>
            </a:r>
          </a:p>
          <a:p>
            <a:r>
              <a:rPr lang="en-US" sz="2400" dirty="0" smtClean="0"/>
              <a:t>have been held for over 350 participants</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florida  counties.png"/>
          <p:cNvPicPr>
            <a:picLocks noGrp="1" noChangeAspect="1"/>
          </p:cNvPicPr>
          <p:nvPr>
            <p:ph idx="1"/>
          </p:nvPr>
        </p:nvPicPr>
        <p:blipFill>
          <a:blip r:embed="rId3" cstate="print"/>
          <a:srcRect l="44315" t="44094" b="9144"/>
          <a:stretch>
            <a:fillRect/>
          </a:stretch>
        </p:blipFill>
        <p:spPr>
          <a:xfrm>
            <a:off x="1360721" y="1022260"/>
            <a:ext cx="6335498" cy="5320242"/>
          </a:xfrm>
        </p:spPr>
      </p:pic>
      <p:sp>
        <p:nvSpPr>
          <p:cNvPr id="3" name="TextBox 2"/>
          <p:cNvSpPr txBox="1"/>
          <p:nvPr/>
        </p:nvSpPr>
        <p:spPr>
          <a:xfrm>
            <a:off x="1121254" y="108860"/>
            <a:ext cx="6966845" cy="830997"/>
          </a:xfrm>
          <a:prstGeom prst="rect">
            <a:avLst/>
          </a:prstGeom>
          <a:noFill/>
        </p:spPr>
        <p:txBody>
          <a:bodyPr wrap="square" rtlCol="0">
            <a:spAutoFit/>
          </a:bodyPr>
          <a:lstStyle/>
          <a:p>
            <a:r>
              <a:rPr lang="en-US" sz="2400" dirty="0" smtClean="0">
                <a:solidFill>
                  <a:schemeClr val="accent1">
                    <a:lumMod val="20000"/>
                    <a:lumOff val="80000"/>
                  </a:schemeClr>
                </a:solidFill>
              </a:rPr>
              <a:t>Python Patrol is building an EDRR network </a:t>
            </a:r>
          </a:p>
          <a:p>
            <a:r>
              <a:rPr lang="en-US" sz="2400" dirty="0" smtClean="0">
                <a:solidFill>
                  <a:schemeClr val="accent1">
                    <a:lumMod val="20000"/>
                    <a:lumOff val="80000"/>
                  </a:schemeClr>
                </a:solidFill>
              </a:rPr>
              <a:t>of trained participants throughout south Florida</a:t>
            </a:r>
            <a:endParaRPr lang="en-US" dirty="0">
              <a:solidFill>
                <a:schemeClr val="accent1">
                  <a:lumMod val="20000"/>
                  <a:lumOff val="8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l="33596" t="28475" r="12091" b="8609"/>
          <a:stretch>
            <a:fillRect/>
          </a:stretch>
        </p:blipFill>
        <p:spPr bwMode="auto">
          <a:xfrm>
            <a:off x="968823" y="1121228"/>
            <a:ext cx="7108436" cy="5146507"/>
          </a:xfrm>
          <a:prstGeom prst="rect">
            <a:avLst/>
          </a:prstGeom>
          <a:noFill/>
          <a:ln w="9525">
            <a:noFill/>
            <a:miter lim="800000"/>
            <a:headEnd/>
            <a:tailEnd/>
          </a:ln>
        </p:spPr>
      </p:pic>
      <p:sp>
        <p:nvSpPr>
          <p:cNvPr id="3" name="TextBox 2"/>
          <p:cNvSpPr txBox="1"/>
          <p:nvPr/>
        </p:nvSpPr>
        <p:spPr>
          <a:xfrm>
            <a:off x="1281909" y="217714"/>
            <a:ext cx="6770339" cy="830997"/>
          </a:xfrm>
          <a:prstGeom prst="rect">
            <a:avLst/>
          </a:prstGeom>
          <a:noFill/>
        </p:spPr>
        <p:txBody>
          <a:bodyPr wrap="square" rtlCol="0">
            <a:spAutoFit/>
          </a:bodyPr>
          <a:lstStyle/>
          <a:p>
            <a:r>
              <a:rPr lang="en-US" sz="2400" dirty="0" smtClean="0">
                <a:solidFill>
                  <a:schemeClr val="accent1">
                    <a:lumMod val="20000"/>
                    <a:lumOff val="80000"/>
                  </a:schemeClr>
                </a:solidFill>
              </a:rPr>
              <a:t>Python Patrol is also working to create a subgroup of trained FWC Hotline responders</a:t>
            </a:r>
            <a:endParaRPr lang="en-US" sz="2400" dirty="0">
              <a:solidFill>
                <a:schemeClr val="accent1">
                  <a:lumMod val="20000"/>
                  <a:lumOff val="8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asa U S  Seal Grant Letter 14Q4.jpg"/>
          <p:cNvPicPr>
            <a:picLocks noGrp="1" noChangeAspect="1"/>
          </p:cNvPicPr>
          <p:nvPr>
            <p:ph idx="1"/>
          </p:nvPr>
        </p:nvPicPr>
        <p:blipFill>
          <a:blip r:embed="rId3" cstate="print"/>
          <a:srcRect l="8868" r="9643" b="63161"/>
          <a:stretch>
            <a:fillRect/>
          </a:stretch>
        </p:blipFill>
        <p:spPr>
          <a:xfrm>
            <a:off x="450467" y="1235951"/>
            <a:ext cx="8236341" cy="4816506"/>
          </a:xfrm>
        </p:spPr>
      </p:pic>
      <p:sp>
        <p:nvSpPr>
          <p:cNvPr id="3" name="TextBox 2"/>
          <p:cNvSpPr txBox="1"/>
          <p:nvPr/>
        </p:nvSpPr>
        <p:spPr>
          <a:xfrm>
            <a:off x="489858" y="337458"/>
            <a:ext cx="8218714" cy="830997"/>
          </a:xfrm>
          <a:prstGeom prst="rect">
            <a:avLst/>
          </a:prstGeom>
          <a:noFill/>
        </p:spPr>
        <p:txBody>
          <a:bodyPr wrap="square" rtlCol="0">
            <a:spAutoFit/>
          </a:bodyPr>
          <a:lstStyle/>
          <a:p>
            <a:r>
              <a:rPr lang="en-US" sz="2400" dirty="0" smtClean="0">
                <a:solidFill>
                  <a:schemeClr val="accent1">
                    <a:lumMod val="20000"/>
                    <a:lumOff val="80000"/>
                  </a:schemeClr>
                </a:solidFill>
              </a:rPr>
              <a:t>Python Patrol has received a grant from the MN Zoo; funds will be used to purchase transport boxes for pythons</a:t>
            </a:r>
            <a:endParaRPr lang="en-US" dirty="0">
              <a:solidFill>
                <a:schemeClr val="accent1">
                  <a:lumMod val="20000"/>
                  <a:lumOff val="8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Exotic Pet Amnesty Day Events</a:t>
            </a:r>
            <a:endParaRPr lang="en-US" dirty="0"/>
          </a:p>
        </p:txBody>
      </p:sp>
      <p:pic>
        <p:nvPicPr>
          <p:cNvPr id="1026" name="Picture 2" descr="C:\Users\Liz.Barraco\Pictures\PAD\Davie PAD 01252014\DSC02539.JPG"/>
          <p:cNvPicPr>
            <a:picLocks noChangeAspect="1" noChangeArrowheads="1"/>
          </p:cNvPicPr>
          <p:nvPr/>
        </p:nvPicPr>
        <p:blipFill>
          <a:blip r:embed="rId3" cstate="print"/>
          <a:srcRect/>
          <a:stretch>
            <a:fillRect/>
          </a:stretch>
        </p:blipFill>
        <p:spPr bwMode="auto">
          <a:xfrm>
            <a:off x="3264408" y="2123646"/>
            <a:ext cx="5733415" cy="4300061"/>
          </a:xfrm>
          <a:prstGeom prst="rect">
            <a:avLst/>
          </a:prstGeom>
          <a:noFill/>
        </p:spPr>
      </p:pic>
      <p:graphicFrame>
        <p:nvGraphicFramePr>
          <p:cNvPr id="4" name="Content Placeholder 3"/>
          <p:cNvGraphicFramePr>
            <a:graphicFrameLocks noGrp="1"/>
          </p:cNvGraphicFramePr>
          <p:nvPr>
            <p:ph idx="1"/>
          </p:nvPr>
        </p:nvGraphicFramePr>
        <p:xfrm>
          <a:off x="310896" y="1060704"/>
          <a:ext cx="5340096" cy="2123440"/>
        </p:xfrm>
        <a:graphic>
          <a:graphicData uri="http://schemas.openxmlformats.org/drawingml/2006/table">
            <a:tbl>
              <a:tblPr firstRow="1" bandRow="1">
                <a:tableStyleId>{5C22544A-7EE6-4342-B048-85BDC9FD1C3A}</a:tableStyleId>
              </a:tblPr>
              <a:tblGrid>
                <a:gridCol w="749808"/>
                <a:gridCol w="1325880"/>
                <a:gridCol w="1143000"/>
                <a:gridCol w="2121408"/>
              </a:tblGrid>
              <a:tr h="370840">
                <a:tc>
                  <a:txBody>
                    <a:bodyPr/>
                    <a:lstStyle/>
                    <a:p>
                      <a:pPr algn="ctr"/>
                      <a:r>
                        <a:rPr lang="en-US" dirty="0" smtClean="0"/>
                        <a:t>Year</a:t>
                      </a:r>
                      <a:endParaRPr lang="en-US" dirty="0"/>
                    </a:p>
                  </a:txBody>
                  <a:tcPr anchor="ctr"/>
                </a:tc>
                <a:tc>
                  <a:txBody>
                    <a:bodyPr/>
                    <a:lstStyle/>
                    <a:p>
                      <a:pPr algn="ctr"/>
                      <a:r>
                        <a:rPr lang="en-US" dirty="0" smtClean="0"/>
                        <a:t>Month</a:t>
                      </a:r>
                      <a:endParaRPr lang="en-US" dirty="0"/>
                    </a:p>
                  </a:txBody>
                  <a:tcPr anchor="ctr"/>
                </a:tc>
                <a:tc>
                  <a:txBody>
                    <a:bodyPr/>
                    <a:lstStyle/>
                    <a:p>
                      <a:pPr algn="ctr"/>
                      <a:r>
                        <a:rPr lang="en-US" dirty="0" smtClean="0"/>
                        <a:t>County</a:t>
                      </a:r>
                      <a:endParaRPr lang="en-US" dirty="0"/>
                    </a:p>
                  </a:txBody>
                  <a:tcPr anchor="ctr"/>
                </a:tc>
                <a:tc>
                  <a:txBody>
                    <a:bodyPr/>
                    <a:lstStyle/>
                    <a:p>
                      <a:r>
                        <a:rPr lang="en-US" dirty="0" smtClean="0"/>
                        <a:t>Animals</a:t>
                      </a:r>
                      <a:r>
                        <a:rPr lang="en-US" baseline="0" dirty="0" smtClean="0"/>
                        <a:t> Surrendered</a:t>
                      </a:r>
                      <a:endParaRPr lang="en-US" dirty="0"/>
                    </a:p>
                  </a:txBody>
                  <a:tcPr/>
                </a:tc>
              </a:tr>
              <a:tr h="370840">
                <a:tc>
                  <a:txBody>
                    <a:bodyPr/>
                    <a:lstStyle/>
                    <a:p>
                      <a:r>
                        <a:rPr lang="en-US" dirty="0" smtClean="0"/>
                        <a:t>2013</a:t>
                      </a:r>
                      <a:endParaRPr lang="en-US" dirty="0"/>
                    </a:p>
                  </a:txBody>
                  <a:tcPr/>
                </a:tc>
                <a:tc>
                  <a:txBody>
                    <a:bodyPr/>
                    <a:lstStyle/>
                    <a:p>
                      <a:r>
                        <a:rPr lang="en-US" dirty="0" smtClean="0"/>
                        <a:t>September</a:t>
                      </a:r>
                      <a:endParaRPr lang="en-US" dirty="0"/>
                    </a:p>
                  </a:txBody>
                  <a:tcPr/>
                </a:tc>
                <a:tc>
                  <a:txBody>
                    <a:bodyPr/>
                    <a:lstStyle/>
                    <a:p>
                      <a:r>
                        <a:rPr lang="en-US" dirty="0" smtClean="0"/>
                        <a:t>Broward</a:t>
                      </a:r>
                      <a:endParaRPr lang="en-US" dirty="0"/>
                    </a:p>
                  </a:txBody>
                  <a:tcPr/>
                </a:tc>
                <a:tc>
                  <a:txBody>
                    <a:bodyPr/>
                    <a:lstStyle/>
                    <a:p>
                      <a:r>
                        <a:rPr lang="en-US" dirty="0" smtClean="0"/>
                        <a:t>70</a:t>
                      </a:r>
                      <a:endParaRPr lang="en-US" dirty="0"/>
                    </a:p>
                  </a:txBody>
                  <a:tcPr/>
                </a:tc>
              </a:tr>
              <a:tr h="370840">
                <a:tc>
                  <a:txBody>
                    <a:bodyPr/>
                    <a:lstStyle/>
                    <a:p>
                      <a:r>
                        <a:rPr lang="en-US" dirty="0" smtClean="0"/>
                        <a:t>2014</a:t>
                      </a:r>
                      <a:endParaRPr lang="en-US" dirty="0"/>
                    </a:p>
                  </a:txBody>
                  <a:tcPr/>
                </a:tc>
                <a:tc>
                  <a:txBody>
                    <a:bodyPr/>
                    <a:lstStyle/>
                    <a:p>
                      <a:r>
                        <a:rPr lang="en-US" dirty="0" smtClean="0"/>
                        <a:t>January</a:t>
                      </a:r>
                      <a:endParaRPr lang="en-US" dirty="0"/>
                    </a:p>
                  </a:txBody>
                  <a:tcPr/>
                </a:tc>
                <a:tc>
                  <a:txBody>
                    <a:bodyPr/>
                    <a:lstStyle/>
                    <a:p>
                      <a:r>
                        <a:rPr lang="en-US" dirty="0" smtClean="0"/>
                        <a:t>Broward</a:t>
                      </a:r>
                      <a:endParaRPr lang="en-US" dirty="0"/>
                    </a:p>
                  </a:txBody>
                  <a:tcPr/>
                </a:tc>
                <a:tc>
                  <a:txBody>
                    <a:bodyPr/>
                    <a:lstStyle/>
                    <a:p>
                      <a:r>
                        <a:rPr lang="en-US" dirty="0" smtClean="0"/>
                        <a:t>32</a:t>
                      </a:r>
                      <a:endParaRPr lang="en-US" dirty="0"/>
                    </a:p>
                  </a:txBody>
                  <a:tcPr/>
                </a:tc>
              </a:tr>
              <a:tr h="370840">
                <a:tc>
                  <a:txBody>
                    <a:bodyPr/>
                    <a:lstStyle/>
                    <a:p>
                      <a:r>
                        <a:rPr lang="en-US" dirty="0" smtClean="0"/>
                        <a:t>2014</a:t>
                      </a:r>
                      <a:endParaRPr lang="en-US" dirty="0"/>
                    </a:p>
                  </a:txBody>
                  <a:tcPr/>
                </a:tc>
                <a:tc>
                  <a:txBody>
                    <a:bodyPr/>
                    <a:lstStyle/>
                    <a:p>
                      <a:r>
                        <a:rPr lang="en-US" dirty="0" smtClean="0"/>
                        <a:t>March</a:t>
                      </a:r>
                      <a:endParaRPr lang="en-US" dirty="0"/>
                    </a:p>
                  </a:txBody>
                  <a:tcPr/>
                </a:tc>
                <a:tc>
                  <a:txBody>
                    <a:bodyPr/>
                    <a:lstStyle/>
                    <a:p>
                      <a:r>
                        <a:rPr lang="en-US" dirty="0" smtClean="0"/>
                        <a:t>Miami</a:t>
                      </a:r>
                      <a:endParaRPr lang="en-US" dirty="0"/>
                    </a:p>
                  </a:txBody>
                  <a:tcPr/>
                </a:tc>
                <a:tc>
                  <a:txBody>
                    <a:bodyPr/>
                    <a:lstStyle/>
                    <a:p>
                      <a:r>
                        <a:rPr lang="en-US" dirty="0" smtClean="0"/>
                        <a:t>40</a:t>
                      </a:r>
                      <a:endParaRPr lang="en-US" dirty="0"/>
                    </a:p>
                  </a:txBody>
                  <a:tcPr/>
                </a:tc>
              </a:tr>
              <a:tr h="370840">
                <a:tc>
                  <a:txBody>
                    <a:bodyPr/>
                    <a:lstStyle/>
                    <a:p>
                      <a:endParaRPr lang="en-US" dirty="0"/>
                    </a:p>
                  </a:txBody>
                  <a:tcPr/>
                </a:tc>
                <a:tc>
                  <a:txBody>
                    <a:bodyPr/>
                    <a:lstStyle/>
                    <a:p>
                      <a:endParaRPr lang="en-US" dirty="0"/>
                    </a:p>
                  </a:txBody>
                  <a:tcPr/>
                </a:tc>
                <a:tc>
                  <a:txBody>
                    <a:bodyPr/>
                    <a:lstStyle/>
                    <a:p>
                      <a:pPr algn="r"/>
                      <a:r>
                        <a:rPr lang="en-US" b="1" dirty="0" smtClean="0"/>
                        <a:t>Total =</a:t>
                      </a:r>
                      <a:endParaRPr lang="en-US" b="1" dirty="0"/>
                    </a:p>
                  </a:txBody>
                  <a:tcPr/>
                </a:tc>
                <a:tc>
                  <a:txBody>
                    <a:bodyPr/>
                    <a:lstStyle/>
                    <a:p>
                      <a:r>
                        <a:rPr lang="en-US" b="1" dirty="0" smtClean="0"/>
                        <a:t>142 animals</a:t>
                      </a:r>
                      <a:endParaRPr lang="en-US" b="1" dirty="0"/>
                    </a:p>
                  </a:txBody>
                  <a:tcPr/>
                </a:tc>
              </a:tr>
            </a:tbl>
          </a:graphicData>
        </a:graphic>
      </p:graphicFrame>
      <p:pic>
        <p:nvPicPr>
          <p:cNvPr id="1027" name="Picture 3" descr="C:\Users\Liz.Barraco\Pictures\PAD\2014_0301 Miami\Surrenders\DSC02613.JPG"/>
          <p:cNvPicPr>
            <a:picLocks noChangeAspect="1" noChangeArrowheads="1"/>
          </p:cNvPicPr>
          <p:nvPr/>
        </p:nvPicPr>
        <p:blipFill>
          <a:blip r:embed="rId4" cstate="print"/>
          <a:srcRect l="24487" t="49221" r="50121" b="11740"/>
          <a:stretch>
            <a:fillRect/>
          </a:stretch>
        </p:blipFill>
        <p:spPr bwMode="auto">
          <a:xfrm>
            <a:off x="384048" y="3191256"/>
            <a:ext cx="2807208" cy="323697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Upcoming Exotic Pet Amnesty Events</a:t>
            </a:r>
            <a:endParaRPr lang="en-US" dirty="0"/>
          </a:p>
        </p:txBody>
      </p:sp>
      <p:pic>
        <p:nvPicPr>
          <p:cNvPr id="2050" name="Picture 2" descr="C:\Users\Liz.Barraco\Pictures\PAD\2014_0301 Miami\Event photos\SAM_0732.JPG"/>
          <p:cNvPicPr>
            <a:picLocks noChangeAspect="1" noChangeArrowheads="1"/>
          </p:cNvPicPr>
          <p:nvPr/>
        </p:nvPicPr>
        <p:blipFill>
          <a:blip r:embed="rId3" cstate="print"/>
          <a:srcRect/>
          <a:stretch>
            <a:fillRect/>
          </a:stretch>
        </p:blipFill>
        <p:spPr bwMode="auto">
          <a:xfrm>
            <a:off x="598710" y="152400"/>
            <a:ext cx="8166326" cy="6124745"/>
          </a:xfrm>
          <a:prstGeom prst="rect">
            <a:avLst/>
          </a:prstGeom>
          <a:noFill/>
        </p:spPr>
      </p:pic>
      <p:graphicFrame>
        <p:nvGraphicFramePr>
          <p:cNvPr id="4" name="Content Placeholder 3"/>
          <p:cNvGraphicFramePr>
            <a:graphicFrameLocks noGrp="1"/>
          </p:cNvGraphicFramePr>
          <p:nvPr>
            <p:ph idx="1"/>
          </p:nvPr>
        </p:nvGraphicFramePr>
        <p:xfrm>
          <a:off x="239482" y="209860"/>
          <a:ext cx="6126480" cy="1483360"/>
        </p:xfrm>
        <a:graphic>
          <a:graphicData uri="http://schemas.openxmlformats.org/drawingml/2006/table">
            <a:tbl>
              <a:tblPr firstRow="1" bandRow="1">
                <a:tableStyleId>{5C22544A-7EE6-4342-B048-85BDC9FD1C3A}</a:tableStyleId>
              </a:tblPr>
              <a:tblGrid>
                <a:gridCol w="694944"/>
                <a:gridCol w="1252728"/>
                <a:gridCol w="1591056"/>
                <a:gridCol w="2587752"/>
              </a:tblGrid>
              <a:tr h="370840">
                <a:tc>
                  <a:txBody>
                    <a:bodyPr/>
                    <a:lstStyle/>
                    <a:p>
                      <a:r>
                        <a:rPr lang="en-US" dirty="0" smtClean="0"/>
                        <a:t>Year</a:t>
                      </a:r>
                      <a:endParaRPr lang="en-US" dirty="0"/>
                    </a:p>
                  </a:txBody>
                  <a:tcPr/>
                </a:tc>
                <a:tc>
                  <a:txBody>
                    <a:bodyPr/>
                    <a:lstStyle/>
                    <a:p>
                      <a:r>
                        <a:rPr lang="en-US" dirty="0" smtClean="0"/>
                        <a:t>Month</a:t>
                      </a:r>
                      <a:endParaRPr lang="en-US" dirty="0"/>
                    </a:p>
                  </a:txBody>
                  <a:tcPr/>
                </a:tc>
                <a:tc>
                  <a:txBody>
                    <a:bodyPr/>
                    <a:lstStyle/>
                    <a:p>
                      <a:r>
                        <a:rPr lang="en-US" dirty="0" smtClean="0"/>
                        <a:t>County</a:t>
                      </a:r>
                      <a:endParaRPr lang="en-US" dirty="0"/>
                    </a:p>
                  </a:txBody>
                  <a:tcPr/>
                </a:tc>
                <a:tc>
                  <a:txBody>
                    <a:bodyPr/>
                    <a:lstStyle/>
                    <a:p>
                      <a:r>
                        <a:rPr lang="en-US" dirty="0" smtClean="0"/>
                        <a:t>Location</a:t>
                      </a:r>
                      <a:endParaRPr lang="en-US" dirty="0"/>
                    </a:p>
                  </a:txBody>
                  <a:tcPr/>
                </a:tc>
              </a:tr>
              <a:tr h="370840">
                <a:tc>
                  <a:txBody>
                    <a:bodyPr/>
                    <a:lstStyle/>
                    <a:p>
                      <a:r>
                        <a:rPr lang="en-US" dirty="0" smtClean="0"/>
                        <a:t>2014</a:t>
                      </a:r>
                      <a:endParaRPr lang="en-US" dirty="0"/>
                    </a:p>
                  </a:txBody>
                  <a:tcPr/>
                </a:tc>
                <a:tc>
                  <a:txBody>
                    <a:bodyPr/>
                    <a:lstStyle/>
                    <a:p>
                      <a:r>
                        <a:rPr lang="en-US" dirty="0" smtClean="0"/>
                        <a:t>October</a:t>
                      </a:r>
                      <a:endParaRPr lang="en-US" dirty="0"/>
                    </a:p>
                  </a:txBody>
                  <a:tcPr/>
                </a:tc>
                <a:tc>
                  <a:txBody>
                    <a:bodyPr/>
                    <a:lstStyle/>
                    <a:p>
                      <a:r>
                        <a:rPr lang="en-US" dirty="0" smtClean="0"/>
                        <a:t>Broward</a:t>
                      </a:r>
                      <a:endParaRPr lang="en-US" dirty="0"/>
                    </a:p>
                  </a:txBody>
                  <a:tcPr/>
                </a:tc>
                <a:tc>
                  <a:txBody>
                    <a:bodyPr/>
                    <a:lstStyle/>
                    <a:p>
                      <a:r>
                        <a:rPr lang="en-US" dirty="0" smtClean="0"/>
                        <a:t>Palm</a:t>
                      </a:r>
                      <a:r>
                        <a:rPr lang="en-US" baseline="0" dirty="0" smtClean="0"/>
                        <a:t> Beach Zoo</a:t>
                      </a:r>
                      <a:endParaRPr lang="en-US" dirty="0"/>
                    </a:p>
                  </a:txBody>
                  <a:tcPr/>
                </a:tc>
              </a:tr>
              <a:tr h="370840">
                <a:tc>
                  <a:txBody>
                    <a:bodyPr/>
                    <a:lstStyle/>
                    <a:p>
                      <a:r>
                        <a:rPr lang="en-US" dirty="0" smtClean="0"/>
                        <a:t>2014</a:t>
                      </a:r>
                      <a:endParaRPr lang="en-US" dirty="0"/>
                    </a:p>
                  </a:txBody>
                  <a:tcPr/>
                </a:tc>
                <a:tc>
                  <a:txBody>
                    <a:bodyPr/>
                    <a:lstStyle/>
                    <a:p>
                      <a:r>
                        <a:rPr lang="en-US" dirty="0" smtClean="0"/>
                        <a:t>November</a:t>
                      </a:r>
                      <a:endParaRPr lang="en-US" dirty="0"/>
                    </a:p>
                  </a:txBody>
                  <a:tcPr/>
                </a:tc>
                <a:tc>
                  <a:txBody>
                    <a:bodyPr/>
                    <a:lstStyle/>
                    <a:p>
                      <a:r>
                        <a:rPr lang="en-US" dirty="0" smtClean="0"/>
                        <a:t>Palm Beach</a:t>
                      </a:r>
                      <a:endParaRPr lang="en-US" dirty="0"/>
                    </a:p>
                  </a:txBody>
                  <a:tcPr/>
                </a:tc>
                <a:tc>
                  <a:txBody>
                    <a:bodyPr/>
                    <a:lstStyle/>
                    <a:p>
                      <a:r>
                        <a:rPr lang="en-US" dirty="0" smtClean="0"/>
                        <a:t>Flamingo</a:t>
                      </a:r>
                      <a:r>
                        <a:rPr lang="en-US" baseline="0" dirty="0" smtClean="0"/>
                        <a:t> Gardens</a:t>
                      </a:r>
                      <a:endParaRPr lang="en-US" dirty="0"/>
                    </a:p>
                  </a:txBody>
                  <a:tcPr/>
                </a:tc>
              </a:tr>
              <a:tr h="370840">
                <a:tc>
                  <a:txBody>
                    <a:bodyPr/>
                    <a:lstStyle/>
                    <a:p>
                      <a:r>
                        <a:rPr lang="en-US" dirty="0" smtClean="0"/>
                        <a:t>2015</a:t>
                      </a:r>
                      <a:endParaRPr lang="en-US" dirty="0"/>
                    </a:p>
                  </a:txBody>
                  <a:tcPr/>
                </a:tc>
                <a:tc>
                  <a:txBody>
                    <a:bodyPr/>
                    <a:lstStyle/>
                    <a:p>
                      <a:r>
                        <a:rPr lang="en-US" dirty="0" smtClean="0"/>
                        <a:t>March</a:t>
                      </a:r>
                      <a:endParaRPr lang="en-US" dirty="0"/>
                    </a:p>
                  </a:txBody>
                  <a:tcPr/>
                </a:tc>
                <a:tc>
                  <a:txBody>
                    <a:bodyPr/>
                    <a:lstStyle/>
                    <a:p>
                      <a:r>
                        <a:rPr lang="en-US" dirty="0" smtClean="0"/>
                        <a:t>Miami</a:t>
                      </a:r>
                      <a:endParaRPr lang="en-US" dirty="0"/>
                    </a:p>
                  </a:txBody>
                  <a:tcPr/>
                </a:tc>
                <a:tc>
                  <a:txBody>
                    <a:bodyPr/>
                    <a:lstStyle/>
                    <a:p>
                      <a:r>
                        <a:rPr lang="en-US" dirty="0" smtClean="0"/>
                        <a:t>TBD</a:t>
                      </a:r>
                      <a:endParaRPr lang="en-US" dirty="0"/>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2114"/>
            <a:ext cx="8229600" cy="4572000"/>
          </a:xfrm>
        </p:spPr>
        <p:txBody>
          <a:bodyPr>
            <a:noAutofit/>
          </a:bodyPr>
          <a:lstStyle/>
          <a:p>
            <a:pPr lvl="0"/>
            <a:endParaRPr lang="en-US" sz="2800" dirty="0" smtClean="0"/>
          </a:p>
          <a:p>
            <a:endParaRPr lang="en-US" sz="2800" dirty="0" smtClean="0"/>
          </a:p>
          <a:p>
            <a:pPr>
              <a:spcBef>
                <a:spcPts val="600"/>
              </a:spcBef>
            </a:pPr>
            <a:endParaRPr lang="en-US" sz="2000" dirty="0"/>
          </a:p>
        </p:txBody>
      </p:sp>
      <p:pic>
        <p:nvPicPr>
          <p:cNvPr id="2050" name="Picture 2" descr="C:\Users\Liz.Barraco\Pictures\PAD\2014_0405 Melbourne\Meet and Greet\DSC_0009.JPG"/>
          <p:cNvPicPr>
            <a:picLocks noChangeAspect="1" noChangeArrowheads="1"/>
          </p:cNvPicPr>
          <p:nvPr/>
        </p:nvPicPr>
        <p:blipFill>
          <a:blip r:embed="rId3" cstate="print"/>
          <a:srcRect l="14252" t="17476" b="6243"/>
          <a:stretch>
            <a:fillRect/>
          </a:stretch>
        </p:blipFill>
        <p:spPr bwMode="auto">
          <a:xfrm>
            <a:off x="790607" y="1698180"/>
            <a:ext cx="7729870" cy="4572000"/>
          </a:xfrm>
          <a:prstGeom prst="rect">
            <a:avLst/>
          </a:prstGeom>
          <a:noFill/>
        </p:spPr>
      </p:pic>
      <p:sp>
        <p:nvSpPr>
          <p:cNvPr id="6" name="TextBox 5"/>
          <p:cNvSpPr txBox="1"/>
          <p:nvPr/>
        </p:nvSpPr>
        <p:spPr>
          <a:xfrm>
            <a:off x="816432" y="304804"/>
            <a:ext cx="7946570" cy="1200329"/>
          </a:xfrm>
          <a:prstGeom prst="rect">
            <a:avLst/>
          </a:prstGeom>
          <a:noFill/>
        </p:spPr>
        <p:txBody>
          <a:bodyPr wrap="square" rtlCol="0">
            <a:spAutoFit/>
          </a:bodyPr>
          <a:lstStyle/>
          <a:p>
            <a:r>
              <a:rPr lang="en-US" sz="2400" dirty="0" smtClean="0">
                <a:solidFill>
                  <a:schemeClr val="accent1">
                    <a:lumMod val="20000"/>
                    <a:lumOff val="80000"/>
                  </a:schemeClr>
                </a:solidFill>
              </a:rPr>
              <a:t>The Exotic Pet Amnesty Program is working to schedule repeating events in certain counties, automate the adoption process, and recruit new adopters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Outreach Events</a:t>
            </a:r>
            <a:endParaRPr lang="en-US" dirty="0"/>
          </a:p>
        </p:txBody>
      </p:sp>
      <p:sp>
        <p:nvSpPr>
          <p:cNvPr id="3" name="Content Placeholder 2"/>
          <p:cNvSpPr>
            <a:spLocks noGrp="1"/>
          </p:cNvSpPr>
          <p:nvPr>
            <p:ph idx="1"/>
          </p:nvPr>
        </p:nvSpPr>
        <p:spPr/>
        <p:txBody>
          <a:bodyPr/>
          <a:lstStyle/>
          <a:p>
            <a:r>
              <a:rPr lang="en-US" b="1" dirty="0" smtClean="0"/>
              <a:t>Everglades Coalition Conference </a:t>
            </a:r>
            <a:r>
              <a:rPr lang="en-US" dirty="0" smtClean="0"/>
              <a:t>Jan. 2014 in Naples by South Florida Ecosystem Restoration Task Force (</a:t>
            </a:r>
            <a:r>
              <a:rPr lang="en-US" b="1" i="1" dirty="0" smtClean="0"/>
              <a:t>SFERTF</a:t>
            </a:r>
            <a:r>
              <a:rPr lang="en-US" dirty="0" smtClean="0"/>
              <a:t>) Department of the Interior (DOI) Office of Everglades Restoration Initiatives (OERI) (Carrie Beeler)</a:t>
            </a:r>
          </a:p>
          <a:p>
            <a:r>
              <a:rPr lang="en-US" b="1" dirty="0" smtClean="0"/>
              <a:t>Career Day at Oliver Hoover Elementary School </a:t>
            </a:r>
            <a:r>
              <a:rPr lang="en-US" dirty="0" smtClean="0"/>
              <a:t>on Invasive Exotic Species (Carrie Beeler)</a:t>
            </a:r>
          </a:p>
          <a:p>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Outreach Events</a:t>
            </a:r>
            <a:endParaRPr lang="en-US" dirty="0"/>
          </a:p>
        </p:txBody>
      </p:sp>
      <p:sp>
        <p:nvSpPr>
          <p:cNvPr id="3" name="Content Placeholder 2"/>
          <p:cNvSpPr>
            <a:spLocks noGrp="1"/>
          </p:cNvSpPr>
          <p:nvPr>
            <p:ph idx="1"/>
          </p:nvPr>
        </p:nvSpPr>
        <p:spPr/>
        <p:txBody>
          <a:bodyPr>
            <a:normAutofit/>
          </a:bodyPr>
          <a:lstStyle/>
          <a:p>
            <a:r>
              <a:rPr lang="en-US" b="1" dirty="0" smtClean="0"/>
              <a:t>Zoo Miami Pet Amnesty Day </a:t>
            </a:r>
            <a:r>
              <a:rPr lang="en-US" dirty="0" smtClean="0"/>
              <a:t>(Carrie Beeler)</a:t>
            </a:r>
          </a:p>
          <a:p>
            <a:r>
              <a:rPr lang="en-US" b="1" dirty="0" smtClean="0"/>
              <a:t>American Farm Bureau </a:t>
            </a:r>
            <a:r>
              <a:rPr lang="en-US" dirty="0" smtClean="0"/>
              <a:t>(presentations in Everglades and Everglades Agricultural Area by LeRoy Rodgers)</a:t>
            </a:r>
          </a:p>
          <a:p>
            <a:r>
              <a:rPr lang="en-US" b="1" dirty="0" smtClean="0"/>
              <a:t>WRAC</a:t>
            </a:r>
            <a:r>
              <a:rPr lang="en-US" dirty="0" smtClean="0"/>
              <a:t> (presentation to Water Resources Advisory Commission by Dan Thayer)</a:t>
            </a:r>
          </a:p>
          <a:p>
            <a:r>
              <a:rPr lang="en-US" dirty="0" smtClean="0"/>
              <a:t>2014 </a:t>
            </a:r>
            <a:r>
              <a:rPr lang="en-US" b="1" dirty="0" smtClean="0"/>
              <a:t>Educational Forum at Olsen Middle School </a:t>
            </a:r>
            <a:r>
              <a:rPr lang="en-US" dirty="0" smtClean="0"/>
              <a:t>in Dania Beach May 8, 2014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Outreach Events</a:t>
            </a:r>
            <a:endParaRPr lang="en-US" dirty="0"/>
          </a:p>
        </p:txBody>
      </p:sp>
      <p:sp>
        <p:nvSpPr>
          <p:cNvPr id="3" name="Content Placeholder 2"/>
          <p:cNvSpPr>
            <a:spLocks noGrp="1"/>
          </p:cNvSpPr>
          <p:nvPr>
            <p:ph idx="1"/>
          </p:nvPr>
        </p:nvSpPr>
        <p:spPr/>
        <p:txBody>
          <a:bodyPr>
            <a:normAutofit fontScale="92500"/>
          </a:bodyPr>
          <a:lstStyle/>
          <a:p>
            <a:r>
              <a:rPr lang="en-US" b="1" dirty="0" smtClean="0"/>
              <a:t>Party for the Planet at Zoo Miami </a:t>
            </a:r>
            <a:r>
              <a:rPr lang="en-US" dirty="0" smtClean="0"/>
              <a:t>April 26 and 27, 2014 (Dustin Smith, Sara Williams, Andrew Derksen)</a:t>
            </a:r>
          </a:p>
          <a:p>
            <a:r>
              <a:rPr lang="en-US" b="1" dirty="0" smtClean="0"/>
              <a:t>Parkland Environmental Expo </a:t>
            </a:r>
            <a:r>
              <a:rPr lang="en-US" dirty="0" smtClean="0"/>
              <a:t>July 19, </a:t>
            </a:r>
            <a:r>
              <a:rPr lang="en-US" smtClean="0"/>
              <a:t>2014 </a:t>
            </a:r>
            <a:r>
              <a:rPr lang="en-US" smtClean="0"/>
              <a:t>(Liz </a:t>
            </a:r>
            <a:r>
              <a:rPr lang="en-US" dirty="0" smtClean="0"/>
              <a:t>Barraco, Brenda Garza, Jake Edwards)</a:t>
            </a:r>
          </a:p>
          <a:p>
            <a:r>
              <a:rPr lang="en-US" b="1" dirty="0" smtClean="0"/>
              <a:t>“Working together to combat invasive species” </a:t>
            </a:r>
            <a:r>
              <a:rPr lang="en-US" dirty="0" smtClean="0"/>
              <a:t>by Erica Skolte highlighting CISMAS was published in April 2014  </a:t>
            </a:r>
            <a:r>
              <a:rPr lang="en-US" dirty="0" err="1" smtClean="0"/>
              <a:t>JaxStrong</a:t>
            </a:r>
            <a:r>
              <a:rPr lang="en-US" dirty="0" smtClean="0"/>
              <a:t> newsletter by U.S. Army Corps of Engineers, Jacksonville District</a:t>
            </a:r>
          </a:p>
          <a:p>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304800"/>
            <a:ext cx="8534400" cy="990600"/>
          </a:xfrm>
        </p:spPr>
        <p:txBody>
          <a:bodyPr>
            <a:normAutofit/>
          </a:bodyPr>
          <a:lstStyle/>
          <a:p>
            <a:pPr eaLnBrk="1" hangingPunct="1"/>
            <a:r>
              <a:rPr lang="en-US" dirty="0" smtClean="0"/>
              <a:t>New Outreach Committee Chair</a:t>
            </a:r>
          </a:p>
        </p:txBody>
      </p:sp>
      <p:sp>
        <p:nvSpPr>
          <p:cNvPr id="16387" name="Rectangle 3"/>
          <p:cNvSpPr>
            <a:spLocks noGrp="1" noChangeArrowheads="1"/>
          </p:cNvSpPr>
          <p:nvPr>
            <p:ph idx="1"/>
          </p:nvPr>
        </p:nvSpPr>
        <p:spPr>
          <a:xfrm>
            <a:off x="457200" y="1371600"/>
            <a:ext cx="8382000" cy="5181600"/>
          </a:xfrm>
        </p:spPr>
        <p:txBody>
          <a:bodyPr>
            <a:normAutofit/>
          </a:bodyPr>
          <a:lstStyle/>
          <a:p>
            <a:pPr eaLnBrk="1" hangingPunct="1"/>
            <a:r>
              <a:rPr lang="en-US" dirty="0" smtClean="0"/>
              <a:t>Erica Skolte</a:t>
            </a:r>
          </a:p>
          <a:p>
            <a:pPr eaLnBrk="1" hangingPunct="1"/>
            <a:r>
              <a:rPr lang="en-US" dirty="0" smtClean="0"/>
              <a:t>Public Affairs Specialist </a:t>
            </a:r>
          </a:p>
          <a:p>
            <a:pPr eaLnBrk="1" hangingPunct="1"/>
            <a:r>
              <a:rPr lang="en-US" dirty="0" smtClean="0"/>
              <a:t>U.S. Army Corps of Engineers, West Palm Beach</a:t>
            </a:r>
          </a:p>
          <a:p>
            <a:pPr eaLnBrk="1" hangingPunct="1"/>
            <a:r>
              <a:rPr lang="en-US" dirty="0" smtClean="0"/>
              <a:t>561-472-8893</a:t>
            </a:r>
          </a:p>
          <a:p>
            <a:pPr eaLnBrk="1" hangingPunct="1"/>
            <a:r>
              <a:rPr lang="en-US" dirty="0" smtClean="0"/>
              <a:t>Erica.A.Skolte@usace.army.mil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Outreach Events</a:t>
            </a:r>
            <a:endParaRPr lang="en-US" dirty="0"/>
          </a:p>
        </p:txBody>
      </p:sp>
      <p:sp>
        <p:nvSpPr>
          <p:cNvPr id="3" name="Content Placeholder 2"/>
          <p:cNvSpPr>
            <a:spLocks noGrp="1"/>
          </p:cNvSpPr>
          <p:nvPr>
            <p:ph idx="1"/>
          </p:nvPr>
        </p:nvSpPr>
        <p:spPr>
          <a:xfrm>
            <a:off x="467474" y="1107040"/>
            <a:ext cx="8229600" cy="4525963"/>
          </a:xfrm>
        </p:spPr>
        <p:txBody>
          <a:bodyPr>
            <a:normAutofit fontScale="25000" lnSpcReduction="20000"/>
          </a:bodyPr>
          <a:lstStyle/>
          <a:p>
            <a:r>
              <a:rPr lang="en-US" sz="11200" b="1" dirty="0" smtClean="0"/>
              <a:t>Miami-Dade County </a:t>
            </a:r>
            <a:r>
              <a:rPr lang="en-US" sz="11200" dirty="0" smtClean="0"/>
              <a:t>Parks, Recreation and Open Spaces Department, Natural Areas Management Division </a:t>
            </a:r>
          </a:p>
          <a:p>
            <a:r>
              <a:rPr lang="en-US" sz="11200" dirty="0" smtClean="0"/>
              <a:t>Outreach is conducted through the </a:t>
            </a:r>
            <a:r>
              <a:rPr lang="en-US" sz="11200" b="1" dirty="0" smtClean="0"/>
              <a:t>Volunteer Workday program</a:t>
            </a:r>
            <a:r>
              <a:rPr lang="en-US" sz="11200" dirty="0" smtClean="0"/>
              <a:t>, which engages citizens in projects at our nature preserves, such as invasive plant removal, native plantings, and litter removal</a:t>
            </a:r>
          </a:p>
          <a:p>
            <a:r>
              <a:rPr lang="en-US" sz="11200" dirty="0" smtClean="0"/>
              <a:t>Everyone is welcome, school-age kids are the target audience</a:t>
            </a:r>
          </a:p>
          <a:p>
            <a:r>
              <a:rPr lang="en-US" sz="11200" dirty="0" smtClean="0"/>
              <a:t>During this year's volunteer season, they conducted </a:t>
            </a:r>
            <a:r>
              <a:rPr lang="en-US" sz="11200" b="1" dirty="0" smtClean="0"/>
              <a:t>26 events</a:t>
            </a:r>
            <a:r>
              <a:rPr lang="en-US" sz="11200" dirty="0" smtClean="0"/>
              <a:t> at various nature preserves, with </a:t>
            </a:r>
            <a:r>
              <a:rPr lang="en-US" sz="11200" b="1" dirty="0" smtClean="0"/>
              <a:t>833 volunteers </a:t>
            </a:r>
            <a:r>
              <a:rPr lang="en-US" sz="11200" dirty="0" smtClean="0"/>
              <a:t>who logged a total of </a:t>
            </a:r>
            <a:r>
              <a:rPr lang="en-US" sz="11200" b="1" dirty="0" smtClean="0"/>
              <a:t>2,600 hours</a:t>
            </a:r>
            <a:endParaRPr lang="en-US" sz="11200" dirty="0" smtClean="0"/>
          </a:p>
          <a:p>
            <a:r>
              <a:rPr lang="en-US" sz="11200" dirty="0" smtClean="0"/>
              <a:t>In addition, Dallas Hazelton assisted in one of the Pet Amnesty days in Broward.</a:t>
            </a:r>
          </a:p>
          <a:p>
            <a:pPr>
              <a:buNone/>
            </a:pPr>
            <a:endParaRPr lang="en-US" sz="9800" dirty="0" smtClean="0"/>
          </a:p>
          <a:p>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Outreach Events</a:t>
            </a:r>
            <a:endParaRPr lang="en-US" dirty="0"/>
          </a:p>
        </p:txBody>
      </p:sp>
      <p:pic>
        <p:nvPicPr>
          <p:cNvPr id="4" name="Picture 3" descr="10258958_10152340154870817_5930026315073780024_n.jpg"/>
          <p:cNvPicPr>
            <a:picLocks noChangeAspect="1"/>
          </p:cNvPicPr>
          <p:nvPr/>
        </p:nvPicPr>
        <p:blipFill>
          <a:blip r:embed="rId2" cstate="print"/>
          <a:stretch>
            <a:fillRect/>
          </a:stretch>
        </p:blipFill>
        <p:spPr>
          <a:xfrm>
            <a:off x="1686910" y="1044673"/>
            <a:ext cx="5833241" cy="525759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Outreach Events</a:t>
            </a:r>
            <a:endParaRPr lang="en-US" dirty="0"/>
          </a:p>
        </p:txBody>
      </p:sp>
      <p:sp>
        <p:nvSpPr>
          <p:cNvPr id="3" name="Content Placeholder 2"/>
          <p:cNvSpPr>
            <a:spLocks noGrp="1"/>
          </p:cNvSpPr>
          <p:nvPr>
            <p:ph idx="1"/>
          </p:nvPr>
        </p:nvSpPr>
        <p:spPr/>
        <p:txBody>
          <a:bodyPr>
            <a:normAutofit/>
          </a:bodyPr>
          <a:lstStyle/>
          <a:p>
            <a:r>
              <a:rPr lang="en-US" b="1" dirty="0" smtClean="0"/>
              <a:t>5th Annual Non-Native Fish Round Up </a:t>
            </a:r>
            <a:r>
              <a:rPr lang="en-US" dirty="0" smtClean="0"/>
              <a:t>on May 17, 2014 was the most successful year ever.</a:t>
            </a:r>
          </a:p>
          <a:p>
            <a:r>
              <a:rPr lang="en-US" b="1" dirty="0" smtClean="0"/>
              <a:t>55 people </a:t>
            </a:r>
            <a:r>
              <a:rPr lang="en-US" dirty="0" smtClean="0"/>
              <a:t>registered across three counties</a:t>
            </a:r>
          </a:p>
          <a:p>
            <a:r>
              <a:rPr lang="en-US" b="1" dirty="0" smtClean="0"/>
              <a:t>580 pounds of invasive fish </a:t>
            </a:r>
            <a:r>
              <a:rPr lang="en-US" dirty="0" smtClean="0"/>
              <a:t>were caught</a:t>
            </a:r>
          </a:p>
          <a:p>
            <a:r>
              <a:rPr lang="en-US" dirty="0" smtClean="0"/>
              <a:t>A new exotic fish called the Marbled-Pin Catfish (</a:t>
            </a:r>
            <a:r>
              <a:rPr lang="en-US" dirty="0" err="1" smtClean="0"/>
              <a:t>Leiarius</a:t>
            </a:r>
            <a:r>
              <a:rPr lang="en-US" dirty="0" smtClean="0"/>
              <a:t> </a:t>
            </a:r>
            <a:r>
              <a:rPr lang="en-US" dirty="0" err="1" smtClean="0"/>
              <a:t>marmoratus</a:t>
            </a:r>
            <a:r>
              <a:rPr lang="en-US" dirty="0" smtClean="0"/>
              <a:t>) was caught by Nick </a:t>
            </a:r>
            <a:r>
              <a:rPr lang="en-US" dirty="0" err="1" smtClean="0"/>
              <a:t>Valderrama</a:t>
            </a:r>
            <a:r>
              <a:rPr lang="en-US" dirty="0" smtClean="0"/>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ECISMA Website</a:t>
            </a:r>
            <a:endParaRPr lang="en-US" dirty="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pic>
        <p:nvPicPr>
          <p:cNvPr id="6" name="Picture 5" descr="ECISMA FB and Twitter.JPG"/>
          <p:cNvPicPr>
            <a:picLocks noChangeAspect="1"/>
          </p:cNvPicPr>
          <p:nvPr/>
        </p:nvPicPr>
        <p:blipFill>
          <a:blip r:embed="rId2" cstate="print"/>
          <a:stretch>
            <a:fillRect/>
          </a:stretch>
        </p:blipFill>
        <p:spPr>
          <a:xfrm>
            <a:off x="947499" y="2175641"/>
            <a:ext cx="7215478" cy="4067503"/>
          </a:xfrm>
          <a:prstGeom prst="rect">
            <a:avLst/>
          </a:prstGeom>
        </p:spPr>
      </p:pic>
      <p:sp>
        <p:nvSpPr>
          <p:cNvPr id="7" name="Rectangle 6"/>
          <p:cNvSpPr/>
          <p:nvPr/>
        </p:nvSpPr>
        <p:spPr>
          <a:xfrm>
            <a:off x="0" y="1418897"/>
            <a:ext cx="9144000" cy="769441"/>
          </a:xfrm>
          <a:prstGeom prst="rect">
            <a:avLst/>
          </a:prstGeom>
        </p:spPr>
        <p:txBody>
          <a:bodyPr wrap="square">
            <a:spAutoFit/>
          </a:bodyPr>
          <a:lstStyle/>
          <a:p>
            <a:pPr algn="ctr"/>
            <a:r>
              <a:rPr lang="en-US" sz="4400" b="1" dirty="0" smtClean="0">
                <a:solidFill>
                  <a:schemeClr val="tx1">
                    <a:lumMod val="65000"/>
                    <a:lumOff val="35000"/>
                  </a:schemeClr>
                </a:solidFill>
                <a:latin typeface="Calibri" pitchFamily="34" charset="0"/>
                <a:cs typeface="Calibri" pitchFamily="34" charset="0"/>
              </a:rPr>
              <a:t>http://evergladescisma.org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Website</a:t>
            </a:r>
            <a:endParaRPr lang="en-US" dirty="0"/>
          </a:p>
        </p:txBody>
      </p:sp>
      <p:sp>
        <p:nvSpPr>
          <p:cNvPr id="3" name="Content Placeholder 2"/>
          <p:cNvSpPr>
            <a:spLocks noGrp="1"/>
          </p:cNvSpPr>
          <p:nvPr>
            <p:ph idx="1"/>
          </p:nvPr>
        </p:nvSpPr>
        <p:spPr>
          <a:xfrm>
            <a:off x="467474" y="1117315"/>
            <a:ext cx="8229600" cy="4995809"/>
          </a:xfrm>
        </p:spPr>
        <p:txBody>
          <a:bodyPr>
            <a:normAutofit fontScale="92500" lnSpcReduction="20000"/>
          </a:bodyPr>
          <a:lstStyle/>
          <a:p>
            <a:r>
              <a:rPr lang="en-US" dirty="0" smtClean="0"/>
              <a:t>University of Florida received $5,000 from the University of Georgia and a $7,500 grant from the Munson Foundation to </a:t>
            </a:r>
            <a:r>
              <a:rPr lang="en-US" b="1" dirty="0" smtClean="0"/>
              <a:t>redesign and develop content for the Everglades CISMA website</a:t>
            </a:r>
            <a:r>
              <a:rPr lang="en-US" b="1" dirty="0" smtClean="0">
                <a:solidFill>
                  <a:schemeClr val="tx1">
                    <a:lumMod val="65000"/>
                    <a:lumOff val="35000"/>
                  </a:schemeClr>
                </a:solidFill>
                <a:cs typeface="Calibri" pitchFamily="34" charset="0"/>
              </a:rPr>
              <a:t> </a:t>
            </a:r>
            <a:r>
              <a:rPr lang="en-US" b="1" dirty="0" smtClean="0">
                <a:solidFill>
                  <a:schemeClr val="tx1">
                    <a:lumMod val="65000"/>
                    <a:lumOff val="35000"/>
                  </a:schemeClr>
                </a:solidFill>
                <a:cs typeface="Calibri" pitchFamily="34" charset="0"/>
                <a:hlinkClick r:id="rId2"/>
              </a:rPr>
              <a:t>http://evergladescisma.org</a:t>
            </a:r>
            <a:endParaRPr lang="en-US" dirty="0" smtClean="0"/>
          </a:p>
          <a:p>
            <a:r>
              <a:rPr lang="en-US" dirty="0" smtClean="0"/>
              <a:t>UF (Rebecca Harvey) is working on the redesign</a:t>
            </a:r>
          </a:p>
          <a:p>
            <a:r>
              <a:rPr lang="en-US" dirty="0" smtClean="0"/>
              <a:t>UF will seek input from the ECISMA steering committee on the revised website this fall, with the aim of </a:t>
            </a:r>
            <a:r>
              <a:rPr lang="en-US" b="1" dirty="0" smtClean="0"/>
              <a:t>launching the new site in early 2015 </a:t>
            </a:r>
          </a:p>
          <a:p>
            <a:r>
              <a:rPr lang="en-US" dirty="0" smtClean="0"/>
              <a:t>UF continuing to look for </a:t>
            </a:r>
            <a:r>
              <a:rPr lang="en-US" b="1" dirty="0" smtClean="0"/>
              <a:t>funds</a:t>
            </a:r>
            <a:r>
              <a:rPr lang="en-US" dirty="0" smtClean="0"/>
              <a:t> to develop additional products, including a Traveling Trunk of outreach materials.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Website</a:t>
            </a:r>
            <a:endParaRPr lang="en-US" dirty="0"/>
          </a:p>
        </p:txBody>
      </p:sp>
      <p:sp>
        <p:nvSpPr>
          <p:cNvPr id="3" name="Content Placeholder 2"/>
          <p:cNvSpPr>
            <a:spLocks noGrp="1"/>
          </p:cNvSpPr>
          <p:nvPr>
            <p:ph idx="1"/>
          </p:nvPr>
        </p:nvSpPr>
        <p:spPr>
          <a:xfrm>
            <a:off x="467474" y="1117315"/>
            <a:ext cx="8229600" cy="4995809"/>
          </a:xfrm>
        </p:spPr>
        <p:txBody>
          <a:bodyPr>
            <a:normAutofit fontScale="92500" lnSpcReduction="10000"/>
          </a:bodyPr>
          <a:lstStyle/>
          <a:p>
            <a:r>
              <a:rPr lang="en-US" dirty="0" smtClean="0"/>
              <a:t>The website and other materials produced by UF will be organized around the concept of the "</a:t>
            </a:r>
            <a:r>
              <a:rPr lang="en-US" b="1" dirty="0" smtClean="0"/>
              <a:t>Everglades Dangerous Dozen</a:t>
            </a:r>
            <a:r>
              <a:rPr lang="en-US" dirty="0" smtClean="0"/>
              <a:t>," a list of 12 invasive animal and plant species on which we will focus outreach. </a:t>
            </a:r>
          </a:p>
          <a:p>
            <a:r>
              <a:rPr lang="en-US" dirty="0" smtClean="0"/>
              <a:t>The list will be developed with your input and updated on a yearly basis.</a:t>
            </a:r>
          </a:p>
          <a:p>
            <a:r>
              <a:rPr lang="en-US" dirty="0" smtClean="0"/>
              <a:t>Criteria for inclusion in the "Dangerous Dozen"  and nominations will be one of the topics for discussed during the outreach breakout session tomorrow. </a:t>
            </a:r>
          </a:p>
          <a:p>
            <a:endParaRPr 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Social Media</a:t>
            </a:r>
            <a:endParaRPr lang="en-US" dirty="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pic>
        <p:nvPicPr>
          <p:cNvPr id="6" name="Picture 5" descr="ECISMA FB and Twitter.JPG"/>
          <p:cNvPicPr>
            <a:picLocks noChangeAspect="1"/>
          </p:cNvPicPr>
          <p:nvPr/>
        </p:nvPicPr>
        <p:blipFill>
          <a:blip r:embed="rId2" cstate="print"/>
          <a:stretch>
            <a:fillRect/>
          </a:stretch>
        </p:blipFill>
        <p:spPr>
          <a:xfrm>
            <a:off x="370573" y="1765738"/>
            <a:ext cx="8306269" cy="406750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Social Media</a:t>
            </a:r>
            <a:endParaRPr lang="en-US" dirty="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pic>
        <p:nvPicPr>
          <p:cNvPr id="6" name="Picture 5" descr="ECISMA FB and Twitter.JPG"/>
          <p:cNvPicPr>
            <a:picLocks noChangeAspect="1"/>
          </p:cNvPicPr>
          <p:nvPr/>
        </p:nvPicPr>
        <p:blipFill>
          <a:blip r:embed="rId2" cstate="print"/>
          <a:stretch>
            <a:fillRect/>
          </a:stretch>
        </p:blipFill>
        <p:spPr>
          <a:xfrm>
            <a:off x="323480" y="1592318"/>
            <a:ext cx="4003707" cy="4414345"/>
          </a:xfrm>
          <a:prstGeom prst="rect">
            <a:avLst/>
          </a:prstGeom>
        </p:spPr>
      </p:pic>
      <p:sp>
        <p:nvSpPr>
          <p:cNvPr id="7" name="TextBox 6"/>
          <p:cNvSpPr txBox="1"/>
          <p:nvPr/>
        </p:nvSpPr>
        <p:spPr>
          <a:xfrm>
            <a:off x="5108028" y="1560786"/>
            <a:ext cx="3547241" cy="2492990"/>
          </a:xfrm>
          <a:prstGeom prst="rect">
            <a:avLst/>
          </a:prstGeom>
          <a:noFill/>
        </p:spPr>
        <p:txBody>
          <a:bodyPr wrap="square" rtlCol="0">
            <a:spAutoFit/>
          </a:bodyPr>
          <a:lstStyle/>
          <a:p>
            <a:pPr algn="ctr"/>
            <a:r>
              <a:rPr lang="en-US" sz="4400" b="1" dirty="0" smtClean="0">
                <a:solidFill>
                  <a:schemeClr val="tx1">
                    <a:lumMod val="65000"/>
                    <a:lumOff val="35000"/>
                  </a:schemeClr>
                </a:solidFill>
                <a:latin typeface="Calibri" pitchFamily="34" charset="0"/>
                <a:cs typeface="Calibri" pitchFamily="34" charset="0"/>
              </a:rPr>
              <a:t>Twitter</a:t>
            </a:r>
          </a:p>
          <a:p>
            <a:pPr algn="ctr"/>
            <a:endParaRPr lang="en-US" sz="4400" b="1" dirty="0" smtClean="0">
              <a:solidFill>
                <a:schemeClr val="tx1">
                  <a:lumMod val="65000"/>
                  <a:lumOff val="35000"/>
                </a:schemeClr>
              </a:solidFill>
              <a:latin typeface="Calibri" pitchFamily="34" charset="0"/>
              <a:cs typeface="Calibri" pitchFamily="34" charset="0"/>
            </a:endParaRP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380 followers</a:t>
            </a:r>
          </a:p>
          <a:p>
            <a:pPr algn="ctr"/>
            <a:endParaRPr lang="en-US" dirty="0" smtClean="0"/>
          </a:p>
          <a:p>
            <a:pPr algn="ct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Social Media</a:t>
            </a:r>
            <a:endParaRPr lang="en-US" dirty="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pic>
        <p:nvPicPr>
          <p:cNvPr id="6" name="Picture 5" descr="ECISMA FB and Twitter.JPG"/>
          <p:cNvPicPr>
            <a:picLocks noChangeAspect="1"/>
          </p:cNvPicPr>
          <p:nvPr/>
        </p:nvPicPr>
        <p:blipFill>
          <a:blip r:embed="rId2" cstate="print"/>
          <a:stretch>
            <a:fillRect/>
          </a:stretch>
        </p:blipFill>
        <p:spPr>
          <a:xfrm>
            <a:off x="428883" y="1409308"/>
            <a:ext cx="4064290" cy="5117615"/>
          </a:xfrm>
          <a:prstGeom prst="rect">
            <a:avLst/>
          </a:prstGeom>
        </p:spPr>
      </p:pic>
      <p:sp>
        <p:nvSpPr>
          <p:cNvPr id="7" name="Rectangle 6"/>
          <p:cNvSpPr/>
          <p:nvPr/>
        </p:nvSpPr>
        <p:spPr>
          <a:xfrm>
            <a:off x="4745420" y="1387366"/>
            <a:ext cx="4193627" cy="3908762"/>
          </a:xfrm>
          <a:prstGeom prst="rect">
            <a:avLst/>
          </a:prstGeom>
        </p:spPr>
        <p:txBody>
          <a:bodyPr wrap="square">
            <a:spAutoFit/>
          </a:bodyPr>
          <a:lstStyle/>
          <a:p>
            <a:pPr algn="ctr"/>
            <a:r>
              <a:rPr lang="en-US" sz="4400" b="1" dirty="0" err="1" smtClean="0">
                <a:solidFill>
                  <a:schemeClr val="tx1">
                    <a:lumMod val="65000"/>
                    <a:lumOff val="35000"/>
                  </a:schemeClr>
                </a:solidFill>
                <a:latin typeface="Calibri" pitchFamily="34" charset="0"/>
                <a:cs typeface="Calibri" pitchFamily="34" charset="0"/>
              </a:rPr>
              <a:t>Facebook</a:t>
            </a:r>
            <a:endParaRPr lang="en-US" sz="4400" b="1" dirty="0" smtClean="0">
              <a:solidFill>
                <a:schemeClr val="tx1">
                  <a:lumMod val="65000"/>
                  <a:lumOff val="35000"/>
                </a:schemeClr>
              </a:solidFill>
              <a:latin typeface="Calibri" pitchFamily="34" charset="0"/>
              <a:cs typeface="Calibri" pitchFamily="34" charset="0"/>
            </a:endParaRPr>
          </a:p>
          <a:p>
            <a:pPr algn="ctr"/>
            <a:endParaRPr lang="en-US" sz="4400" b="1" dirty="0" smtClean="0">
              <a:solidFill>
                <a:schemeClr val="tx1">
                  <a:lumMod val="65000"/>
                  <a:lumOff val="35000"/>
                </a:schemeClr>
              </a:solidFill>
              <a:latin typeface="Calibri" pitchFamily="34" charset="0"/>
              <a:cs typeface="Calibri" pitchFamily="34" charset="0"/>
            </a:endParaRP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 222 followers</a:t>
            </a:r>
          </a:p>
          <a:p>
            <a:pPr>
              <a:buFont typeface="Arial" pitchFamily="34" charset="0"/>
              <a:buChar char="•"/>
            </a:pPr>
            <a:endParaRPr lang="en-US" sz="3200" b="1" dirty="0" smtClean="0">
              <a:solidFill>
                <a:schemeClr val="accent1">
                  <a:lumMod val="50000"/>
                </a:schemeClr>
              </a:solidFill>
              <a:latin typeface="Calibri" pitchFamily="34" charset="0"/>
              <a:cs typeface="Calibri" pitchFamily="34" charset="0"/>
            </a:endParaRP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Looking for suggestions for a good cover photo</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2014 ECISMA Newsletter</a:t>
            </a:r>
            <a:endParaRPr lang="en-US" dirty="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pic>
        <p:nvPicPr>
          <p:cNvPr id="6" name="Picture 5" descr="ECISMA FB and Twitter.JPG"/>
          <p:cNvPicPr>
            <a:picLocks noChangeAspect="1"/>
          </p:cNvPicPr>
          <p:nvPr/>
        </p:nvPicPr>
        <p:blipFill>
          <a:blip r:embed="rId3" cstate="print"/>
          <a:stretch>
            <a:fillRect/>
          </a:stretch>
        </p:blipFill>
        <p:spPr>
          <a:xfrm>
            <a:off x="483768" y="1409308"/>
            <a:ext cx="3954520" cy="5117615"/>
          </a:xfrm>
          <a:prstGeom prst="rect">
            <a:avLst/>
          </a:prstGeom>
        </p:spPr>
      </p:pic>
      <p:sp>
        <p:nvSpPr>
          <p:cNvPr id="7" name="Rectangle 6"/>
          <p:cNvSpPr/>
          <p:nvPr/>
        </p:nvSpPr>
        <p:spPr>
          <a:xfrm>
            <a:off x="4635061" y="1364566"/>
            <a:ext cx="4508939" cy="6986528"/>
          </a:xfrm>
          <a:prstGeom prst="rect">
            <a:avLst/>
          </a:prstGeom>
        </p:spPr>
        <p:txBody>
          <a:bodyPr wrap="square">
            <a:spAutoFit/>
          </a:bodyPr>
          <a:lstStyle/>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 17 outstanding articles!</a:t>
            </a:r>
          </a:p>
          <a:p>
            <a:pPr>
              <a:buFont typeface="Arial" pitchFamily="34" charset="0"/>
              <a:buChar char="•"/>
            </a:pPr>
            <a:endParaRPr lang="en-US" sz="3200" b="1" dirty="0" smtClean="0">
              <a:solidFill>
                <a:schemeClr val="accent1">
                  <a:lumMod val="50000"/>
                </a:schemeClr>
              </a:solidFill>
              <a:latin typeface="Calibri" pitchFamily="34" charset="0"/>
              <a:cs typeface="Calibri" pitchFamily="34" charset="0"/>
            </a:endParaRP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 download the whole newsletter OR</a:t>
            </a:r>
          </a:p>
          <a:p>
            <a:pPr>
              <a:buFont typeface="Arial" pitchFamily="34" charset="0"/>
              <a:buChar char="•"/>
            </a:pPr>
            <a:endParaRPr lang="en-US" sz="3200" b="1" dirty="0" smtClean="0">
              <a:solidFill>
                <a:schemeClr val="accent1">
                  <a:lumMod val="50000"/>
                </a:schemeClr>
              </a:solidFill>
              <a:latin typeface="Calibri" pitchFamily="34" charset="0"/>
              <a:cs typeface="Calibri" pitchFamily="34" charset="0"/>
            </a:endParaRP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 download individual articles</a:t>
            </a:r>
          </a:p>
          <a:p>
            <a:pPr>
              <a:buFont typeface="Arial" pitchFamily="34" charset="0"/>
              <a:buChar char="•"/>
            </a:pPr>
            <a:endParaRPr lang="en-US" sz="3200" b="1" dirty="0" smtClean="0">
              <a:solidFill>
                <a:schemeClr val="accent1">
                  <a:lumMod val="50000"/>
                </a:schemeClr>
              </a:solidFill>
              <a:latin typeface="Calibri" pitchFamily="34" charset="0"/>
              <a:cs typeface="Calibri" pitchFamily="34" charset="0"/>
            </a:endParaRP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 http://bit.ly/ECIS14</a:t>
            </a:r>
          </a:p>
          <a:p>
            <a:pPr algn="ctr"/>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304800"/>
            <a:ext cx="8534400" cy="990600"/>
          </a:xfrm>
        </p:spPr>
        <p:txBody>
          <a:bodyPr/>
          <a:lstStyle/>
          <a:p>
            <a:pPr eaLnBrk="1" hangingPunct="1"/>
            <a:r>
              <a:rPr lang="en-US" dirty="0" smtClean="0"/>
              <a:t>Innovations and Successes</a:t>
            </a:r>
          </a:p>
        </p:txBody>
      </p:sp>
      <p:sp>
        <p:nvSpPr>
          <p:cNvPr id="16387" name="Rectangle 3"/>
          <p:cNvSpPr>
            <a:spLocks noGrp="1" noChangeArrowheads="1"/>
          </p:cNvSpPr>
          <p:nvPr>
            <p:ph idx="1"/>
          </p:nvPr>
        </p:nvSpPr>
        <p:spPr>
          <a:xfrm>
            <a:off x="457200" y="1371600"/>
            <a:ext cx="8382000" cy="5181600"/>
          </a:xfrm>
        </p:spPr>
        <p:txBody>
          <a:bodyPr>
            <a:normAutofit/>
          </a:bodyPr>
          <a:lstStyle/>
          <a:p>
            <a:pPr eaLnBrk="1" hangingPunct="1"/>
            <a:r>
              <a:rPr lang="en-US" dirty="0" smtClean="0"/>
              <a:t>Fabulous </a:t>
            </a:r>
            <a:r>
              <a:rPr lang="en-US" smtClean="0"/>
              <a:t>new handouts</a:t>
            </a:r>
          </a:p>
          <a:p>
            <a:pPr eaLnBrk="1" hangingPunct="1"/>
            <a:r>
              <a:rPr lang="en-US" smtClean="0"/>
              <a:t>Python </a:t>
            </a:r>
            <a:r>
              <a:rPr lang="en-US" dirty="0" smtClean="0"/>
              <a:t>Patrol grant for snake boxes</a:t>
            </a:r>
          </a:p>
          <a:p>
            <a:pPr eaLnBrk="1" hangingPunct="1"/>
            <a:r>
              <a:rPr lang="en-US" dirty="0" smtClean="0"/>
              <a:t>Direct door mailing for Gambian pouched rats</a:t>
            </a:r>
          </a:p>
          <a:p>
            <a:pPr eaLnBrk="1" hangingPunct="1"/>
            <a:r>
              <a:rPr lang="en-US" dirty="0" smtClean="0"/>
              <a:t>Snazzy skin for Exotic Pet Amnesty trailer</a:t>
            </a:r>
          </a:p>
          <a:p>
            <a:pPr eaLnBrk="1" hangingPunct="1"/>
            <a:r>
              <a:rPr lang="en-US" dirty="0" smtClean="0"/>
              <a:t>Plans to create Python Patrol responders, complete with Google map</a:t>
            </a:r>
          </a:p>
          <a:p>
            <a:pPr eaLnBrk="1" hangingPunct="1"/>
            <a:r>
              <a:rPr lang="en-US" dirty="0" smtClean="0"/>
              <a:t>Plans to automate exotic pet adoption process</a:t>
            </a:r>
          </a:p>
          <a:p>
            <a:pPr eaLnBrk="1" hangingPunct="1"/>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2014 ECISMA Newsletter</a:t>
            </a:r>
            <a:endParaRPr lang="en-US" dirty="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sp>
        <p:nvSpPr>
          <p:cNvPr id="7" name="Rectangle 6"/>
          <p:cNvSpPr/>
          <p:nvPr/>
        </p:nvSpPr>
        <p:spPr>
          <a:xfrm>
            <a:off x="1" y="1648345"/>
            <a:ext cx="9143999" cy="6986528"/>
          </a:xfrm>
          <a:prstGeom prst="rect">
            <a:avLst/>
          </a:prstGeom>
        </p:spPr>
        <p:txBody>
          <a:bodyPr wrap="square">
            <a:spAutoFit/>
          </a:bodyPr>
          <a:lstStyle/>
          <a:p>
            <a:r>
              <a:rPr lang="en-US" sz="3200" b="1" dirty="0" smtClean="0">
                <a:solidFill>
                  <a:schemeClr val="accent1">
                    <a:lumMod val="50000"/>
                  </a:schemeClr>
                </a:solidFill>
                <a:latin typeface="Calibri" pitchFamily="34" charset="0"/>
                <a:cs typeface="Calibri" pitchFamily="34" charset="0"/>
              </a:rPr>
              <a:t>Topics include: </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Rapid Response Success</a:t>
            </a:r>
          </a:p>
          <a:p>
            <a:pPr>
              <a:buFont typeface="Arial" pitchFamily="34" charset="0"/>
              <a:buChar char="•"/>
            </a:pPr>
            <a:r>
              <a:rPr lang="en-US" sz="3200" b="1" dirty="0" err="1" smtClean="0">
                <a:solidFill>
                  <a:schemeClr val="accent1">
                    <a:lumMod val="50000"/>
                  </a:schemeClr>
                </a:solidFill>
                <a:latin typeface="Calibri" pitchFamily="34" charset="0"/>
                <a:cs typeface="Calibri" pitchFamily="34" charset="0"/>
              </a:rPr>
              <a:t>Luminitzera</a:t>
            </a:r>
            <a:r>
              <a:rPr lang="en-US" sz="3200" b="1" dirty="0" smtClean="0">
                <a:solidFill>
                  <a:schemeClr val="accent1">
                    <a:lumMod val="50000"/>
                  </a:schemeClr>
                </a:solidFill>
                <a:latin typeface="Calibri" pitchFamily="34" charset="0"/>
                <a:cs typeface="Calibri" pitchFamily="34" charset="0"/>
              </a:rPr>
              <a:t> Update</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IveGot1 App</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Redwing EDRR</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Exotic Pet Amnesty Program</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Exotic Mangrove at Kampong</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Python Patrol and FWC</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Giant Brake Fern</a:t>
            </a:r>
          </a:p>
          <a:p>
            <a:pPr>
              <a:buFont typeface="Arial" pitchFamily="34" charset="0"/>
              <a:buChar char="•"/>
            </a:pPr>
            <a:endParaRPr lang="en-US" sz="3200" b="1" dirty="0" smtClean="0">
              <a:solidFill>
                <a:schemeClr val="accent1">
                  <a:lumMod val="50000"/>
                </a:schemeClr>
              </a:solidFill>
              <a:latin typeface="Calibri" pitchFamily="34" charset="0"/>
              <a:cs typeface="Calibri" pitchFamily="34" charset="0"/>
            </a:endParaRPr>
          </a:p>
          <a:p>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2014 ECISMA Newsletter</a:t>
            </a:r>
            <a:endParaRPr lang="en-US" dirty="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sp>
        <p:nvSpPr>
          <p:cNvPr id="7" name="Rectangle 6"/>
          <p:cNvSpPr/>
          <p:nvPr/>
        </p:nvSpPr>
        <p:spPr>
          <a:xfrm>
            <a:off x="0" y="1585283"/>
            <a:ext cx="9143999" cy="6494085"/>
          </a:xfrm>
          <a:prstGeom prst="rect">
            <a:avLst/>
          </a:prstGeom>
        </p:spPr>
        <p:txBody>
          <a:bodyPr wrap="square">
            <a:spAutoFit/>
          </a:bodyPr>
          <a:lstStyle/>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 Strategic Action Framework</a:t>
            </a:r>
          </a:p>
          <a:p>
            <a:pPr>
              <a:buFont typeface="Arial" pitchFamily="34" charset="0"/>
              <a:buChar char="•"/>
            </a:pPr>
            <a:r>
              <a:rPr lang="en-US" sz="3200" b="1" i="1" dirty="0" err="1" smtClean="0">
                <a:solidFill>
                  <a:schemeClr val="accent1">
                    <a:lumMod val="50000"/>
                  </a:schemeClr>
                </a:solidFill>
                <a:latin typeface="Calibri" pitchFamily="34" charset="0"/>
                <a:cs typeface="Calibri" pitchFamily="34" charset="0"/>
              </a:rPr>
              <a:t>Dalechampia</a:t>
            </a:r>
            <a:r>
              <a:rPr lang="en-US" sz="3200" b="1" dirty="0" smtClean="0">
                <a:solidFill>
                  <a:schemeClr val="accent1">
                    <a:lumMod val="50000"/>
                  </a:schemeClr>
                </a:solidFill>
                <a:latin typeface="Calibri" pitchFamily="34" charset="0"/>
                <a:cs typeface="Calibri" pitchFamily="34" charset="0"/>
              </a:rPr>
              <a:t> EDRR</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Island Apple Snail Eggs</a:t>
            </a:r>
          </a:p>
          <a:p>
            <a:pPr>
              <a:buFont typeface="Arial" pitchFamily="34" charset="0"/>
              <a:buChar char="•"/>
            </a:pPr>
            <a:r>
              <a:rPr lang="en-US" sz="3200" b="1" dirty="0" err="1" smtClean="0">
                <a:solidFill>
                  <a:schemeClr val="accent1">
                    <a:lumMod val="50000"/>
                  </a:schemeClr>
                </a:solidFill>
                <a:latin typeface="Calibri" pitchFamily="34" charset="0"/>
                <a:cs typeface="Calibri" pitchFamily="34" charset="0"/>
              </a:rPr>
              <a:t>Psyllids</a:t>
            </a:r>
            <a:r>
              <a:rPr lang="en-US" sz="3200" b="1" dirty="0" smtClean="0">
                <a:solidFill>
                  <a:schemeClr val="accent1">
                    <a:lumMod val="50000"/>
                  </a:schemeClr>
                </a:solidFill>
                <a:latin typeface="Calibri" pitchFamily="34" charset="0"/>
                <a:cs typeface="Calibri" pitchFamily="34" charset="0"/>
              </a:rPr>
              <a:t> for </a:t>
            </a:r>
            <a:r>
              <a:rPr lang="en-US" sz="3200" b="1" i="1" dirty="0" err="1" smtClean="0">
                <a:solidFill>
                  <a:schemeClr val="accent1">
                    <a:lumMod val="50000"/>
                  </a:schemeClr>
                </a:solidFill>
                <a:latin typeface="Calibri" pitchFamily="34" charset="0"/>
                <a:cs typeface="Calibri" pitchFamily="34" charset="0"/>
              </a:rPr>
              <a:t>Schinus</a:t>
            </a:r>
            <a:r>
              <a:rPr lang="en-US" sz="3200" b="1" dirty="0" smtClean="0">
                <a:solidFill>
                  <a:schemeClr val="accent1">
                    <a:lumMod val="50000"/>
                  </a:schemeClr>
                </a:solidFill>
                <a:latin typeface="Calibri" pitchFamily="34" charset="0"/>
                <a:cs typeface="Calibri" pitchFamily="34" charset="0"/>
              </a:rPr>
              <a:t> </a:t>
            </a:r>
            <a:r>
              <a:rPr lang="en-US" sz="3200" b="1" dirty="0" err="1" smtClean="0">
                <a:solidFill>
                  <a:schemeClr val="accent1">
                    <a:lumMod val="50000"/>
                  </a:schemeClr>
                </a:solidFill>
                <a:latin typeface="Calibri" pitchFamily="34" charset="0"/>
                <a:cs typeface="Calibri" pitchFamily="34" charset="0"/>
              </a:rPr>
              <a:t>Biocontrol</a:t>
            </a:r>
            <a:endParaRPr lang="en-US" sz="3200" b="1" dirty="0" smtClean="0">
              <a:solidFill>
                <a:schemeClr val="accent1">
                  <a:lumMod val="50000"/>
                </a:schemeClr>
              </a:solidFill>
              <a:latin typeface="Calibri" pitchFamily="34" charset="0"/>
              <a:cs typeface="Calibri" pitchFamily="34" charset="0"/>
            </a:endParaRP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Nonnative Reptile EDRR Update</a:t>
            </a:r>
          </a:p>
          <a:p>
            <a:pPr>
              <a:buFont typeface="Arial" pitchFamily="34" charset="0"/>
              <a:buChar char="•"/>
            </a:pPr>
            <a:r>
              <a:rPr lang="en-US" sz="3200" b="1" i="1" dirty="0" err="1" smtClean="0">
                <a:solidFill>
                  <a:schemeClr val="accent1">
                    <a:lumMod val="50000"/>
                  </a:schemeClr>
                </a:solidFill>
                <a:latin typeface="Calibri" pitchFamily="34" charset="0"/>
                <a:cs typeface="Calibri" pitchFamily="34" charset="0"/>
              </a:rPr>
              <a:t>Mikania</a:t>
            </a:r>
            <a:r>
              <a:rPr lang="en-US" sz="3200" b="1" i="1" dirty="0" smtClean="0">
                <a:solidFill>
                  <a:schemeClr val="accent1">
                    <a:lumMod val="50000"/>
                  </a:schemeClr>
                </a:solidFill>
                <a:latin typeface="Calibri" pitchFamily="34" charset="0"/>
                <a:cs typeface="Calibri" pitchFamily="34" charset="0"/>
              </a:rPr>
              <a:t> </a:t>
            </a:r>
            <a:r>
              <a:rPr lang="en-US" sz="3200" b="1" i="1" dirty="0" err="1" smtClean="0">
                <a:solidFill>
                  <a:schemeClr val="accent1">
                    <a:lumMod val="50000"/>
                  </a:schemeClr>
                </a:solidFill>
                <a:latin typeface="Calibri" pitchFamily="34" charset="0"/>
                <a:cs typeface="Calibri" pitchFamily="34" charset="0"/>
              </a:rPr>
              <a:t>micrantha</a:t>
            </a:r>
            <a:r>
              <a:rPr lang="en-US" sz="3200" b="1" i="1" dirty="0" smtClean="0">
                <a:solidFill>
                  <a:schemeClr val="accent1">
                    <a:lumMod val="50000"/>
                  </a:schemeClr>
                </a:solidFill>
                <a:latin typeface="Calibri" pitchFamily="34" charset="0"/>
                <a:cs typeface="Calibri" pitchFamily="34" charset="0"/>
              </a:rPr>
              <a:t> </a:t>
            </a:r>
            <a:r>
              <a:rPr lang="en-US" sz="3200" b="1" dirty="0" smtClean="0">
                <a:solidFill>
                  <a:schemeClr val="accent1">
                    <a:lumMod val="50000"/>
                  </a:schemeClr>
                </a:solidFill>
                <a:latin typeface="Calibri" pitchFamily="34" charset="0"/>
                <a:cs typeface="Calibri" pitchFamily="34" charset="0"/>
              </a:rPr>
              <a:t>Update</a:t>
            </a:r>
          </a:p>
          <a:p>
            <a:pPr>
              <a:buFont typeface="Arial" pitchFamily="34" charset="0"/>
              <a:buChar char="•"/>
            </a:pPr>
            <a:r>
              <a:rPr lang="en-US" sz="3200" b="1" i="1" dirty="0" err="1" smtClean="0">
                <a:solidFill>
                  <a:schemeClr val="accent1">
                    <a:lumMod val="50000"/>
                  </a:schemeClr>
                </a:solidFill>
                <a:latin typeface="Calibri" pitchFamily="34" charset="0"/>
                <a:cs typeface="Calibri" pitchFamily="34" charset="0"/>
              </a:rPr>
              <a:t>Rotala</a:t>
            </a:r>
            <a:r>
              <a:rPr lang="en-US" sz="3200" b="1" dirty="0" smtClean="0">
                <a:solidFill>
                  <a:schemeClr val="accent1">
                    <a:lumMod val="50000"/>
                  </a:schemeClr>
                </a:solidFill>
                <a:latin typeface="Calibri" pitchFamily="34" charset="0"/>
                <a:cs typeface="Calibri" pitchFamily="34" charset="0"/>
              </a:rPr>
              <a:t>: New Canal Invader</a:t>
            </a:r>
          </a:p>
          <a:p>
            <a:pPr>
              <a:buFont typeface="Arial" pitchFamily="34" charset="0"/>
              <a:buChar char="•"/>
            </a:pPr>
            <a:r>
              <a:rPr lang="en-US" sz="3200" b="1" i="1" dirty="0" err="1" smtClean="0">
                <a:solidFill>
                  <a:schemeClr val="accent1">
                    <a:lumMod val="50000"/>
                  </a:schemeClr>
                </a:solidFill>
                <a:latin typeface="Calibri" pitchFamily="34" charset="0"/>
                <a:cs typeface="Calibri" pitchFamily="34" charset="0"/>
              </a:rPr>
              <a:t>Hydrilla</a:t>
            </a:r>
            <a:r>
              <a:rPr lang="en-US" sz="3200" b="1" dirty="0" smtClean="0">
                <a:solidFill>
                  <a:schemeClr val="accent1">
                    <a:lumMod val="50000"/>
                  </a:schemeClr>
                </a:solidFill>
                <a:latin typeface="Calibri" pitchFamily="34" charset="0"/>
                <a:cs typeface="Calibri" pitchFamily="34" charset="0"/>
              </a:rPr>
              <a:t> IPM</a:t>
            </a:r>
          </a:p>
          <a:p>
            <a:pPr>
              <a:buFont typeface="Arial" pitchFamily="34" charset="0"/>
              <a:buChar char="•"/>
            </a:pPr>
            <a:r>
              <a:rPr lang="en-US" sz="3200" b="1" dirty="0" smtClean="0">
                <a:solidFill>
                  <a:schemeClr val="accent1">
                    <a:lumMod val="50000"/>
                  </a:schemeClr>
                </a:solidFill>
                <a:latin typeface="Calibri" pitchFamily="34" charset="0"/>
                <a:cs typeface="Calibri" pitchFamily="34" charset="0"/>
              </a:rPr>
              <a:t>Friends of ECISMA</a:t>
            </a:r>
          </a:p>
          <a:p>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a:p>
            <a:pPr algn="ctr"/>
            <a:endParaRPr lang="en-US" sz="3200" b="1" dirty="0" smtClean="0">
              <a:solidFill>
                <a:schemeClr val="accent1">
                  <a:lumMod val="50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What Can I Do to Help?</a:t>
            </a:r>
            <a:endParaRPr lang="en-US" dirty="0"/>
          </a:p>
        </p:txBody>
      </p:sp>
      <p:sp>
        <p:nvSpPr>
          <p:cNvPr id="4" name="Rectangle 3"/>
          <p:cNvSpPr>
            <a:spLocks noGrp="1" noChangeArrowheads="1"/>
          </p:cNvSpPr>
          <p:nvPr>
            <p:ph idx="1"/>
          </p:nvPr>
        </p:nvSpPr>
        <p:spPr>
          <a:xfrm>
            <a:off x="457200" y="2017058"/>
            <a:ext cx="8382000" cy="4840941"/>
          </a:xfrm>
        </p:spPr>
        <p:txBody>
          <a:bodyPr>
            <a:normAutofit/>
          </a:bodyPr>
          <a:lstStyle/>
          <a:p>
            <a:r>
              <a:rPr lang="en-US" dirty="0" smtClean="0"/>
              <a:t>“Like” ECISMA </a:t>
            </a:r>
            <a:r>
              <a:rPr lang="en-US" dirty="0" err="1" smtClean="0"/>
              <a:t>Facebook</a:t>
            </a:r>
            <a:r>
              <a:rPr lang="en-US" dirty="0" smtClean="0"/>
              <a:t> page </a:t>
            </a:r>
          </a:p>
          <a:p>
            <a:r>
              <a:rPr lang="en-US" dirty="0" smtClean="0"/>
              <a:t>Follow ECISMA on Twitter</a:t>
            </a:r>
          </a:p>
          <a:p>
            <a:r>
              <a:rPr lang="en-US" dirty="0" smtClean="0"/>
              <a:t>Share ECISMA </a:t>
            </a:r>
            <a:r>
              <a:rPr lang="en-US" dirty="0" err="1" smtClean="0"/>
              <a:t>Facebook</a:t>
            </a:r>
            <a:r>
              <a:rPr lang="en-US" dirty="0" smtClean="0"/>
              <a:t> posts and </a:t>
            </a:r>
            <a:r>
              <a:rPr lang="en-US" dirty="0" err="1" smtClean="0"/>
              <a:t>retweet</a:t>
            </a:r>
            <a:r>
              <a:rPr lang="en-US" dirty="0" smtClean="0"/>
              <a:t> to publicize the event on agency and personal social media</a:t>
            </a:r>
          </a:p>
          <a:p>
            <a:r>
              <a:rPr lang="en-US" dirty="0" smtClean="0"/>
              <a:t>Send photos and items to outreach chair, Erica Skolte at </a:t>
            </a:r>
            <a:r>
              <a:rPr lang="en-US" dirty="0" smtClean="0">
                <a:hlinkClick r:id="rId2"/>
              </a:rPr>
              <a:t>erica.a.skolte@usace.army.mil</a:t>
            </a:r>
            <a:r>
              <a:rPr lang="en-US" dirty="0" smtClean="0"/>
              <a:t> for various uses</a:t>
            </a:r>
          </a:p>
          <a:p>
            <a:endParaRPr lang="en-US" dirty="0" smtClean="0"/>
          </a:p>
          <a:p>
            <a:endParaRPr lang="en-US" dirty="0" smtClean="0"/>
          </a:p>
          <a:p>
            <a:pPr lvl="1">
              <a:buNone/>
            </a:pPr>
            <a:endParaRPr lang="en-US" dirty="0" smtClean="0"/>
          </a:p>
          <a:p>
            <a:pPr>
              <a:buNone/>
            </a:pPr>
            <a:endParaRPr lang="en-US" dirty="0" smtClean="0"/>
          </a:p>
          <a:p>
            <a:endParaRPr lang="en-US" dirty="0" smtClean="0"/>
          </a:p>
          <a:p>
            <a:pPr eaLnBrk="1" hangingPunct="1"/>
            <a:endParaRPr lang="en-US" dirty="0" smtClean="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lumMod val="65000"/>
                    <a:lumOff val="35000"/>
                  </a:schemeClr>
                </a:solidFill>
                <a:effectLst/>
                <a:uLnTx/>
                <a:uFillTx/>
                <a:latin typeface="Calibri" pitchFamily="34" charset="0"/>
                <a:ea typeface="+mj-ea"/>
                <a:cs typeface="+mj-cs"/>
              </a:rPr>
              <a:t>SOCIAL</a:t>
            </a:r>
            <a:r>
              <a:rPr kumimoji="0" lang="en-US" sz="4400" b="1" i="0" u="none" strike="noStrike" kern="1200" cap="none" spc="0" normalizeH="0" noProof="0" dirty="0" smtClean="0">
                <a:ln>
                  <a:noFill/>
                </a:ln>
                <a:solidFill>
                  <a:schemeClr val="tx1">
                    <a:lumMod val="65000"/>
                    <a:lumOff val="35000"/>
                  </a:schemeClr>
                </a:solidFill>
                <a:effectLst/>
                <a:uLnTx/>
                <a:uFillTx/>
                <a:latin typeface="Calibri" pitchFamily="34" charset="0"/>
                <a:ea typeface="+mj-ea"/>
                <a:cs typeface="+mj-cs"/>
              </a:rPr>
              <a:t> MEDIA</a:t>
            </a: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767"/>
            <a:ext cx="8229600" cy="1143000"/>
          </a:xfrm>
        </p:spPr>
        <p:txBody>
          <a:bodyPr>
            <a:normAutofit/>
          </a:bodyPr>
          <a:lstStyle/>
          <a:p>
            <a:r>
              <a:rPr lang="en-US" dirty="0" smtClean="0"/>
              <a:t>What Can I Do to Help?</a:t>
            </a:r>
            <a:endParaRPr lang="en-US" dirty="0"/>
          </a:p>
        </p:txBody>
      </p:sp>
      <p:sp>
        <p:nvSpPr>
          <p:cNvPr id="4" name="Rectangle 3"/>
          <p:cNvSpPr>
            <a:spLocks noGrp="1" noChangeArrowheads="1"/>
          </p:cNvSpPr>
          <p:nvPr>
            <p:ph idx="1"/>
          </p:nvPr>
        </p:nvSpPr>
        <p:spPr>
          <a:xfrm>
            <a:off x="457200" y="2017058"/>
            <a:ext cx="8382000" cy="4840941"/>
          </a:xfrm>
        </p:spPr>
        <p:txBody>
          <a:bodyPr>
            <a:normAutofit/>
          </a:bodyPr>
          <a:lstStyle/>
          <a:p>
            <a:r>
              <a:rPr lang="en-US" dirty="0" smtClean="0"/>
              <a:t>Volunteer  to help out at the event</a:t>
            </a:r>
          </a:p>
          <a:p>
            <a:r>
              <a:rPr lang="en-US" dirty="0" smtClean="0"/>
              <a:t>Share ECISMA </a:t>
            </a:r>
            <a:r>
              <a:rPr lang="en-US" dirty="0" err="1" smtClean="0"/>
              <a:t>Facebook</a:t>
            </a:r>
            <a:r>
              <a:rPr lang="en-US" dirty="0" smtClean="0"/>
              <a:t> posts and </a:t>
            </a:r>
            <a:r>
              <a:rPr lang="en-US" dirty="0" err="1" smtClean="0"/>
              <a:t>retweet</a:t>
            </a:r>
            <a:r>
              <a:rPr lang="en-US" dirty="0" smtClean="0"/>
              <a:t> to publicize the event on agency and personal social media</a:t>
            </a:r>
          </a:p>
          <a:p>
            <a:r>
              <a:rPr lang="en-US" dirty="0" smtClean="0"/>
              <a:t>Take photos at the event</a:t>
            </a:r>
          </a:p>
          <a:p>
            <a:r>
              <a:rPr lang="en-US" dirty="0" smtClean="0"/>
              <a:t>Send photos to outreach chair, Erica Skolte at </a:t>
            </a:r>
            <a:r>
              <a:rPr lang="en-US" dirty="0" smtClean="0">
                <a:hlinkClick r:id="rId2"/>
              </a:rPr>
              <a:t>erica.a.skolte@usace.army.mil</a:t>
            </a:r>
            <a:endParaRPr lang="en-US" dirty="0" smtClean="0"/>
          </a:p>
          <a:p>
            <a:endParaRPr lang="en-US" dirty="0" smtClean="0"/>
          </a:p>
          <a:p>
            <a:endParaRPr lang="en-US" dirty="0" smtClean="0"/>
          </a:p>
          <a:p>
            <a:pPr lvl="1">
              <a:buNone/>
            </a:pPr>
            <a:endParaRPr lang="en-US" dirty="0" smtClean="0"/>
          </a:p>
          <a:p>
            <a:pPr>
              <a:buNone/>
            </a:pPr>
            <a:endParaRPr lang="en-US" dirty="0" smtClean="0"/>
          </a:p>
          <a:p>
            <a:endParaRPr lang="en-US" dirty="0" smtClean="0"/>
          </a:p>
          <a:p>
            <a:pPr eaLnBrk="1" hangingPunct="1"/>
            <a:endParaRPr lang="en-US" dirty="0" smtClean="0"/>
          </a:p>
        </p:txBody>
      </p:sp>
      <p:sp>
        <p:nvSpPr>
          <p:cNvPr id="5" name="Title 1"/>
          <p:cNvSpPr txBox="1">
            <a:spLocks/>
          </p:cNvSpPr>
          <p:nvPr/>
        </p:nvSpPr>
        <p:spPr>
          <a:xfrm>
            <a:off x="357352" y="1199085"/>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lumMod val="65000"/>
                    <a:lumOff val="35000"/>
                  </a:schemeClr>
                </a:solidFill>
                <a:effectLst/>
                <a:uLnTx/>
                <a:uFillTx/>
                <a:latin typeface="Calibri" pitchFamily="34" charset="0"/>
                <a:ea typeface="+mj-ea"/>
                <a:cs typeface="+mj-cs"/>
              </a:rPr>
              <a:t>EVENTS</a:t>
            </a:r>
            <a:endParaRPr kumimoji="0" lang="en-US" sz="4400" b="1" i="0" u="none" strike="noStrike" kern="1200" cap="none" spc="0" normalizeH="0" baseline="0" noProof="0" dirty="0">
              <a:ln>
                <a:noFill/>
              </a:ln>
              <a:solidFill>
                <a:schemeClr val="tx1">
                  <a:lumMod val="65000"/>
                  <a:lumOff val="35000"/>
                </a:schemeClr>
              </a:solidFill>
              <a:effectLst/>
              <a:uLnTx/>
              <a:uFillTx/>
              <a:latin typeface="Calibri"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Thank you! </a:t>
            </a:r>
            <a:br>
              <a:rPr lang="en-US" dirty="0" smtClean="0"/>
            </a:br>
            <a:r>
              <a:rPr lang="en-US" sz="3100" dirty="0" smtClean="0"/>
              <a:t>ECISMA Outreach Volunteers and Collaborators</a:t>
            </a:r>
            <a:endParaRPr lang="en-US" sz="3100" dirty="0"/>
          </a:p>
        </p:txBody>
      </p:sp>
      <p:sp>
        <p:nvSpPr>
          <p:cNvPr id="3" name="Content Placeholder 2"/>
          <p:cNvSpPr>
            <a:spLocks noGrp="1"/>
          </p:cNvSpPr>
          <p:nvPr>
            <p:ph idx="1"/>
          </p:nvPr>
        </p:nvSpPr>
        <p:spPr>
          <a:xfrm>
            <a:off x="304800" y="2032000"/>
            <a:ext cx="8636000" cy="4140200"/>
          </a:xfrm>
        </p:spPr>
        <p:txBody>
          <a:bodyPr>
            <a:normAutofit/>
          </a:bodyPr>
          <a:lstStyle/>
          <a:p>
            <a:pPr marL="0" indent="0"/>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Publications and Products</a:t>
            </a:r>
            <a:endParaRPr lang="en-US" dirty="0"/>
          </a:p>
        </p:txBody>
      </p:sp>
      <p:pic>
        <p:nvPicPr>
          <p:cNvPr id="5" name="Content Placeholder 4" descr="exotic report pc_Page_1.jpg"/>
          <p:cNvPicPr>
            <a:picLocks noGrp="1" noChangeAspect="1"/>
          </p:cNvPicPr>
          <p:nvPr>
            <p:ph idx="1"/>
          </p:nvPr>
        </p:nvPicPr>
        <p:blipFill>
          <a:blip r:embed="rId3" cstate="print"/>
          <a:srcRect l="6559" t="8649" r="6754" b="8839"/>
          <a:stretch>
            <a:fillRect/>
          </a:stretch>
        </p:blipFill>
        <p:spPr>
          <a:xfrm>
            <a:off x="2783776" y="1186556"/>
            <a:ext cx="6218700" cy="4702627"/>
          </a:xfrm>
        </p:spPr>
      </p:pic>
      <p:sp>
        <p:nvSpPr>
          <p:cNvPr id="4" name="TextBox 3"/>
          <p:cNvSpPr txBox="1"/>
          <p:nvPr/>
        </p:nvSpPr>
        <p:spPr>
          <a:xfrm flipH="1">
            <a:off x="130632" y="1861451"/>
            <a:ext cx="2688771" cy="3785652"/>
          </a:xfrm>
          <a:prstGeom prst="rect">
            <a:avLst/>
          </a:prstGeom>
          <a:noFill/>
        </p:spPr>
        <p:txBody>
          <a:bodyPr wrap="square" rtlCol="0">
            <a:spAutoFit/>
          </a:bodyPr>
          <a:lstStyle/>
          <a:p>
            <a:r>
              <a:rPr lang="en-US" sz="2400" dirty="0" smtClean="0"/>
              <a:t>Outreach postcard created mainly for dispatch and call centers, with information on how to make useful and credible exotic species reports</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gu wanted - 8 5x11 2014_0129.jpg"/>
          <p:cNvPicPr>
            <a:picLocks noGrp="1" noChangeAspect="1"/>
          </p:cNvPicPr>
          <p:nvPr>
            <p:ph idx="1"/>
          </p:nvPr>
        </p:nvPicPr>
        <p:blipFill>
          <a:blip r:embed="rId3" cstate="print"/>
          <a:stretch>
            <a:fillRect/>
          </a:stretch>
        </p:blipFill>
        <p:spPr>
          <a:xfrm>
            <a:off x="290707" y="195942"/>
            <a:ext cx="4749379" cy="6142195"/>
          </a:xfrm>
        </p:spPr>
      </p:pic>
      <p:sp>
        <p:nvSpPr>
          <p:cNvPr id="3" name="TextBox 2"/>
          <p:cNvSpPr txBox="1"/>
          <p:nvPr/>
        </p:nvSpPr>
        <p:spPr>
          <a:xfrm>
            <a:off x="5453744" y="3058886"/>
            <a:ext cx="3156856" cy="2954655"/>
          </a:xfrm>
          <a:prstGeom prst="rect">
            <a:avLst/>
          </a:prstGeom>
          <a:noFill/>
        </p:spPr>
        <p:txBody>
          <a:bodyPr wrap="square" rtlCol="0">
            <a:spAutoFit/>
          </a:bodyPr>
          <a:lstStyle/>
          <a:p>
            <a:r>
              <a:rPr lang="en-US" sz="2400" dirty="0" err="1" smtClean="0"/>
              <a:t>Tegu</a:t>
            </a:r>
            <a:r>
              <a:rPr lang="en-US" sz="2400" dirty="0" smtClean="0"/>
              <a:t> poster designed to be posted in areas where </a:t>
            </a:r>
            <a:r>
              <a:rPr lang="en-US" sz="2400" dirty="0" err="1" smtClean="0"/>
              <a:t>tegus</a:t>
            </a:r>
            <a:r>
              <a:rPr lang="en-US" sz="2400" dirty="0" smtClean="0"/>
              <a:t> are established, with information on making useful </a:t>
            </a:r>
            <a:r>
              <a:rPr lang="en-US" sz="2400" dirty="0" err="1" smtClean="0"/>
              <a:t>tegu</a:t>
            </a:r>
            <a:r>
              <a:rPr lang="en-US" sz="2400" dirty="0" smtClean="0"/>
              <a:t> reports</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ambianPouchedRat_flyer7.jpg"/>
          <p:cNvPicPr>
            <a:picLocks noGrp="1" noChangeAspect="1"/>
          </p:cNvPicPr>
          <p:nvPr>
            <p:ph idx="1"/>
          </p:nvPr>
        </p:nvPicPr>
        <p:blipFill>
          <a:blip r:embed="rId3" cstate="print"/>
          <a:stretch>
            <a:fillRect/>
          </a:stretch>
        </p:blipFill>
        <p:spPr>
          <a:xfrm>
            <a:off x="283014" y="304800"/>
            <a:ext cx="4680871" cy="6057598"/>
          </a:xfrm>
        </p:spPr>
      </p:pic>
      <p:sp>
        <p:nvSpPr>
          <p:cNvPr id="3" name="TextBox 2"/>
          <p:cNvSpPr txBox="1"/>
          <p:nvPr/>
        </p:nvSpPr>
        <p:spPr>
          <a:xfrm>
            <a:off x="5440469" y="2483271"/>
            <a:ext cx="3278987" cy="3046988"/>
          </a:xfrm>
          <a:prstGeom prst="rect">
            <a:avLst/>
          </a:prstGeom>
          <a:noFill/>
        </p:spPr>
        <p:txBody>
          <a:bodyPr wrap="square" rtlCol="0">
            <a:spAutoFit/>
          </a:bodyPr>
          <a:lstStyle/>
          <a:p>
            <a:r>
              <a:rPr lang="en-US" sz="2400" dirty="0" smtClean="0"/>
              <a:t>Gambian rat poster designed for an Every Door Direct Mailing on Grassy Key that was used to raise awareness and increase verifiable reports</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rmesePython6b_trifold_letterSize_Page_1.jpg"/>
          <p:cNvPicPr>
            <a:picLocks noGrp="1" noChangeAspect="1"/>
          </p:cNvPicPr>
          <p:nvPr>
            <p:ph idx="1"/>
          </p:nvPr>
        </p:nvPicPr>
        <p:blipFill>
          <a:blip r:embed="rId3" cstate="print"/>
          <a:stretch>
            <a:fillRect/>
          </a:stretch>
        </p:blipFill>
        <p:spPr>
          <a:xfrm>
            <a:off x="2026332" y="511635"/>
            <a:ext cx="6958212" cy="5377544"/>
          </a:xfrm>
        </p:spPr>
      </p:pic>
      <p:sp>
        <p:nvSpPr>
          <p:cNvPr id="3" name="TextBox 2"/>
          <p:cNvSpPr txBox="1"/>
          <p:nvPr/>
        </p:nvSpPr>
        <p:spPr>
          <a:xfrm flipH="1">
            <a:off x="141512" y="1946366"/>
            <a:ext cx="1926773" cy="3046988"/>
          </a:xfrm>
          <a:prstGeom prst="rect">
            <a:avLst/>
          </a:prstGeom>
          <a:noFill/>
        </p:spPr>
        <p:txBody>
          <a:bodyPr wrap="square" rtlCol="0">
            <a:spAutoFit/>
          </a:bodyPr>
          <a:lstStyle/>
          <a:p>
            <a:r>
              <a:rPr lang="en-US" sz="2400" dirty="0" smtClean="0"/>
              <a:t>Burmese python brochure that consolidates </a:t>
            </a:r>
          </a:p>
          <a:p>
            <a:r>
              <a:rPr lang="en-US" sz="2400" dirty="0" smtClean="0"/>
              <a:t>information into one handout </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rmesePythonPoster13-print yourself.jpg"/>
          <p:cNvPicPr>
            <a:picLocks noGrp="1" noChangeAspect="1"/>
          </p:cNvPicPr>
          <p:nvPr>
            <p:ph idx="1"/>
          </p:nvPr>
        </p:nvPicPr>
        <p:blipFill>
          <a:blip r:embed="rId3" cstate="print"/>
          <a:stretch>
            <a:fillRect/>
          </a:stretch>
        </p:blipFill>
        <p:spPr>
          <a:xfrm>
            <a:off x="318079" y="206826"/>
            <a:ext cx="4145064" cy="6406009"/>
          </a:xfrm>
        </p:spPr>
      </p:pic>
      <p:sp>
        <p:nvSpPr>
          <p:cNvPr id="3" name="TextBox 2"/>
          <p:cNvSpPr txBox="1"/>
          <p:nvPr/>
        </p:nvSpPr>
        <p:spPr>
          <a:xfrm>
            <a:off x="5214259" y="2677886"/>
            <a:ext cx="3135084" cy="3046988"/>
          </a:xfrm>
          <a:prstGeom prst="rect">
            <a:avLst/>
          </a:prstGeom>
          <a:noFill/>
        </p:spPr>
        <p:txBody>
          <a:bodyPr wrap="square" rtlCol="0">
            <a:spAutoFit/>
          </a:bodyPr>
          <a:lstStyle/>
          <a:p>
            <a:r>
              <a:rPr lang="en-US" sz="2400" dirty="0" smtClean="0"/>
              <a:t>Burmese python poster, developed from the brochure, designed as an 11” x 17” newsletter poster and available to print from the FWC web site</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48504" y="137679"/>
            <a:ext cx="5438775" cy="3943350"/>
          </a:xfrm>
          <a:prstGeom prst="rect">
            <a:avLst/>
          </a:prstGeom>
          <a:noFill/>
          <a:ln w="9525">
            <a:solidFill>
              <a:schemeClr val="tx1"/>
            </a:solidFill>
            <a:miter lim="800000"/>
            <a:headEnd/>
            <a:tailEnd/>
          </a:ln>
        </p:spPr>
      </p:pic>
      <p:pic>
        <p:nvPicPr>
          <p:cNvPr id="1026" name="Picture 2"/>
          <p:cNvPicPr>
            <a:picLocks noGrp="1" noChangeAspect="1" noChangeArrowheads="1"/>
          </p:cNvPicPr>
          <p:nvPr>
            <p:ph idx="1"/>
          </p:nvPr>
        </p:nvPicPr>
        <p:blipFill>
          <a:blip r:embed="rId4" cstate="print"/>
          <a:srcRect/>
          <a:stretch>
            <a:fillRect/>
          </a:stretch>
        </p:blipFill>
        <p:spPr bwMode="auto">
          <a:xfrm>
            <a:off x="3599211" y="2403446"/>
            <a:ext cx="5409708" cy="3955790"/>
          </a:xfrm>
          <a:prstGeom prst="rect">
            <a:avLst/>
          </a:prstGeom>
          <a:noFill/>
          <a:ln w="9525">
            <a:solidFill>
              <a:schemeClr val="tx1"/>
            </a:solidFill>
            <a:miter lim="800000"/>
            <a:headEnd/>
            <a:tailEnd/>
          </a:ln>
        </p:spPr>
      </p:pic>
      <p:sp>
        <p:nvSpPr>
          <p:cNvPr id="4" name="TextBox 3"/>
          <p:cNvSpPr txBox="1"/>
          <p:nvPr/>
        </p:nvSpPr>
        <p:spPr>
          <a:xfrm>
            <a:off x="261258" y="4213002"/>
            <a:ext cx="3265715" cy="1938992"/>
          </a:xfrm>
          <a:prstGeom prst="rect">
            <a:avLst/>
          </a:prstGeom>
          <a:noFill/>
        </p:spPr>
        <p:txBody>
          <a:bodyPr wrap="square" rtlCol="0">
            <a:spAutoFit/>
          </a:bodyPr>
          <a:lstStyle/>
          <a:p>
            <a:r>
              <a:rPr lang="en-US" sz="2400" dirty="0" smtClean="0"/>
              <a:t>Exotic Pet Amnesty Program brochures to promote the program and help recruit adopters</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ISREP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CISREP_Template</Template>
  <TotalTime>15259</TotalTime>
  <Words>1633</Words>
  <Application>Microsoft Office PowerPoint</Application>
  <PresentationFormat>On-screen Show (4:3)</PresentationFormat>
  <Paragraphs>206</Paragraphs>
  <Slides>34</Slides>
  <Notes>17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CISREP_Template</vt:lpstr>
      <vt:lpstr>ECISMA Outreach  2013 – 2014 </vt:lpstr>
      <vt:lpstr>New Outreach Committee Chair</vt:lpstr>
      <vt:lpstr>Innovations and Successes</vt:lpstr>
      <vt:lpstr>Publications and Products</vt:lpstr>
      <vt:lpstr>PowerPoint Presentation</vt:lpstr>
      <vt:lpstr>PowerPoint Presentation</vt:lpstr>
      <vt:lpstr>PowerPoint Presentation</vt:lpstr>
      <vt:lpstr>PowerPoint Presentation</vt:lpstr>
      <vt:lpstr>PowerPoint Presentation</vt:lpstr>
      <vt:lpstr>Python Patrol</vt:lpstr>
      <vt:lpstr>PowerPoint Presentation</vt:lpstr>
      <vt:lpstr>PowerPoint Presentation</vt:lpstr>
      <vt:lpstr>PowerPoint Presentation</vt:lpstr>
      <vt:lpstr>Exotic Pet Amnesty Day Events</vt:lpstr>
      <vt:lpstr>Upcoming Exotic Pet Amnesty Events</vt:lpstr>
      <vt:lpstr>PowerPoint Presentation</vt:lpstr>
      <vt:lpstr>ECISMA Outreach Events</vt:lpstr>
      <vt:lpstr>ECISMA Outreach Events</vt:lpstr>
      <vt:lpstr>ECISMA Outreach Events</vt:lpstr>
      <vt:lpstr>ECISMA Outreach Events</vt:lpstr>
      <vt:lpstr>ECISMA Outreach Events</vt:lpstr>
      <vt:lpstr>ECISMA Outreach Events</vt:lpstr>
      <vt:lpstr>ECISMA Website</vt:lpstr>
      <vt:lpstr>ECISMA Website</vt:lpstr>
      <vt:lpstr>ECISMA Website</vt:lpstr>
      <vt:lpstr>Social Media</vt:lpstr>
      <vt:lpstr>Social Media</vt:lpstr>
      <vt:lpstr>Social Media</vt:lpstr>
      <vt:lpstr>2014 ECISMA Newsletter</vt:lpstr>
      <vt:lpstr>2014 ECISMA Newsletter</vt:lpstr>
      <vt:lpstr>2014 ECISMA Newsletter</vt:lpstr>
      <vt:lpstr>What Can I Do to Help?</vt:lpstr>
      <vt:lpstr>What Can I Do to Help?</vt:lpstr>
      <vt:lpstr>Thank you!  ECISMA Outreach Volunteers and Collaborators</vt:lpstr>
    </vt:vector>
  </TitlesOfParts>
  <Company>South Fl Water Mgmnt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Everglades Invasive Species</dc:title>
  <dc:creator>LeRoy Rodgers</dc:creator>
  <cp:lastModifiedBy>LeRoy Rodgers</cp:lastModifiedBy>
  <cp:revision>182</cp:revision>
  <dcterms:created xsi:type="dcterms:W3CDTF">2013-03-15T18:37:27Z</dcterms:created>
  <dcterms:modified xsi:type="dcterms:W3CDTF">2014-07-23T17:12:48Z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