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00" r:id="rId3"/>
    <p:sldId id="276" r:id="rId4"/>
    <p:sldId id="257" r:id="rId5"/>
    <p:sldId id="258" r:id="rId6"/>
    <p:sldId id="286" r:id="rId7"/>
    <p:sldId id="287" r:id="rId8"/>
    <p:sldId id="289" r:id="rId9"/>
    <p:sldId id="288" r:id="rId10"/>
    <p:sldId id="261" r:id="rId11"/>
    <p:sldId id="262" r:id="rId12"/>
    <p:sldId id="275" r:id="rId13"/>
    <p:sldId id="285" r:id="rId14"/>
    <p:sldId id="281" r:id="rId15"/>
    <p:sldId id="282" r:id="rId16"/>
    <p:sldId id="283" r:id="rId17"/>
    <p:sldId id="269" r:id="rId18"/>
    <p:sldId id="290" r:id="rId19"/>
    <p:sldId id="291" r:id="rId20"/>
    <p:sldId id="277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279" r:id="rId29"/>
    <p:sldId id="274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8" autoAdjust="0"/>
    <p:restoredTop sz="88201" autoAdjust="0"/>
  </p:normalViewPr>
  <p:slideViewPr>
    <p:cSldViewPr snapToGrid="0">
      <p:cViewPr varScale="1">
        <p:scale>
          <a:sx n="121" d="100"/>
          <a:sy n="121" d="100"/>
        </p:scale>
        <p:origin x="13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6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hunter\Documents\Environmental%20DNA\Python%20eDNA\January14%20Analyses\Pmb_q4_Tr1_14Oct13_dat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Sheet1!$I$37:$I$46</c:f>
              <c:strCache>
                <c:ptCount val="10"/>
                <c:pt idx="0">
                  <c:v>Saliva-15</c:v>
                </c:pt>
                <c:pt idx="1">
                  <c:v>Saliva-15</c:v>
                </c:pt>
                <c:pt idx="2">
                  <c:v>Fur-27</c:v>
                </c:pt>
                <c:pt idx="3">
                  <c:v>Fur-27</c:v>
                </c:pt>
                <c:pt idx="4">
                  <c:v>Rabbit DNA-15</c:v>
                </c:pt>
                <c:pt idx="5">
                  <c:v>Rabbit DNA-15</c:v>
                </c:pt>
                <c:pt idx="6">
                  <c:v>Tissue DNA</c:v>
                </c:pt>
                <c:pt idx="7">
                  <c:v>Tissue DNA</c:v>
                </c:pt>
                <c:pt idx="8">
                  <c:v>Neg Control</c:v>
                </c:pt>
                <c:pt idx="9">
                  <c:v>Neg Control</c:v>
                </c:pt>
              </c:strCache>
            </c:strRef>
          </c:cat>
          <c:val>
            <c:numRef>
              <c:f>Sheet1!$J$37:$J$46</c:f>
              <c:numCache>
                <c:formatCode>General</c:formatCode>
                <c:ptCount val="10"/>
                <c:pt idx="0">
                  <c:v>2.5706741215895295</c:v>
                </c:pt>
                <c:pt idx="1">
                  <c:v>2.5780824051903695</c:v>
                </c:pt>
                <c:pt idx="2">
                  <c:v>4.8009108935905989</c:v>
                </c:pt>
                <c:pt idx="3">
                  <c:v>4.8305647666743301</c:v>
                </c:pt>
                <c:pt idx="4">
                  <c:v>0</c:v>
                </c:pt>
                <c:pt idx="5">
                  <c:v>0</c:v>
                </c:pt>
                <c:pt idx="6">
                  <c:v>4.0306214081581606</c:v>
                </c:pt>
                <c:pt idx="7">
                  <c:v>3.9790985966247194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4506816"/>
        <c:axId val="709704864"/>
      </c:barChart>
      <c:catAx>
        <c:axId val="544506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960000"/>
          <a:lstStyle/>
          <a:p>
            <a:pPr>
              <a:defRPr sz="1100"/>
            </a:pPr>
            <a:endParaRPr lang="en-US"/>
          </a:p>
        </c:txPr>
        <c:crossAx val="709704864"/>
        <c:crosses val="autoZero"/>
        <c:auto val="1"/>
        <c:lblAlgn val="ctr"/>
        <c:lblOffset val="100"/>
        <c:noMultiLvlLbl val="0"/>
      </c:catAx>
      <c:valAx>
        <c:axId val="709704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4450681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41 Burmese</a:t>
            </a:r>
            <a:r>
              <a:rPr lang="en-US" sz="3600" b="0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p</a:t>
            </a:r>
            <a:r>
              <a:rPr lang="en-US" sz="36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ythons</a:t>
            </a:r>
            <a:r>
              <a:rPr lang="en-US" sz="3600" b="0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600" b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collected in ENP </a:t>
            </a:r>
            <a:r>
              <a:rPr lang="en-US" sz="3600" b="0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 </a:t>
            </a:r>
            <a:r>
              <a:rPr lang="en-US" sz="3600" b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2014</a:t>
            </a:r>
            <a:endParaRPr lang="en-US" sz="3600" b="0" dirty="0">
              <a:solidFill>
                <a:schemeClr val="bg1"/>
              </a:solidFill>
              <a:latin typeface="Calibri" panose="020F050202020403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Sheet1!$A$1:$A$7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Sheet1!$B$1:$B$7</c:f>
              <c:numCache>
                <c:formatCode>General</c:formatCode>
                <c:ptCount val="7"/>
                <c:pt idx="0">
                  <c:v>6</c:v>
                </c:pt>
                <c:pt idx="1">
                  <c:v>4</c:v>
                </c:pt>
                <c:pt idx="2">
                  <c:v>1</c:v>
                </c:pt>
                <c:pt idx="3">
                  <c:v>9</c:v>
                </c:pt>
                <c:pt idx="4">
                  <c:v>4</c:v>
                </c:pt>
                <c:pt idx="5">
                  <c:v>4</c:v>
                </c:pt>
                <c:pt idx="6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9707104"/>
        <c:axId val="709707664"/>
      </c:barChart>
      <c:catAx>
        <c:axId val="70970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707664"/>
        <c:crosses val="autoZero"/>
        <c:auto val="1"/>
        <c:lblAlgn val="ctr"/>
        <c:lblOffset val="100"/>
        <c:noMultiLvlLbl val="0"/>
      </c:catAx>
      <c:valAx>
        <c:axId val="70970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70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US" sz="36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41 Burmese</a:t>
            </a:r>
            <a:r>
              <a:rPr lang="en-US" sz="3600" b="0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p</a:t>
            </a:r>
            <a:r>
              <a:rPr lang="en-US" sz="36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ythons</a:t>
            </a:r>
            <a:r>
              <a:rPr lang="en-US" sz="3600" b="0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600" b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collected in ENP </a:t>
            </a:r>
            <a:r>
              <a:rPr lang="en-US" sz="3600" b="0" baseline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 </a:t>
            </a:r>
            <a:r>
              <a:rPr lang="en-US" sz="3600" b="0" baseline="0" dirty="0">
                <a:solidFill>
                  <a:schemeClr val="bg1"/>
                </a:solidFill>
                <a:latin typeface="Calibri" panose="020F0502020204030204" pitchFamily="34" charset="0"/>
              </a:rPr>
              <a:t>2014</a:t>
            </a:r>
            <a:endParaRPr lang="en-US" sz="3600" b="0" dirty="0">
              <a:solidFill>
                <a:schemeClr val="bg1"/>
              </a:solidFill>
              <a:latin typeface="Calibri" panose="020F050202020403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Sheet1!$A$1:$A$7</c:f>
              <c:strCache>
                <c:ptCount val="7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Sheet1!$B$1:$B$7</c:f>
              <c:numCache>
                <c:formatCode>General</c:formatCode>
                <c:ptCount val="7"/>
                <c:pt idx="0">
                  <c:v>6</c:v>
                </c:pt>
                <c:pt idx="1">
                  <c:v>4</c:v>
                </c:pt>
                <c:pt idx="2">
                  <c:v>1</c:v>
                </c:pt>
                <c:pt idx="3">
                  <c:v>9</c:v>
                </c:pt>
                <c:pt idx="4">
                  <c:v>4</c:v>
                </c:pt>
                <c:pt idx="5">
                  <c:v>4</c:v>
                </c:pt>
                <c:pt idx="6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8286960"/>
        <c:axId val="558287520"/>
      </c:barChart>
      <c:catAx>
        <c:axId val="55828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87520"/>
        <c:crosses val="autoZero"/>
        <c:auto val="1"/>
        <c:lblAlgn val="ctr"/>
        <c:lblOffset val="100"/>
        <c:noMultiLvlLbl val="0"/>
      </c:catAx>
      <c:valAx>
        <c:axId val="558287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8286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3600" b="0" dirty="0">
                <a:solidFill>
                  <a:schemeClr val="bg1"/>
                </a:solidFill>
                <a:latin typeface="Calibri" panose="020F0502020204030204" pitchFamily="34" charset="0"/>
              </a:rPr>
              <a:t>Source of </a:t>
            </a:r>
            <a:r>
              <a:rPr lang="en-US" sz="36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Pythons </a:t>
            </a:r>
            <a:r>
              <a:rPr lang="en-US" sz="3600" b="0" dirty="0">
                <a:solidFill>
                  <a:schemeClr val="bg1"/>
                </a:solidFill>
                <a:latin typeface="Calibri" panose="020F0502020204030204" pitchFamily="34" charset="0"/>
              </a:rPr>
              <a:t>-- 2014 ENP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Sheet2!$A$1:$A$4</c:f>
              <c:strCache>
                <c:ptCount val="4"/>
                <c:pt idx="0">
                  <c:v>Agents</c:v>
                </c:pt>
                <c:pt idx="1">
                  <c:v>NPS/USGS</c:v>
                </c:pt>
                <c:pt idx="2">
                  <c:v>EIRAMP/UF</c:v>
                </c:pt>
                <c:pt idx="3">
                  <c:v>Other</c:v>
                </c:pt>
              </c:strCache>
            </c:strRef>
          </c:cat>
          <c:val>
            <c:numRef>
              <c:f>Sheet2!$B$1:$B$4</c:f>
              <c:numCache>
                <c:formatCode>General</c:formatCode>
                <c:ptCount val="4"/>
                <c:pt idx="0">
                  <c:v>17</c:v>
                </c:pt>
                <c:pt idx="1">
                  <c:v>10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098327585084924E-2"/>
          <c:y val="2.1827415992010792E-2"/>
          <c:w val="0.62950120387844111"/>
          <c:h val="0.877805649121683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'Proportion sex by month'!$C$1</c:f>
              <c:strCache>
                <c:ptCount val="1"/>
                <c:pt idx="0">
                  <c:v>Female (% of sample)</c:v>
                </c:pt>
              </c:strCache>
            </c:strRef>
          </c:tx>
          <c:invertIfNegative val="0"/>
          <c:cat>
            <c:strRef>
              <c:f>'Proportion sex by month'!$A$2:$A$13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'Proportion sex by month'!$C$2:$C$13</c:f>
              <c:numCache>
                <c:formatCode>General</c:formatCode>
                <c:ptCount val="12"/>
                <c:pt idx="0">
                  <c:v>0.10462287104622878</c:v>
                </c:pt>
                <c:pt idx="1">
                  <c:v>4.866180048661798E-2</c:v>
                </c:pt>
                <c:pt idx="2">
                  <c:v>8.2725060827250702E-2</c:v>
                </c:pt>
                <c:pt idx="3">
                  <c:v>3.6496350364963522E-2</c:v>
                </c:pt>
                <c:pt idx="4">
                  <c:v>0.11922141119221412</c:v>
                </c:pt>
                <c:pt idx="5">
                  <c:v>6.3260340632603412E-2</c:v>
                </c:pt>
                <c:pt idx="6">
                  <c:v>6.3260340632603412E-2</c:v>
                </c:pt>
                <c:pt idx="7">
                  <c:v>0.10948905109489047</c:v>
                </c:pt>
                <c:pt idx="8">
                  <c:v>0.12165450121654506</c:v>
                </c:pt>
                <c:pt idx="9">
                  <c:v>7.5425790754257913E-2</c:v>
                </c:pt>
                <c:pt idx="10">
                  <c:v>9.2457420924574207E-2</c:v>
                </c:pt>
                <c:pt idx="11">
                  <c:v>8.2725060827250702E-2</c:v>
                </c:pt>
              </c:numCache>
            </c:numRef>
          </c:val>
        </c:ser>
        <c:ser>
          <c:idx val="1"/>
          <c:order val="1"/>
          <c:tx>
            <c:strRef>
              <c:f>'Proportion sex by month'!$D$1</c:f>
              <c:strCache>
                <c:ptCount val="1"/>
                <c:pt idx="0">
                  <c:v>Male (% of sample)</c:v>
                </c:pt>
              </c:strCache>
            </c:strRef>
          </c:tx>
          <c:invertIfNegative val="0"/>
          <c:val>
            <c:numRef>
              <c:f>'Proportion sex by month'!$E$2:$E$13</c:f>
              <c:numCache>
                <c:formatCode>General</c:formatCode>
                <c:ptCount val="12"/>
                <c:pt idx="0">
                  <c:v>0.22243346007604572</c:v>
                </c:pt>
                <c:pt idx="1">
                  <c:v>7.0342205323193921E-2</c:v>
                </c:pt>
                <c:pt idx="2">
                  <c:v>7.4144486692015232E-2</c:v>
                </c:pt>
                <c:pt idx="3">
                  <c:v>2.4714828897338385E-2</c:v>
                </c:pt>
                <c:pt idx="4">
                  <c:v>2.6615969581749076E-2</c:v>
                </c:pt>
                <c:pt idx="5">
                  <c:v>4.7528517110266164E-2</c:v>
                </c:pt>
                <c:pt idx="6">
                  <c:v>3.6121673003802278E-2</c:v>
                </c:pt>
                <c:pt idx="7">
                  <c:v>4.7528517110266164E-2</c:v>
                </c:pt>
                <c:pt idx="8">
                  <c:v>6.4638783269961989E-2</c:v>
                </c:pt>
                <c:pt idx="9">
                  <c:v>7.6045627376425853E-2</c:v>
                </c:pt>
                <c:pt idx="10">
                  <c:v>0.11977186311787071</c:v>
                </c:pt>
                <c:pt idx="11">
                  <c:v>0.19011406844106471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2728672"/>
        <c:axId val="532729232"/>
      </c:barChart>
      <c:catAx>
        <c:axId val="532728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532729232"/>
        <c:crosses val="autoZero"/>
        <c:auto val="1"/>
        <c:lblAlgn val="ctr"/>
        <c:lblOffset val="100"/>
        <c:noMultiLvlLbl val="0"/>
      </c:catAx>
      <c:valAx>
        <c:axId val="532729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32728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8970485832128134"/>
          <c:y val="0.10401253837007463"/>
          <c:w val="0.28926334208223969"/>
          <c:h val="0.17990369719282862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0.19835</cdr:x>
      <cdr:y>0.04227</cdr:y>
    </cdr:from>
    <cdr:to>
      <cdr:x>0.61983</cdr:x>
      <cdr:y>0.20321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28800" y="240166"/>
          <a:ext cx="38862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 smtClean="0"/>
            <a:t>Burmese pythons &gt;150 cm SVL</a:t>
          </a:r>
        </a:p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A9770-BAC4-40EF-9A68-CB4D2393090D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DAF2F-242B-4EFE-870C-24652EDEC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8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DAF2F-242B-4EFE-870C-24652EDEC2D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42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Collaborative</a:t>
            </a:r>
            <a:r>
              <a:rPr lang="en-US" baseline="0" dirty="0" smtClean="0"/>
              <a:t> w/ Amanda Demopoulos, multiple tissue types, C and N, </a:t>
            </a:r>
          </a:p>
          <a:p>
            <a:r>
              <a:rPr lang="en-US" baseline="0" dirty="0" smtClean="0"/>
              <a:t>Long-term Everglades residents w/ varied diet vs. possible new releases that were pets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DAF2F-242B-4EFE-870C-24652EDEC2D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02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McCleery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DAF2F-242B-4EFE-870C-24652EDEC2D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54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0397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en-US" dirty="0" smtClean="0">
                <a:latin typeface="Times New Roman" pitchFamily="18" charset="0"/>
              </a:rPr>
              <a:t>Used</a:t>
            </a:r>
            <a:r>
              <a:rPr lang="en-US" altLang="en-US" baseline="0" dirty="0" smtClean="0">
                <a:latin typeface="Times New Roman" pitchFamily="18" charset="0"/>
              </a:rPr>
              <a:t> on other types of samples, besides water, including soil, and saliva or excrement.</a:t>
            </a:r>
          </a:p>
          <a:p>
            <a:pPr defTabSz="90397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altLang="en-US" dirty="0" smtClean="0">
              <a:latin typeface="Times New Roman" pitchFamily="18" charset="0"/>
            </a:endParaRPr>
          </a:p>
          <a:p>
            <a:pPr defTabSz="90397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en-US" dirty="0" smtClean="0">
                <a:latin typeface="Times New Roman" pitchFamily="18" charset="0"/>
              </a:rPr>
              <a:t>To test the hypothesis</a:t>
            </a:r>
            <a:r>
              <a:rPr lang="en-US" altLang="en-US" baseline="0" dirty="0" smtClean="0">
                <a:latin typeface="Times New Roman" pitchFamily="18" charset="0"/>
              </a:rPr>
              <a:t> that the lack of mammals in the Everglades is associated with python predation. </a:t>
            </a:r>
          </a:p>
          <a:p>
            <a:endParaRPr lang="en-US" altLang="en-US" dirty="0" smtClean="0">
              <a:latin typeface="Times New Roman" pitchFamily="18" charset="0"/>
            </a:endParaRPr>
          </a:p>
          <a:p>
            <a:r>
              <a:rPr lang="en-US" altLang="en-US" dirty="0" smtClean="0">
                <a:latin typeface="Times New Roman" pitchFamily="18" charset="0"/>
              </a:rPr>
              <a:t>Two rabbits potential prey items</a:t>
            </a:r>
          </a:p>
          <a:p>
            <a:pPr defTabSz="90397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en-US" dirty="0" smtClean="0">
                <a:latin typeface="Times New Roman" pitchFamily="18" charset="0"/>
              </a:rPr>
              <a:t>Tested the saliva present on the fur. </a:t>
            </a:r>
            <a:r>
              <a:rPr lang="en-US" altLang="en-US" b="0" baseline="0" dirty="0" smtClean="0"/>
              <a:t>Next slide please</a:t>
            </a:r>
            <a:endParaRPr lang="en-US" altLang="en-US" b="0" dirty="0" smtClean="0"/>
          </a:p>
          <a:p>
            <a:endParaRPr lang="en-US" altLang="en-US" dirty="0" smtClean="0">
              <a:latin typeface="Times New Roman" pitchFamily="18" charset="0"/>
            </a:endParaRPr>
          </a:p>
          <a:p>
            <a:endParaRPr lang="en-US" altLang="en-US" dirty="0" smtClean="0">
              <a:latin typeface="Times New Roman" pitchFamily="18" charset="0"/>
            </a:endParaRPr>
          </a:p>
          <a:p>
            <a:r>
              <a:rPr lang="en-US" altLang="en-US" dirty="0" smtClean="0">
                <a:latin typeface="Times New Roman" pitchFamily="18" charset="0"/>
              </a:rPr>
              <a:t>I was</a:t>
            </a:r>
            <a:r>
              <a:rPr lang="en-US" altLang="en-US" baseline="0" dirty="0" smtClean="0">
                <a:latin typeface="Times New Roman" pitchFamily="18" charset="0"/>
              </a:rPr>
              <a:t> able to separate rabbit from python DNA and confirm that the DNA from the fur was python</a:t>
            </a:r>
          </a:p>
          <a:p>
            <a:endParaRPr lang="en-US" alt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DAF2F-242B-4EFE-870C-24652EDEC2D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18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B09474-2881-4F38-B5D6-AF861DA536FE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29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5720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5024" y="2395728"/>
            <a:ext cx="6400800" cy="82296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>
              <a:lumMod val="20000"/>
              <a:lumOff val="80000"/>
            </a:schemeClr>
          </a:solidFill>
          <a:latin typeface="Calibri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../media/image4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0148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Current Python Science</a:t>
            </a:r>
            <a:br>
              <a:rPr lang="en-US" sz="4800" dirty="0" smtClean="0"/>
            </a:br>
            <a:r>
              <a:rPr lang="en-US" sz="3600" i="1" dirty="0" smtClean="0"/>
              <a:t>USGS and Collaborators</a:t>
            </a:r>
            <a:endParaRPr lang="en-US" sz="4800" i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2538825"/>
            <a:ext cx="6400800" cy="1050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Brian J. Smith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Contracted to USGS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Diet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Gut contents, stable isotopes, genetics</a:t>
            </a:r>
            <a:endParaRPr lang="en-US" sz="2700" dirty="0"/>
          </a:p>
        </p:txBody>
      </p:sp>
      <p:pic>
        <p:nvPicPr>
          <p:cNvPr id="4" name="Picture 2" descr="American Coot feet feathers bones found in python_Dec0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583" y="1532053"/>
            <a:ext cx="3854533" cy="28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99" y="1532053"/>
            <a:ext cx="4446969" cy="28909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5630" y="4835243"/>
            <a:ext cx="5854535" cy="786740"/>
          </a:xfrm>
        </p:spPr>
        <p:txBody>
          <a:bodyPr>
            <a:normAutofit fontScale="92500"/>
          </a:bodyPr>
          <a:lstStyle/>
          <a:p>
            <a:r>
              <a:rPr lang="en-US" sz="2700" dirty="0" smtClean="0"/>
              <a:t>Diet Paper, in </a:t>
            </a:r>
            <a:r>
              <a:rPr lang="en-US" sz="2700" dirty="0" smtClean="0">
                <a:solidFill>
                  <a:schemeClr val="tx2"/>
                </a:solidFill>
              </a:rPr>
              <a:t>prep</a:t>
            </a:r>
            <a:r>
              <a:rPr lang="en-US" sz="2700" dirty="0" smtClean="0"/>
              <a:t>, </a:t>
            </a:r>
            <a:r>
              <a:rPr lang="en-US" sz="2700" dirty="0" err="1" smtClean="0"/>
              <a:t>Cherkiss</a:t>
            </a:r>
            <a:r>
              <a:rPr lang="en-US" sz="2700" dirty="0" smtClean="0"/>
              <a:t> &amp; </a:t>
            </a:r>
            <a:r>
              <a:rPr lang="en-US" sz="2700" dirty="0" err="1" smtClean="0"/>
              <a:t>Mazzotti</a:t>
            </a:r>
            <a:endParaRPr lang="en-US" sz="27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5631" y="5350819"/>
            <a:ext cx="8573985" cy="669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Proposal in for genetic ID of gut contents (Hunter &amp; Hart)</a:t>
            </a:r>
          </a:p>
        </p:txBody>
      </p:sp>
    </p:spTree>
    <p:extLst>
      <p:ext uri="{BB962C8B-B14F-4D97-AF65-F5344CB8AC3E}">
        <p14:creationId xmlns:p14="http://schemas.microsoft.com/office/powerpoint/2010/main" val="359666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/>
              <a:t>Impacts to Native </a:t>
            </a:r>
            <a:r>
              <a:rPr lang="en-US" sz="4900" dirty="0" smtClean="0"/>
              <a:t>Fauna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Marsh Rabbit Study</a:t>
            </a: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54" y="1502248"/>
            <a:ext cx="4806492" cy="384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" b="4380"/>
          <a:stretch/>
        </p:blipFill>
        <p:spPr>
          <a:xfrm>
            <a:off x="4909614" y="1792435"/>
            <a:ext cx="3386134" cy="3514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err="1" smtClean="0"/>
              <a:t>eDNA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i="1" dirty="0" smtClean="0"/>
              <a:t>Lab &amp; Field Trials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0" y="93744"/>
            <a:ext cx="3042127" cy="2269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t="3933" r="5568" b="6446"/>
          <a:stretch/>
        </p:blipFill>
        <p:spPr>
          <a:xfrm>
            <a:off x="140460" y="2518503"/>
            <a:ext cx="3042127" cy="1972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 r="10672" b="9856"/>
          <a:stretch/>
        </p:blipFill>
        <p:spPr>
          <a:xfrm>
            <a:off x="140459" y="4646324"/>
            <a:ext cx="3042127" cy="2141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31" y="2323588"/>
            <a:ext cx="3610100" cy="2400332"/>
          </a:xfrm>
          <a:prstGeom prst="rect">
            <a:avLst/>
          </a:prstGeom>
        </p:spPr>
      </p:pic>
      <p:pic>
        <p:nvPicPr>
          <p:cNvPr id="4" name="Picture 3" descr="C:\Users\mhunter\Documents\Environmental DNA\Python eDNA\Manuscript drafts\Figure1v3-3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8" y="1228600"/>
            <a:ext cx="3672524" cy="4590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03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900" dirty="0" err="1" smtClean="0"/>
              <a:t>eDNA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2700" i="1" dirty="0" smtClean="0"/>
              <a:t>Determining Predation</a:t>
            </a:r>
            <a:endParaRPr lang="en-US" altLang="en-US" sz="1600" i="1" dirty="0" smtClean="0"/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7966165"/>
              </p:ext>
            </p:extLst>
          </p:nvPr>
        </p:nvGraphicFramePr>
        <p:xfrm>
          <a:off x="1257300" y="1840674"/>
          <a:ext cx="6629400" cy="3950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18988" y="1723900"/>
            <a:ext cx="430887" cy="41147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600" dirty="0" smtClean="0"/>
              <a:t>Log transformed DNA concentration (ng/</a:t>
            </a:r>
            <a:r>
              <a:rPr lang="en-US" sz="1600" dirty="0" err="1" smtClean="0"/>
              <a:t>ul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2150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61" y="1676400"/>
            <a:ext cx="2094016" cy="15824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8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19"/>
    </mc:Choice>
    <mc:Fallback xmlns="">
      <p:transition spd="slow" advTm="8151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Testing New ‘</a:t>
            </a:r>
            <a:r>
              <a:rPr lang="en-US" dirty="0" err="1"/>
              <a:t>Biologging</a:t>
            </a:r>
            <a:r>
              <a:rPr lang="en-US" dirty="0"/>
              <a:t>’ </a:t>
            </a:r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219450"/>
            <a:ext cx="3457575" cy="1333500"/>
          </a:xfrm>
        </p:spPr>
        <p:txBody>
          <a:bodyPr/>
          <a:lstStyle/>
          <a:p>
            <a:r>
              <a:rPr lang="en-US" dirty="0"/>
              <a:t>GPS Tag</a:t>
            </a:r>
          </a:p>
          <a:p>
            <a:r>
              <a:rPr lang="en-US" dirty="0"/>
              <a:t>Accelerometer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0" y="1531453"/>
            <a:ext cx="2460374" cy="1598128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1531453"/>
            <a:ext cx="4114800" cy="2247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3942608"/>
            <a:ext cx="4114800" cy="2314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0" y="4734742"/>
            <a:ext cx="2706563" cy="152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3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Tags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92" y="1252814"/>
            <a:ext cx="4647616" cy="487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8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Accelerometers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3389" y="1531920"/>
            <a:ext cx="5717222" cy="43159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9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Facility in </a:t>
            </a:r>
            <a:r>
              <a:rPr lang="en-US" dirty="0" smtClean="0"/>
              <a:t>Davie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16" y="1110337"/>
            <a:ext cx="6784769" cy="50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Facility in Davie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15" y="1632486"/>
            <a:ext cx="5688869" cy="3308659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45" y="3698342"/>
            <a:ext cx="5085930" cy="248560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00" y="1204975"/>
            <a:ext cx="4538356" cy="2593347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9119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Facility in Davie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892054" y="1099686"/>
            <a:ext cx="3296093" cy="5356152"/>
            <a:chOff x="2892054" y="1099686"/>
            <a:chExt cx="3296093" cy="5356152"/>
          </a:xfrm>
        </p:grpSpPr>
        <p:grpSp>
          <p:nvGrpSpPr>
            <p:cNvPr id="21" name="Group 20"/>
            <p:cNvGrpSpPr/>
            <p:nvPr/>
          </p:nvGrpSpPr>
          <p:grpSpPr>
            <a:xfrm>
              <a:off x="2892054" y="1099686"/>
              <a:ext cx="3296093" cy="5356152"/>
              <a:chOff x="2892056" y="1099686"/>
              <a:chExt cx="3296093" cy="535615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2056" y="1099686"/>
                <a:ext cx="3296093" cy="5356152"/>
              </a:xfrm>
              <a:prstGeom prst="rect">
                <a:avLst/>
              </a:prstGeom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2993066" y="1626919"/>
                <a:ext cx="749594" cy="4233553"/>
                <a:chOff x="2993066" y="1520456"/>
                <a:chExt cx="749594" cy="4433777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2993066" y="3455582"/>
                  <a:ext cx="74959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30 </a:t>
                  </a:r>
                  <a:r>
                    <a:rPr lang="en-US" dirty="0" err="1" smtClean="0">
                      <a:solidFill>
                        <a:schemeClr val="bg1"/>
                      </a:solidFill>
                    </a:rPr>
                    <a:t>ft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8" name="Straight Arrow Connector 7"/>
                <p:cNvCxnSpPr>
                  <a:stCxn id="6" idx="0"/>
                </p:cNvCxnSpPr>
                <p:nvPr/>
              </p:nvCxnSpPr>
              <p:spPr>
                <a:xfrm flipV="1">
                  <a:off x="3367863" y="1520456"/>
                  <a:ext cx="0" cy="1935126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3367863" y="3843817"/>
                  <a:ext cx="0" cy="2110416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3710769" y="1190847"/>
                <a:ext cx="1534115" cy="369332"/>
                <a:chOff x="3710769" y="1190847"/>
                <a:chExt cx="1534115" cy="369332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4167962" y="1190847"/>
                  <a:ext cx="7442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12 </a:t>
                  </a:r>
                  <a:r>
                    <a:rPr lang="en-US" dirty="0" err="1" smtClean="0">
                      <a:solidFill>
                        <a:schemeClr val="bg1"/>
                      </a:solidFill>
                    </a:rPr>
                    <a:t>ft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5" name="Straight Arrow Connector 14"/>
                <p:cNvCxnSpPr>
                  <a:stCxn id="13" idx="3"/>
                </p:cNvCxnSpPr>
                <p:nvPr/>
              </p:nvCxnSpPr>
              <p:spPr>
                <a:xfrm>
                  <a:off x="4912241" y="1375513"/>
                  <a:ext cx="332643" cy="0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 flipH="1">
                  <a:off x="3710769" y="1382971"/>
                  <a:ext cx="482008" cy="0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9" name="Group 28"/>
            <p:cNvGrpSpPr/>
            <p:nvPr/>
          </p:nvGrpSpPr>
          <p:grpSpPr>
            <a:xfrm>
              <a:off x="4635796" y="4874182"/>
              <a:ext cx="989636" cy="1007556"/>
              <a:chOff x="4635796" y="4874182"/>
              <a:chExt cx="989636" cy="1007556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635796" y="5274588"/>
                <a:ext cx="9896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7.5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ft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V="1">
                <a:off x="5078560" y="4874182"/>
                <a:ext cx="0" cy="400406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5057036" y="5588409"/>
                <a:ext cx="0" cy="293329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60" y="2222285"/>
            <a:ext cx="3395439" cy="4233553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" y="1013526"/>
            <a:ext cx="5410382" cy="304334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27508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6120"/>
            <a:ext cx="8229600" cy="1879979"/>
          </a:xfrm>
        </p:spPr>
        <p:txBody>
          <a:bodyPr/>
          <a:lstStyle/>
          <a:p>
            <a:r>
              <a:rPr lang="en-US" dirty="0" smtClean="0"/>
              <a:t>USGS in Davie</a:t>
            </a:r>
          </a:p>
          <a:p>
            <a:r>
              <a:rPr lang="en-US" dirty="0" smtClean="0"/>
              <a:t>USGS in Everglades National Park</a:t>
            </a:r>
          </a:p>
          <a:p>
            <a:r>
              <a:rPr lang="en-US" dirty="0" smtClean="0"/>
              <a:t>Collaborators in SW Florida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1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in ENP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5825"/>
            <a:ext cx="8229600" cy="224740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Bob Reed (Ft. Collins)</a:t>
            </a:r>
          </a:p>
          <a:p>
            <a:pPr marL="0" indent="0" algn="ctr">
              <a:buNone/>
            </a:pPr>
            <a:r>
              <a:rPr lang="en-US" dirty="0" smtClean="0"/>
              <a:t>Bryan Falk, Michelle </a:t>
            </a:r>
            <a:r>
              <a:rPr lang="en-US" dirty="0" err="1" smtClean="0"/>
              <a:t>McEachern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0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year – USGS/NPS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586" y="1729928"/>
            <a:ext cx="3660506" cy="485414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Interagency agreement</a:t>
            </a:r>
          </a:p>
          <a:p>
            <a:r>
              <a:rPr lang="en-US" dirty="0" smtClean="0"/>
              <a:t>USGS personnel stationed in Everglades NP (Bryan Falk)</a:t>
            </a:r>
          </a:p>
          <a:p>
            <a:r>
              <a:rPr lang="en-US" dirty="0" smtClean="0"/>
              <a:t>Continuing python work by Skip Snow:</a:t>
            </a:r>
          </a:p>
          <a:p>
            <a:pPr lvl="1"/>
            <a:r>
              <a:rPr lang="en-US" sz="2800" dirty="0" smtClean="0"/>
              <a:t>Necropsies</a:t>
            </a:r>
          </a:p>
          <a:p>
            <a:pPr lvl="1"/>
            <a:r>
              <a:rPr lang="en-US" sz="2800" dirty="0" smtClean="0"/>
              <a:t>Data/specimen management</a:t>
            </a:r>
          </a:p>
          <a:p>
            <a:pPr lvl="1"/>
            <a:r>
              <a:rPr lang="en-US" sz="2800" dirty="0" smtClean="0"/>
              <a:t>Research</a:t>
            </a:r>
          </a:p>
          <a:p>
            <a:pPr lvl="1"/>
            <a:r>
              <a:rPr lang="en-US" sz="2800" dirty="0" smtClean="0"/>
              <a:t>Authorized Agent Program</a:t>
            </a:r>
          </a:p>
          <a:p>
            <a:pPr lvl="1"/>
            <a:endParaRPr lang="en-US" sz="2800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082" y="1825625"/>
            <a:ext cx="3855204" cy="3855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2290" y="5705206"/>
            <a:ext cx="447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vulture in python gut – Pa-hay-</a:t>
            </a:r>
            <a:r>
              <a:rPr lang="en-US" dirty="0" err="1" smtClean="0"/>
              <a:t>okee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87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16" y="500062"/>
            <a:ext cx="4779052" cy="1325563"/>
          </a:xfrm>
        </p:spPr>
        <p:txBody>
          <a:bodyPr>
            <a:noAutofit/>
          </a:bodyPr>
          <a:lstStyle/>
          <a:p>
            <a:r>
              <a:rPr lang="en-US" dirty="0" smtClean="0"/>
              <a:t>Authorized Agent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813750"/>
            <a:ext cx="3924612" cy="418328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Volunteers authorized to remove pythons in Everglades NP</a:t>
            </a:r>
          </a:p>
          <a:p>
            <a:r>
              <a:rPr lang="en-US" sz="2800" dirty="0" smtClean="0"/>
              <a:t>Created in 2011</a:t>
            </a:r>
          </a:p>
          <a:p>
            <a:r>
              <a:rPr lang="en-US" sz="2800" dirty="0" smtClean="0"/>
              <a:t>Up to 30 agents authorized at one time</a:t>
            </a:r>
          </a:p>
          <a:p>
            <a:r>
              <a:rPr lang="en-US" sz="2800" dirty="0" smtClean="0"/>
              <a:t>Primary function is python removal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88" y="242782"/>
            <a:ext cx="3431969" cy="61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15" y="179437"/>
            <a:ext cx="871397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Authorized Agent Program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2700" i="1" dirty="0" smtClean="0"/>
              <a:t>Changes in 2014</a:t>
            </a:r>
            <a:endParaRPr lang="en-US" sz="27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8" y="1825625"/>
            <a:ext cx="5047013" cy="481501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Managed by Bryan Falk </a:t>
            </a:r>
            <a:r>
              <a:rPr lang="en-US" sz="2400" dirty="0"/>
              <a:t>(</a:t>
            </a:r>
            <a:r>
              <a:rPr lang="en-US" sz="2400" dirty="0" smtClean="0"/>
              <a:t>USGS) with oversight by </a:t>
            </a:r>
            <a:r>
              <a:rPr lang="en-US" sz="2400" dirty="0" err="1" smtClean="0"/>
              <a:t>Tylan</a:t>
            </a:r>
            <a:r>
              <a:rPr lang="en-US" sz="2400" dirty="0" smtClean="0"/>
              <a:t> Dean(NPS)</a:t>
            </a:r>
          </a:p>
          <a:p>
            <a:r>
              <a:rPr lang="en-US" sz="2400" dirty="0" smtClean="0"/>
              <a:t>Renewed 19, recruited 7 (26 total agents currently)</a:t>
            </a:r>
          </a:p>
          <a:p>
            <a:r>
              <a:rPr lang="en-US" sz="2400" dirty="0" smtClean="0"/>
              <a:t>Increased EDRR capacity:</a:t>
            </a:r>
          </a:p>
          <a:p>
            <a:pPr lvl="1"/>
            <a:r>
              <a:rPr lang="en-US" sz="2000" dirty="0" smtClean="0"/>
              <a:t>Expanded to Biscayne, pending expansion to Big Cypress</a:t>
            </a:r>
          </a:p>
          <a:p>
            <a:pPr lvl="1"/>
            <a:r>
              <a:rPr lang="en-US" sz="2000" dirty="0" smtClean="0"/>
              <a:t>Authorized to remove all non-native </a:t>
            </a:r>
            <a:r>
              <a:rPr lang="en-US" sz="2000" dirty="0" err="1" smtClean="0"/>
              <a:t>herps</a:t>
            </a:r>
            <a:r>
              <a:rPr lang="en-US" sz="2000" dirty="0" smtClean="0"/>
              <a:t> (not just pythons)</a:t>
            </a:r>
          </a:p>
          <a:p>
            <a:r>
              <a:rPr lang="en-US" sz="2400" dirty="0" smtClean="0"/>
              <a:t>Greater emphasis on data collection and reporting – online form</a:t>
            </a:r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57" y="1825625"/>
            <a:ext cx="2792572" cy="4114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3207" y="5985734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Online trip report 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15" y="215062"/>
            <a:ext cx="871397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Authorized Agent Program</a:t>
            </a:r>
            <a:br>
              <a:rPr lang="en-US" dirty="0" smtClean="0"/>
            </a:br>
            <a:r>
              <a:rPr lang="en-US" sz="2400" i="1" dirty="0" smtClean="0"/>
              <a:t>Current Issues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984" y="1891638"/>
            <a:ext cx="4302268" cy="503237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5 no-python online trip reports since June 1</a:t>
            </a:r>
            <a:r>
              <a:rPr lang="en-US" baseline="30000" dirty="0" smtClean="0"/>
              <a:t>st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Overall search effort is low  		</a:t>
            </a:r>
            <a:r>
              <a:rPr lang="en-US" i="1" dirty="0" smtClean="0"/>
              <a:t>– or – </a:t>
            </a:r>
          </a:p>
          <a:p>
            <a:pPr lvl="1"/>
            <a:r>
              <a:rPr lang="en-US" dirty="0" smtClean="0"/>
              <a:t>Agents don’t submit effort data, especially for negative searches</a:t>
            </a:r>
          </a:p>
          <a:p>
            <a:r>
              <a:rPr lang="en-US" sz="2800" dirty="0" smtClean="0"/>
              <a:t>Haphazard search times and routes make meaningful analysis difficult</a:t>
            </a:r>
          </a:p>
          <a:p>
            <a:r>
              <a:rPr lang="en-US" sz="2800" dirty="0" smtClean="0"/>
              <a:t>Moving towards a more structured program for 2015:</a:t>
            </a:r>
          </a:p>
          <a:p>
            <a:pPr lvl="1"/>
            <a:r>
              <a:rPr lang="en-US" dirty="0" smtClean="0"/>
              <a:t>Scheduled, predefined routes</a:t>
            </a:r>
          </a:p>
          <a:p>
            <a:pPr lvl="1"/>
            <a:r>
              <a:rPr lang="en-US" dirty="0" smtClean="0"/>
              <a:t>Standardized data collection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34" y="1891638"/>
            <a:ext cx="3402893" cy="3430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3247" y="5381740"/>
            <a:ext cx="4536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What do these trends in python removal actually mean?  </a:t>
            </a:r>
          </a:p>
          <a:p>
            <a:pPr algn="ctr"/>
            <a:r>
              <a:rPr lang="en-US" sz="1600" dirty="0" smtClean="0"/>
              <a:t>Can’t answer with current data collection protocols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620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728885"/>
              </p:ext>
            </p:extLst>
          </p:nvPr>
        </p:nvGraphicFramePr>
        <p:xfrm>
          <a:off x="154640" y="131782"/>
          <a:ext cx="8905987" cy="603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32732" y="1067149"/>
            <a:ext cx="1711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July numbers through July 15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7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654663"/>
              </p:ext>
            </p:extLst>
          </p:nvPr>
        </p:nvGraphicFramePr>
        <p:xfrm>
          <a:off x="154640" y="131782"/>
          <a:ext cx="8905987" cy="603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33265" y="1527951"/>
            <a:ext cx="4633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Agent program started March 19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933265" y="2104003"/>
            <a:ext cx="363474" cy="97840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2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870762"/>
              </p:ext>
            </p:extLst>
          </p:nvPr>
        </p:nvGraphicFramePr>
        <p:xfrm>
          <a:off x="581891" y="368135"/>
          <a:ext cx="7980218" cy="6014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065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Collaborators in SW Florida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00825"/>
            <a:ext cx="8229600" cy="196239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Paul </a:t>
            </a:r>
            <a:r>
              <a:rPr lang="en-US" dirty="0" err="1" smtClean="0"/>
              <a:t>Andreadis</a:t>
            </a:r>
            <a:r>
              <a:rPr lang="en-US" dirty="0" smtClean="0"/>
              <a:t> (Denison University)</a:t>
            </a:r>
          </a:p>
          <a:p>
            <a:pPr marL="0" indent="0" algn="ctr">
              <a:buNone/>
            </a:pPr>
            <a:r>
              <a:rPr lang="en-US" dirty="0" smtClean="0"/>
              <a:t>Ian </a:t>
            </a:r>
            <a:r>
              <a:rPr lang="en-US" dirty="0" err="1" smtClean="0"/>
              <a:t>Bartosek</a:t>
            </a:r>
            <a:r>
              <a:rPr lang="en-US" dirty="0" smtClean="0"/>
              <a:t> (Conservancy of SW Florida)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3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14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in Davie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1450"/>
            <a:ext cx="8229600" cy="30193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Kristen Hart, Mike </a:t>
            </a:r>
            <a:r>
              <a:rPr lang="en-US" dirty="0" err="1" smtClean="0"/>
              <a:t>Cherkiss</a:t>
            </a:r>
            <a:r>
              <a:rPr lang="en-US" dirty="0" smtClean="0"/>
              <a:t>, Brian Smith, Thomas Selby, Andrew Crowder, Hayley Crowell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Summer interns Devon </a:t>
            </a:r>
            <a:r>
              <a:rPr lang="en-US" dirty="0" err="1" smtClean="0"/>
              <a:t>Nemire-Pepe</a:t>
            </a:r>
            <a:r>
              <a:rPr lang="en-US" dirty="0" smtClean="0"/>
              <a:t> and Luke Stevens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6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905000"/>
          </a:xfrm>
        </p:spPr>
        <p:txBody>
          <a:bodyPr/>
          <a:lstStyle/>
          <a:p>
            <a:r>
              <a:rPr lang="en-US" sz="3600" dirty="0"/>
              <a:t>An Integrated Approach to Adaptive Management of Invasive Reptiles: </a:t>
            </a:r>
            <a:br>
              <a:rPr lang="en-US" sz="3600" dirty="0"/>
            </a:br>
            <a:r>
              <a:rPr lang="en-US" sz="3600" dirty="0"/>
              <a:t>the Burmese Python Lesson</a:t>
            </a:r>
          </a:p>
        </p:txBody>
      </p:sp>
      <p:pic>
        <p:nvPicPr>
          <p:cNvPr id="1026" name="Picture 2" descr="C:\Users\fjma\Documents\Frank\logos\sfwm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625" y="6106878"/>
            <a:ext cx="2071979" cy="542925"/>
          </a:xfrm>
          <a:prstGeom prst="rect">
            <a:avLst/>
          </a:prstGeom>
          <a:noFill/>
        </p:spPr>
      </p:pic>
      <p:pic>
        <p:nvPicPr>
          <p:cNvPr id="1027" name="Picture 3" descr="C:\Users\fjma\Documents\Frank\logos\UFsignatur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123809"/>
            <a:ext cx="2671385" cy="490068"/>
          </a:xfrm>
          <a:prstGeom prst="rect">
            <a:avLst/>
          </a:prstGeom>
          <a:noFill/>
        </p:spPr>
      </p:pic>
      <p:pic>
        <p:nvPicPr>
          <p:cNvPr id="10" name="Picture 218" descr="Burmese python_WGuz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8872" y="2608997"/>
            <a:ext cx="4630881" cy="3041175"/>
          </a:xfrm>
          <a:prstGeom prst="rect">
            <a:avLst/>
          </a:prstGeom>
          <a:noFill/>
        </p:spPr>
      </p:pic>
      <p:pic>
        <p:nvPicPr>
          <p:cNvPr id="7" name="Picture 6" descr="usg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600" y="6136160"/>
            <a:ext cx="1229233" cy="542218"/>
          </a:xfrm>
          <a:prstGeom prst="rect">
            <a:avLst/>
          </a:prstGeom>
        </p:spPr>
      </p:pic>
      <p:pic>
        <p:nvPicPr>
          <p:cNvPr id="8" name="Picture 7" descr="np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4200" y="5516407"/>
            <a:ext cx="914400" cy="1143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5516407"/>
            <a:ext cx="1062847" cy="118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827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57400"/>
          </a:xfrm>
        </p:spPr>
        <p:txBody>
          <a:bodyPr/>
          <a:lstStyle/>
          <a:p>
            <a:r>
              <a:rPr lang="en-US" sz="3600" dirty="0" smtClean="0"/>
              <a:t>The Detection Dilemma:  </a:t>
            </a:r>
            <a:br>
              <a:rPr lang="en-US" sz="3600" dirty="0" smtClean="0"/>
            </a:br>
            <a:r>
              <a:rPr lang="en-US" sz="3600" dirty="0" smtClean="0"/>
              <a:t>What happens when you can’t find the needle in the haystack?</a:t>
            </a:r>
            <a:endParaRPr lang="en-US" sz="3600" dirty="0"/>
          </a:p>
        </p:txBody>
      </p:sp>
      <p:pic>
        <p:nvPicPr>
          <p:cNvPr id="30" name="Picture 2" descr="Sketch Test IMGP16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S:\g\im\tax\snakes\PyMo\PyMo\(2) biol\McEachern 2013 PyMo FL P27 C-110 in tre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2575" y="2048656"/>
            <a:ext cx="344805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72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2484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What is detection?</a:t>
            </a:r>
            <a:b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Why is it important?</a:t>
            </a:r>
            <a:b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Can we estimate it?</a:t>
            </a:r>
            <a:b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How can we use it and improve it?</a:t>
            </a:r>
            <a:b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What do we do next?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47800"/>
          </a:xfrm>
        </p:spPr>
        <p:txBody>
          <a:bodyPr/>
          <a:lstStyle/>
          <a:p>
            <a:r>
              <a:rPr lang="en-US" sz="3600" dirty="0" smtClean="0"/>
              <a:t>What is detection = detectability = probability of detection = </a:t>
            </a:r>
            <a:r>
              <a:rPr lang="en-US" sz="3600" dirty="0" err="1" smtClean="0"/>
              <a:t>P</a:t>
            </a:r>
            <a:r>
              <a:rPr lang="en-US" sz="2800" dirty="0" err="1" smtClean="0"/>
              <a:t>detect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905000"/>
            <a:ext cx="8763000" cy="3810000"/>
          </a:xfrm>
        </p:spPr>
        <p:txBody>
          <a:bodyPr/>
          <a:lstStyle/>
          <a:p>
            <a:r>
              <a:rPr lang="en-US" sz="4000" dirty="0" err="1" smtClean="0"/>
              <a:t>P</a:t>
            </a:r>
            <a:r>
              <a:rPr lang="en-US" sz="2400" dirty="0" err="1" smtClean="0"/>
              <a:t>detect</a:t>
            </a:r>
            <a:r>
              <a:rPr lang="en-US" dirty="0" smtClean="0"/>
              <a:t> = the probability of seeing a python on the condition that one is present</a:t>
            </a:r>
            <a:endParaRPr lang="en-US" sz="2000" dirty="0" smtClean="0"/>
          </a:p>
          <a:p>
            <a:r>
              <a:rPr lang="en-US" sz="4000" dirty="0" err="1" smtClean="0"/>
              <a:t>P</a:t>
            </a:r>
            <a:r>
              <a:rPr lang="en-US" sz="2400" dirty="0" err="1" smtClean="0"/>
              <a:t>detect</a:t>
            </a:r>
            <a:r>
              <a:rPr lang="en-US" dirty="0" smtClean="0"/>
              <a:t> is a function                                        of habitat, behavior,                                       and observer method                                   and skill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 descr="Sketch Test IMGP16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59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290" y="1143000"/>
            <a:ext cx="9128760" cy="5661660"/>
          </a:xfrm>
        </p:spPr>
        <p:txBody>
          <a:bodyPr/>
          <a:lstStyle/>
          <a:p>
            <a:r>
              <a:rPr lang="en-US" dirty="0" smtClean="0"/>
              <a:t>Measures of abundance, density, and occupancy require an estimate of </a:t>
            </a:r>
            <a:r>
              <a:rPr lang="en-US" dirty="0" err="1" smtClean="0"/>
              <a:t>P</a:t>
            </a:r>
            <a:r>
              <a:rPr lang="en-US" sz="2400" dirty="0" err="1" smtClean="0"/>
              <a:t>detect</a:t>
            </a:r>
            <a:r>
              <a:rPr lang="en-US" dirty="0" smtClean="0"/>
              <a:t> to be reliable   </a:t>
            </a:r>
          </a:p>
          <a:p>
            <a:r>
              <a:rPr lang="en-US" dirty="0" smtClean="0"/>
              <a:t>If you know what (and how) factors affect </a:t>
            </a:r>
            <a:r>
              <a:rPr lang="en-US" dirty="0" err="1" smtClean="0"/>
              <a:t>P</a:t>
            </a:r>
            <a:r>
              <a:rPr lang="en-US" sz="2400" dirty="0" err="1" smtClean="0"/>
              <a:t>detect</a:t>
            </a:r>
            <a:r>
              <a:rPr lang="en-US" sz="2400" dirty="0" smtClean="0"/>
              <a:t> </a:t>
            </a:r>
            <a:r>
              <a:rPr lang="en-US" dirty="0" smtClean="0"/>
              <a:t>you might be able to improve it</a:t>
            </a:r>
          </a:p>
          <a:p>
            <a:r>
              <a:rPr lang="en-US" dirty="0" smtClean="0"/>
              <a:t>Low </a:t>
            </a:r>
            <a:r>
              <a:rPr lang="en-US" dirty="0" err="1" smtClean="0"/>
              <a:t>P</a:t>
            </a:r>
            <a:r>
              <a:rPr lang="en-US" sz="2400" dirty="0" err="1" smtClean="0"/>
              <a:t>detect</a:t>
            </a:r>
            <a:r>
              <a:rPr lang="en-US" dirty="0" smtClean="0"/>
              <a:t> may give an impression of a small population</a:t>
            </a:r>
          </a:p>
          <a:p>
            <a:r>
              <a:rPr lang="en-US" dirty="0" smtClean="0"/>
              <a:t> Ability to remove (or model) pythons (any invasive species) can be limited by low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P</a:t>
            </a:r>
            <a:r>
              <a:rPr lang="en-US" sz="2400" dirty="0" err="1" smtClean="0">
                <a:solidFill>
                  <a:srgbClr val="000000"/>
                </a:solidFill>
              </a:rPr>
              <a:t>detect</a:t>
            </a:r>
            <a:r>
              <a:rPr lang="en-US" dirty="0">
                <a:solidFill>
                  <a:srgbClr val="000000"/>
                </a:solidFill>
              </a:rPr>
              <a:t>;</a:t>
            </a:r>
            <a:endParaRPr lang="en-US" dirty="0" smtClean="0">
              <a:solidFill>
                <a:srgbClr val="000000"/>
              </a:solidFill>
            </a:endParaRPr>
          </a:p>
          <a:p>
            <a:pPr marL="350838" indent="-350838">
              <a:buNone/>
            </a:pPr>
            <a:r>
              <a:rPr lang="en-US" dirty="0" smtClean="0">
                <a:solidFill>
                  <a:srgbClr val="000000"/>
                </a:solidFill>
              </a:rPr>
              <a:t>	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        </a:t>
            </a:r>
            <a:r>
              <a:rPr lang="en-US" sz="3400" dirty="0" err="1" smtClean="0">
                <a:solidFill>
                  <a:srgbClr val="000000"/>
                </a:solidFill>
              </a:rPr>
              <a:t>P</a:t>
            </a:r>
            <a:r>
              <a:rPr lang="en-US" sz="2400" dirty="0" err="1" smtClean="0">
                <a:solidFill>
                  <a:srgbClr val="000000"/>
                </a:solidFill>
              </a:rPr>
              <a:t>catch</a:t>
            </a:r>
            <a:r>
              <a:rPr lang="en-US" dirty="0" smtClean="0">
                <a:solidFill>
                  <a:srgbClr val="000000"/>
                </a:solidFill>
              </a:rPr>
              <a:t> = 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</a:rPr>
              <a:t>P</a:t>
            </a:r>
            <a:r>
              <a:rPr lang="en-US" sz="2400" dirty="0" err="1" smtClean="0">
                <a:solidFill>
                  <a:srgbClr val="000000"/>
                </a:solidFill>
              </a:rPr>
              <a:t>there</a:t>
            </a:r>
            <a:r>
              <a:rPr lang="en-US" dirty="0" smtClean="0">
                <a:solidFill>
                  <a:srgbClr val="000000"/>
                </a:solidFill>
              </a:rPr>
              <a:t> x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</a:rPr>
              <a:t>P</a:t>
            </a:r>
            <a:r>
              <a:rPr lang="en-US" sz="2400" dirty="0" err="1" smtClean="0">
                <a:solidFill>
                  <a:srgbClr val="000000"/>
                </a:solidFill>
              </a:rPr>
              <a:t>detect</a:t>
            </a:r>
            <a:r>
              <a:rPr lang="en-US" dirty="0" smtClean="0">
                <a:solidFill>
                  <a:srgbClr val="000000"/>
                </a:solidFill>
              </a:rPr>
              <a:t> x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3400" dirty="0" err="1" smtClean="0">
                <a:solidFill>
                  <a:srgbClr val="000000"/>
                </a:solidFill>
              </a:rPr>
              <a:t>P</a:t>
            </a:r>
            <a:r>
              <a:rPr lang="en-US" sz="2400" dirty="0" err="1" smtClean="0">
                <a:solidFill>
                  <a:srgbClr val="000000"/>
                </a:solidFill>
              </a:rPr>
              <a:t>seize</a:t>
            </a:r>
            <a:r>
              <a:rPr lang="en-US" dirty="0" smtClean="0">
                <a:solidFill>
                  <a:srgbClr val="000000"/>
                </a:solidFill>
              </a:rPr>
              <a:t>                  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8" tIns="45718" rIns="91438" bIns="4571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8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7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5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4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700" kern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Why is </a:t>
            </a:r>
            <a:r>
              <a:rPr lang="en-US" sz="3700" kern="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</a:t>
            </a:r>
            <a:r>
              <a:rPr lang="en-US" sz="2800" kern="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detect</a:t>
            </a:r>
            <a:r>
              <a:rPr lang="en-US" sz="3700" kern="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important?</a:t>
            </a:r>
            <a:endParaRPr lang="en-US" sz="3700" kern="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Estimating </a:t>
            </a:r>
            <a:r>
              <a:rPr lang="en-US" sz="4000" dirty="0" err="1" smtClean="0"/>
              <a:t>P</a:t>
            </a:r>
            <a:r>
              <a:rPr lang="en-US" sz="3600" dirty="0" err="1" smtClean="0"/>
              <a:t>detect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Empirical – repeated surveys along C110 with telemetered snakes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Model – as part of analysis of occupancy of pythons in ENP using weekly surveys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Application 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Improvement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5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2013 Intensive surveys, UF/USGS</a:t>
            </a:r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1752600"/>
          </a:xfrm>
        </p:spPr>
        <p:txBody>
          <a:bodyPr/>
          <a:lstStyle/>
          <a:p>
            <a:r>
              <a:rPr lang="en-US" sz="2800" dirty="0" smtClean="0"/>
              <a:t>C-110 canal surveyed on foot 3x/week</a:t>
            </a:r>
          </a:p>
          <a:p>
            <a:r>
              <a:rPr lang="en-US" sz="2800" dirty="0" smtClean="0"/>
              <a:t>≥2 independent observers/survey</a:t>
            </a:r>
          </a:p>
          <a:p>
            <a:r>
              <a:rPr lang="en-US" sz="2800" dirty="0" smtClean="0"/>
              <a:t>Round trip (both sides, ~8 km total)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6"/>
          <p:cNvGrpSpPr/>
          <p:nvPr/>
        </p:nvGrpSpPr>
        <p:grpSpPr>
          <a:xfrm>
            <a:off x="73131" y="3505200"/>
            <a:ext cx="4270269" cy="3155576"/>
            <a:chOff x="152400" y="381000"/>
            <a:chExt cx="8898996" cy="6096000"/>
          </a:xfrm>
        </p:grpSpPr>
        <p:pic>
          <p:nvPicPr>
            <p:cNvPr id="8" name="Picture 2" descr="C:\Users\reedr\Desktop\C110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85" y="381000"/>
              <a:ext cx="8888111" cy="60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5257800" y="1981200"/>
              <a:ext cx="2286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334000" y="6019800"/>
              <a:ext cx="2286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5181600" y="3200400"/>
              <a:ext cx="0" cy="9906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5638800" y="3200400"/>
              <a:ext cx="0" cy="9906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3" descr="C:\Users\reedr\Desktop\Florida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2400" y="381000"/>
              <a:ext cx="3123707" cy="2769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2438400" y="2819400"/>
              <a:ext cx="82296" cy="6400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 descr="C:\Users\reedr\Desktop\Nikon downloads 26Jun13\Florida\DSC_017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7144" y="35052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1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908" y="84944"/>
            <a:ext cx="8839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3 adult male pythons captured on C110 received transmitters</a:t>
            </a:r>
          </a:p>
          <a:p>
            <a:r>
              <a:rPr lang="en-US" dirty="0">
                <a:solidFill>
                  <a:prstClr val="black"/>
                </a:solidFill>
              </a:rPr>
              <a:t>	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u="sng" dirty="0" smtClean="0">
                <a:solidFill>
                  <a:prstClr val="black"/>
                </a:solidFill>
              </a:rPr>
              <a:t>ID	  	SVL (cm)		Dates tracked               </a:t>
            </a:r>
            <a:endParaRPr lang="en-US" sz="2400" u="sng" dirty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PyMo27	     171		  16 Jan – 02 Jun 2013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PyMo32	     215		  16 Jan – 11 Apr 2013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PyMo60        	     293		  01 Feb – 18 Mar2013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7170" name="Picture 2" descr="C:\Users\reedr\Downloads\Wasilewski 2013 PyMo UF P60 11Feb (MAM tracking, snake to right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2857500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8434"/>
            <a:ext cx="914400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Results</a:t>
            </a:r>
          </a:p>
          <a:p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62 locations of 3 telemetered pythons, 16 Jan – 02 July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One or more pythons on canal or levee on 51 of 62 days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198 person-opportunities to see a telemetered python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3200" i="1" dirty="0" smtClean="0"/>
              <a:t>Number of times pythons detected during visual searches = </a:t>
            </a:r>
            <a:r>
              <a:rPr lang="en-US" sz="3200" i="1" dirty="0" smtClean="0">
                <a:solidFill>
                  <a:srgbClr val="C00000"/>
                </a:solidFill>
              </a:rPr>
              <a:t>0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83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4564"/>
            <a:ext cx="8763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Results</a:t>
            </a:r>
          </a:p>
          <a:p>
            <a:endParaRPr lang="en-US" sz="2400" dirty="0"/>
          </a:p>
          <a:p>
            <a:r>
              <a:rPr lang="en-US" sz="3200" dirty="0" smtClean="0"/>
              <a:t>However….PyMo32 was spotted once. Pretend it was found by one of us…..</a:t>
            </a:r>
          </a:p>
          <a:p>
            <a:endParaRPr lang="en-US" sz="32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Raw detection probability of PyMo32: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	</a:t>
            </a:r>
            <a:r>
              <a:rPr lang="en-US" sz="3200" dirty="0" smtClean="0"/>
              <a:t>		1/80 opportunities = 0.0125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smtClean="0"/>
              <a:t>Raw detection probability across all opportunities: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	</a:t>
            </a:r>
            <a:r>
              <a:rPr lang="en-US" sz="3200" dirty="0" smtClean="0"/>
              <a:t>		1/198 = 0.005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	</a:t>
            </a:r>
            <a:r>
              <a:rPr lang="en-US" sz="2400" dirty="0" smtClean="0"/>
              <a:t>	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76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1851"/>
            <a:ext cx="8229600" cy="3970104"/>
          </a:xfrm>
        </p:spPr>
        <p:txBody>
          <a:bodyPr>
            <a:normAutofit/>
          </a:bodyPr>
          <a:lstStyle/>
          <a:p>
            <a:pPr marL="23956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Telemetry and </a:t>
            </a:r>
            <a:r>
              <a:rPr lang="en-US" dirty="0" smtClean="0"/>
              <a:t>“Judas” </a:t>
            </a:r>
            <a:r>
              <a:rPr lang="en-US" dirty="0"/>
              <a:t>Snakes </a:t>
            </a:r>
          </a:p>
          <a:p>
            <a:pPr marL="23956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Diet</a:t>
            </a:r>
            <a:endParaRPr lang="en-US" dirty="0"/>
          </a:p>
          <a:p>
            <a:pPr marL="23956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Impacts </a:t>
            </a:r>
            <a:r>
              <a:rPr lang="en-US" dirty="0"/>
              <a:t>to Native Fauna </a:t>
            </a:r>
          </a:p>
          <a:p>
            <a:pPr marL="23956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err="1" smtClean="0"/>
              <a:t>eDNA</a:t>
            </a:r>
            <a:endParaRPr lang="en-US" dirty="0"/>
          </a:p>
          <a:p>
            <a:pPr marL="23956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Testing New </a:t>
            </a:r>
            <a:r>
              <a:rPr lang="en-US" dirty="0" err="1"/>
              <a:t>Biologging</a:t>
            </a:r>
            <a:r>
              <a:rPr lang="en-US" dirty="0"/>
              <a:t> Tools </a:t>
            </a:r>
          </a:p>
          <a:p>
            <a:pPr marL="23956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Python </a:t>
            </a:r>
            <a:r>
              <a:rPr lang="en-US" dirty="0"/>
              <a:t>Facility in Davie </a:t>
            </a:r>
          </a:p>
          <a:p>
            <a:pPr marL="0" indent="0" algn="ct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5200" y="249092"/>
            <a:ext cx="2406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Application </a:t>
            </a:r>
            <a:endParaRPr lang="en-US" sz="3600" dirty="0">
              <a:solidFill>
                <a:prstClr val="black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787086"/>
              </p:ext>
            </p:extLst>
          </p:nvPr>
        </p:nvGraphicFramePr>
        <p:xfrm>
          <a:off x="1066800" y="1066800"/>
          <a:ext cx="9220200" cy="568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115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rank\AppData\Local\Temp\FIG1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4801"/>
            <a:ext cx="9114971" cy="61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66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24581"/>
            <a:ext cx="9144000" cy="1143000"/>
          </a:xfrm>
        </p:spPr>
        <p:txBody>
          <a:bodyPr/>
          <a:lstStyle/>
          <a:p>
            <a:r>
              <a:rPr lang="en-US" sz="3600" dirty="0" smtClean="0"/>
              <a:t>EIRAMP Occupancy Modeling – UF/USGS</a:t>
            </a:r>
            <a:endParaRPr lang="en-US" sz="3600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0" y="1295399"/>
            <a:ext cx="9144000" cy="5542935"/>
          </a:xfrm>
        </p:spPr>
        <p:txBody>
          <a:bodyPr/>
          <a:lstStyle/>
          <a:p>
            <a:r>
              <a:rPr lang="en-US" dirty="0" smtClean="0"/>
              <a:t>Weekly surveys main ENP road at dusk were conducted 2008 – 2011</a:t>
            </a:r>
          </a:p>
          <a:p>
            <a:r>
              <a:rPr lang="en-US" dirty="0" smtClean="0"/>
              <a:t>To model detection we held occupancy constant and modeled detection as a function of temperature and time of day</a:t>
            </a:r>
          </a:p>
          <a:p>
            <a:r>
              <a:rPr lang="en-US" dirty="0" err="1" smtClean="0"/>
              <a:t>P</a:t>
            </a:r>
            <a:r>
              <a:rPr lang="en-US" sz="2400" dirty="0" err="1" smtClean="0"/>
              <a:t>detect</a:t>
            </a:r>
            <a:r>
              <a:rPr lang="en-US" dirty="0"/>
              <a:t> averaged 0.0054 (0.0030-0.0096</a:t>
            </a:r>
            <a:r>
              <a:rPr lang="en-US" dirty="0" smtClean="0"/>
              <a:t>)</a:t>
            </a:r>
          </a:p>
          <a:p>
            <a:r>
              <a:rPr lang="en-US" dirty="0" smtClean="0"/>
              <a:t>Does this mean that </a:t>
            </a:r>
            <a:r>
              <a:rPr lang="en-US" dirty="0" err="1" smtClean="0"/>
              <a:t>P</a:t>
            </a:r>
            <a:r>
              <a:rPr lang="en-US" sz="2400" dirty="0" err="1" smtClean="0"/>
              <a:t>detect</a:t>
            </a:r>
            <a:r>
              <a:rPr lang="en-US" dirty="0" smtClean="0"/>
              <a:t>  for python is 0.005? </a:t>
            </a:r>
            <a:r>
              <a:rPr lang="en-US" b="1" dirty="0" smtClean="0"/>
              <a:t>NO!  </a:t>
            </a:r>
            <a:r>
              <a:rPr lang="en-US" dirty="0" smtClean="0"/>
              <a:t>It does mean that </a:t>
            </a:r>
            <a:r>
              <a:rPr lang="en-US" dirty="0" err="1" smtClean="0"/>
              <a:t>P</a:t>
            </a:r>
            <a:r>
              <a:rPr lang="en-US" sz="2400" dirty="0" err="1" smtClean="0"/>
              <a:t>detect</a:t>
            </a:r>
            <a:r>
              <a:rPr lang="en-US" dirty="0" smtClean="0"/>
              <a:t>  is very low (&lt;0.01).  So low that we need to be concerned about bias in our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600" dirty="0" smtClean="0"/>
              <a:t>Findings and Next Steps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4800600"/>
          </a:xfrm>
        </p:spPr>
        <p:txBody>
          <a:bodyPr/>
          <a:lstStyle/>
          <a:p>
            <a:r>
              <a:rPr lang="en-US" dirty="0" smtClean="0"/>
              <a:t>Just because you can estimate </a:t>
            </a:r>
            <a:r>
              <a:rPr lang="en-US" dirty="0" err="1" smtClean="0"/>
              <a:t>P</a:t>
            </a:r>
            <a:r>
              <a:rPr lang="en-US" sz="2400" dirty="0" err="1" smtClean="0"/>
              <a:t>detect</a:t>
            </a:r>
            <a:r>
              <a:rPr lang="en-US" dirty="0" smtClean="0"/>
              <a:t>  doesn’t mean you can use it to model abundance, density, or occupancy</a:t>
            </a:r>
          </a:p>
          <a:p>
            <a:r>
              <a:rPr lang="en-US" dirty="0" smtClean="0"/>
              <a:t>We need to improve </a:t>
            </a:r>
            <a:r>
              <a:rPr lang="en-US" dirty="0" err="1" smtClean="0"/>
              <a:t>P</a:t>
            </a:r>
            <a:r>
              <a:rPr lang="en-US" sz="2400" dirty="0" err="1" smtClean="0"/>
              <a:t>detect</a:t>
            </a:r>
            <a:r>
              <a:rPr lang="en-US" dirty="0" smtClean="0"/>
              <a:t>  for pythons for modeling, management, and monitoring</a:t>
            </a:r>
          </a:p>
          <a:p>
            <a:r>
              <a:rPr lang="en-US" dirty="0" smtClean="0"/>
              <a:t>More than just doing more surveys – refine surveys by location, season, time, weather, and method, under natural conditions</a:t>
            </a:r>
          </a:p>
        </p:txBody>
      </p:sp>
    </p:spTree>
    <p:extLst>
      <p:ext uri="{BB962C8B-B14F-4D97-AF65-F5344CB8AC3E}">
        <p14:creationId xmlns:p14="http://schemas.microsoft.com/office/powerpoint/2010/main" val="12225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5333999"/>
          </a:xfrm>
        </p:spPr>
        <p:txBody>
          <a:bodyPr/>
          <a:lstStyle/>
          <a:p>
            <a:r>
              <a:rPr lang="en-US" dirty="0"/>
              <a:t>We don't have a model to deal adequately with low </a:t>
            </a:r>
            <a:r>
              <a:rPr lang="en-US" dirty="0" err="1" smtClean="0"/>
              <a:t>P</a:t>
            </a:r>
            <a:r>
              <a:rPr lang="en-US" sz="2400" dirty="0" err="1" smtClean="0"/>
              <a:t>detect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dirty="0" smtClean="0"/>
              <a:t>We </a:t>
            </a:r>
            <a:r>
              <a:rPr lang="en-US" dirty="0"/>
              <a:t>need </a:t>
            </a:r>
            <a:r>
              <a:rPr lang="en-US" dirty="0" smtClean="0"/>
              <a:t>a new </a:t>
            </a:r>
            <a:r>
              <a:rPr lang="en-US" dirty="0"/>
              <a:t>model, </a:t>
            </a:r>
            <a:r>
              <a:rPr lang="en-US" dirty="0" smtClean="0"/>
              <a:t>a new </a:t>
            </a:r>
            <a:r>
              <a:rPr lang="en-US" dirty="0"/>
              <a:t>sampling method, or </a:t>
            </a:r>
            <a:r>
              <a:rPr lang="en-US" dirty="0" smtClean="0"/>
              <a:t>both</a:t>
            </a:r>
          </a:p>
          <a:p>
            <a:r>
              <a:rPr lang="en-US" dirty="0" smtClean="0"/>
              <a:t>We need to do comparative studies with other invasive reptiles.  Tegus are more detectable.  What does this mean for </a:t>
            </a:r>
            <a:r>
              <a:rPr lang="en-US" dirty="0"/>
              <a:t>modeling, management, and </a:t>
            </a:r>
            <a:r>
              <a:rPr lang="en-US" dirty="0" smtClean="0"/>
              <a:t>monitoring?</a:t>
            </a:r>
          </a:p>
          <a:p>
            <a:r>
              <a:rPr lang="en-US" dirty="0" smtClean="0"/>
              <a:t>What happens when you can find the needle in the haystack?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581"/>
            <a:ext cx="8229600" cy="1143000"/>
          </a:xfrm>
        </p:spPr>
        <p:txBody>
          <a:bodyPr/>
          <a:lstStyle/>
          <a:p>
            <a:r>
              <a:rPr lang="en-US" sz="3600" dirty="0" smtClean="0"/>
              <a:t>Findings and Next Steps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219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3" y="0"/>
            <a:ext cx="5111979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708400"/>
            <a:ext cx="472440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3801"/>
            <a:ext cx="610954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"/>
            <a:ext cx="4978399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2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447800"/>
            <a:ext cx="8305800" cy="38862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This is Not</a:t>
            </a:r>
            <a:r>
              <a:rPr lang="en-US" b="1" dirty="0">
                <a:solidFill>
                  <a:schemeClr val="accent1"/>
                </a:solidFill>
              </a:rPr>
              <a:t/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/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5000" b="1" dirty="0">
                <a:solidFill>
                  <a:schemeClr val="bg1"/>
                </a:solidFill>
              </a:rPr>
              <a:t>The End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2805" y="4191003"/>
            <a:ext cx="1202569" cy="2092877"/>
          </a:xfrm>
          <a:prstGeom prst="rect">
            <a:avLst/>
          </a:prstGeom>
          <a:noFill/>
        </p:spPr>
        <p:txBody>
          <a:bodyPr wrap="none" lIns="91438" tIns="45718" rIns="91438" bIns="45718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0" b="1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243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3956" indent="0">
              <a:spcBef>
                <a:spcPts val="0"/>
              </a:spcBef>
            </a:pPr>
            <a:r>
              <a:rPr lang="en-US" dirty="0"/>
              <a:t>Telemetry and </a:t>
            </a:r>
            <a:r>
              <a:rPr lang="en-US" dirty="0" smtClean="0"/>
              <a:t>“Judas” </a:t>
            </a:r>
            <a:r>
              <a:rPr lang="en-US" dirty="0"/>
              <a:t>Snakes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915" y="1793174"/>
            <a:ext cx="6270171" cy="4429496"/>
          </a:xfrm>
        </p:spPr>
        <p:txBody>
          <a:bodyPr>
            <a:normAutofit lnSpcReduction="10000"/>
          </a:bodyPr>
          <a:lstStyle/>
          <a:p>
            <a:pPr marL="457200" lvl="1" indent="0" algn="ctr">
              <a:buNone/>
            </a:pPr>
            <a:r>
              <a:rPr lang="en-US" dirty="0" smtClean="0"/>
              <a:t>Translocation Paper</a:t>
            </a:r>
          </a:p>
          <a:p>
            <a:pPr marL="457200" lvl="1" indent="0" algn="ctr">
              <a:buNone/>
            </a:pPr>
            <a:r>
              <a:rPr lang="en-US" sz="2400" i="1" dirty="0" smtClean="0"/>
              <a:t>published</a:t>
            </a:r>
            <a:endParaRPr lang="en-US" sz="2400" i="1" dirty="0"/>
          </a:p>
          <a:p>
            <a:pPr marL="457200" lvl="1" indent="0" algn="ctr">
              <a:buNone/>
            </a:pPr>
            <a:endParaRPr lang="en-US" sz="1600" dirty="0" smtClean="0"/>
          </a:p>
          <a:p>
            <a:pPr marL="457200" lvl="1" indent="0" algn="ctr">
              <a:buNone/>
            </a:pPr>
            <a:r>
              <a:rPr lang="en-US" dirty="0" smtClean="0"/>
              <a:t>Telemetry Paper</a:t>
            </a:r>
          </a:p>
          <a:p>
            <a:pPr marL="457200" lvl="1" indent="0" algn="ctr">
              <a:buNone/>
            </a:pPr>
            <a:r>
              <a:rPr lang="en-US" sz="2400" i="1" dirty="0" smtClean="0"/>
              <a:t>in revision</a:t>
            </a:r>
          </a:p>
          <a:p>
            <a:pPr marL="457200" lvl="1" indent="0" algn="ctr">
              <a:buNone/>
            </a:pPr>
            <a:endParaRPr lang="en-US" sz="1600" dirty="0" smtClean="0"/>
          </a:p>
          <a:p>
            <a:pPr marL="457200" lvl="1" indent="0" algn="ctr">
              <a:buNone/>
            </a:pPr>
            <a:r>
              <a:rPr lang="en-US" dirty="0" smtClean="0"/>
              <a:t>Breeding Aggregation Note</a:t>
            </a:r>
          </a:p>
          <a:p>
            <a:pPr marL="457200" lvl="1" indent="0" algn="ctr">
              <a:buNone/>
            </a:pPr>
            <a:r>
              <a:rPr lang="en-US" sz="2600" i="1" dirty="0" smtClean="0"/>
              <a:t>in </a:t>
            </a:r>
            <a:r>
              <a:rPr lang="en-US" sz="2400" i="1" dirty="0" smtClean="0"/>
              <a:t>press</a:t>
            </a:r>
            <a:endParaRPr lang="en-US" sz="2600" i="1" dirty="0" smtClean="0"/>
          </a:p>
          <a:p>
            <a:pPr marL="457200" lvl="1" indent="0" algn="ctr">
              <a:buNone/>
            </a:pPr>
            <a:endParaRPr lang="en-US" sz="1600" i="1" dirty="0" smtClean="0"/>
          </a:p>
          <a:p>
            <a:pPr marL="457200" lvl="1" indent="0" algn="ctr">
              <a:buNone/>
            </a:pPr>
            <a:r>
              <a:rPr lang="en-US" dirty="0" smtClean="0"/>
              <a:t>“Judas” Technique Paper</a:t>
            </a:r>
          </a:p>
          <a:p>
            <a:pPr marL="457200" lvl="1" indent="0" algn="ctr">
              <a:buNone/>
            </a:pPr>
            <a:r>
              <a:rPr lang="en-US" sz="2400" i="1" dirty="0" smtClean="0"/>
              <a:t>in prep</a:t>
            </a:r>
          </a:p>
        </p:txBody>
      </p:sp>
    </p:spTree>
    <p:extLst>
      <p:ext uri="{BB962C8B-B14F-4D97-AF65-F5344CB8AC3E}">
        <p14:creationId xmlns:p14="http://schemas.microsoft.com/office/powerpoint/2010/main" val="84854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295874"/>
          </a:xfrm>
        </p:spPr>
        <p:txBody>
          <a:bodyPr>
            <a:normAutofit/>
          </a:bodyPr>
          <a:lstStyle/>
          <a:p>
            <a:r>
              <a:rPr lang="en-US" dirty="0" smtClean="0"/>
              <a:t>Translocation</a:t>
            </a:r>
            <a:r>
              <a:rPr lang="en-US" sz="4900" dirty="0" smtClean="0"/>
              <a:t> Paper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i="1" dirty="0" smtClean="0"/>
              <a:t>Published</a:t>
            </a:r>
            <a:r>
              <a:rPr lang="en-US" sz="2700" i="1" dirty="0" smtClean="0"/>
              <a:t>!</a:t>
            </a:r>
            <a:endParaRPr 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8" y="2208810"/>
            <a:ext cx="8587653" cy="283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37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7"/>
            <a:ext cx="8229600" cy="1272123"/>
          </a:xfrm>
        </p:spPr>
        <p:txBody>
          <a:bodyPr>
            <a:normAutofit/>
          </a:bodyPr>
          <a:lstStyle/>
          <a:p>
            <a:r>
              <a:rPr lang="en-US" dirty="0" smtClean="0"/>
              <a:t>Telemetry Paper</a:t>
            </a:r>
            <a:br>
              <a:rPr lang="en-US" dirty="0" smtClean="0"/>
            </a:br>
            <a:r>
              <a:rPr lang="en-US" sz="2700" i="1" dirty="0" smtClean="0"/>
              <a:t>In </a:t>
            </a:r>
            <a:r>
              <a:rPr lang="en-US" sz="2400" i="1" dirty="0" smtClean="0"/>
              <a:t>revision</a:t>
            </a:r>
            <a:endParaRPr lang="en-US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78038" y="1837488"/>
            <a:ext cx="8387925" cy="4085524"/>
            <a:chOff x="190191" y="1805053"/>
            <a:chExt cx="8387925" cy="4085524"/>
          </a:xfrm>
        </p:grpSpPr>
        <p:pic>
          <p:nvPicPr>
            <p:cNvPr id="2050" name="Picture 2" descr="python_locati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191" y="1805053"/>
              <a:ext cx="4209956" cy="4085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 descr="fig_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0236" y="1805388"/>
              <a:ext cx="3907880" cy="4085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754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Breeding Aggregation Note</a:t>
            </a:r>
            <a:br>
              <a:rPr lang="en-US" sz="4900" dirty="0" smtClean="0"/>
            </a:br>
            <a:r>
              <a:rPr lang="en-US" sz="2700" i="1" dirty="0"/>
              <a:t>I</a:t>
            </a:r>
            <a:r>
              <a:rPr lang="en-US" sz="2700" i="1" dirty="0" smtClean="0"/>
              <a:t>n press </a:t>
            </a:r>
            <a:r>
              <a:rPr lang="en-US" sz="2700" dirty="0" smtClean="0"/>
              <a:t>(Southeastern Naturalist)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15" y="1411668"/>
            <a:ext cx="3961770" cy="48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3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“Judas” Technique Paper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i="1" dirty="0" smtClean="0"/>
              <a:t>In prep</a:t>
            </a:r>
            <a:endParaRPr lang="en-US" sz="2700" i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53" y="1223158"/>
            <a:ext cx="3515095" cy="49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6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SREP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CISREP_Template</Template>
  <TotalTime>1939</TotalTime>
  <Words>991</Words>
  <Application>Microsoft Office PowerPoint</Application>
  <PresentationFormat>On-screen Show (4:3)</PresentationFormat>
  <Paragraphs>178</Paragraphs>
  <Slides>45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Times New Roman</vt:lpstr>
      <vt:lpstr>Trebuchet MS</vt:lpstr>
      <vt:lpstr>CISREP_Template</vt:lpstr>
      <vt:lpstr>Current Python Science USGS and Collaborators</vt:lpstr>
      <vt:lpstr>3 Updates</vt:lpstr>
      <vt:lpstr>USGS in Davie</vt:lpstr>
      <vt:lpstr>Current Projects</vt:lpstr>
      <vt:lpstr>Telemetry and “Judas” Snakes </vt:lpstr>
      <vt:lpstr>Translocation Paper Published!</vt:lpstr>
      <vt:lpstr>Telemetry Paper In revision</vt:lpstr>
      <vt:lpstr>Breeding Aggregation Note In press (Southeastern Naturalist)</vt:lpstr>
      <vt:lpstr>“Judas” Technique Paper In prep</vt:lpstr>
      <vt:lpstr>Diet Gut contents, stable isotopes, genetics</vt:lpstr>
      <vt:lpstr>Impacts to Native Fauna Marsh Rabbit Study</vt:lpstr>
      <vt:lpstr>eDNA Lab &amp; Field Trials</vt:lpstr>
      <vt:lpstr>eDNA Determining Predation</vt:lpstr>
      <vt:lpstr>Testing New ‘Biologging’ Tools</vt:lpstr>
      <vt:lpstr>GPS Tags</vt:lpstr>
      <vt:lpstr>Accelerometers</vt:lpstr>
      <vt:lpstr>Python Facility in Davie</vt:lpstr>
      <vt:lpstr>Python Facility in Davie</vt:lpstr>
      <vt:lpstr>Python Facility in Davie</vt:lpstr>
      <vt:lpstr>USGS in ENP</vt:lpstr>
      <vt:lpstr>Transition year – USGS/NPS</vt:lpstr>
      <vt:lpstr>Authorized Agent Program</vt:lpstr>
      <vt:lpstr>Authorized Agent Program Changes in 2014</vt:lpstr>
      <vt:lpstr>Authorized Agent Program Current Issues</vt:lpstr>
      <vt:lpstr>PowerPoint Presentation</vt:lpstr>
      <vt:lpstr>PowerPoint Presentation</vt:lpstr>
      <vt:lpstr>PowerPoint Presentation</vt:lpstr>
      <vt:lpstr>Collaborators in SW Florida</vt:lpstr>
      <vt:lpstr>Questions?</vt:lpstr>
      <vt:lpstr>An Integrated Approach to Adaptive Management of Invasive Reptiles:  the Burmese Python Lesson</vt:lpstr>
      <vt:lpstr>The Detection Dilemma:   What happens when you can’t find the needle in the haystack?</vt:lpstr>
      <vt:lpstr>What is detection?  Why is it important?  Can we estimate it?  How can we use it and improve it?  What do we do next?</vt:lpstr>
      <vt:lpstr>What is detection = detectability = probability of detection = Pdetect?</vt:lpstr>
      <vt:lpstr>PowerPoint Presentation</vt:lpstr>
      <vt:lpstr>Estimating Pdetect</vt:lpstr>
      <vt:lpstr>2013 Intensive surveys, UF/USGS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EIRAMP Occupancy Modeling – UF/USGS</vt:lpstr>
      <vt:lpstr>Findings and Next Steps</vt:lpstr>
      <vt:lpstr>Findings and Next Steps</vt:lpstr>
      <vt:lpstr>This is Not   The End</vt:lpstr>
    </vt:vector>
  </TitlesOfParts>
  <Company>South Fl Water Mgmnt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Everglades Invasive Species</dc:title>
  <dc:creator>LeRoy Rodgers;Brian J. Smith</dc:creator>
  <cp:lastModifiedBy>Sarah Jean Swain</cp:lastModifiedBy>
  <cp:revision>78</cp:revision>
  <dcterms:created xsi:type="dcterms:W3CDTF">2013-03-15T18:37:27Z</dcterms:created>
  <dcterms:modified xsi:type="dcterms:W3CDTF">2014-08-08T18:37:40Z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-2095504215</vt:i4>
  </property>
  <property fmtid="{D5CDD505-2E9C-101B-9397-08002B2CF9AE}" pid="3" name="_NewReviewCycle">
    <vt:lpwstr/>
  </property>
  <property fmtid="{D5CDD505-2E9C-101B-9397-08002B2CF9AE}" pid="4" name="_EmailSubject">
    <vt:lpwstr>Summit Opening Presentation</vt:lpwstr>
  </property>
  <property fmtid="{D5CDD505-2E9C-101B-9397-08002B2CF9AE}" pid="5" name="_AuthorEmail">
    <vt:lpwstr>lrodgers@sfwmd.gov</vt:lpwstr>
  </property>
  <property fmtid="{D5CDD505-2E9C-101B-9397-08002B2CF9AE}" pid="6" name="_AuthorEmailDisplayName">
    <vt:lpwstr>Rodgers, LeRoy</vt:lpwstr>
  </property>
</Properties>
</file>