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8" autoAdjust="0"/>
    <p:restoredTop sz="88201" autoAdjust="0"/>
  </p:normalViewPr>
  <p:slideViewPr>
    <p:cSldViewPr snapToGrid="0">
      <p:cViewPr varScale="1">
        <p:scale>
          <a:sx n="121" d="100"/>
          <a:sy n="121" d="100"/>
        </p:scale>
        <p:origin x="1314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7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3A9770-BAC4-40EF-9A68-CB4D2393090D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DAF2F-242B-4EFE-870C-24652EDEC2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89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8368" y="45720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5024" y="2395728"/>
            <a:ext cx="6400800" cy="82296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2">
                    <a:lumMod val="75000"/>
                  </a:schemeClr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B9722E-F9DD-44A8-801F-F4F0F3614FB2}" type="datetimeFigureOut">
              <a:rPr lang="en-US" smtClean="0"/>
              <a:pPr/>
              <a:t>8/8/2014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E017FF-ECDE-4F24-8F9D-480DF19E6D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 baseline="0">
          <a:solidFill>
            <a:schemeClr val="accent1">
              <a:lumMod val="20000"/>
              <a:lumOff val="80000"/>
            </a:schemeClr>
          </a:solidFill>
          <a:latin typeface="Calibri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chemeClr val="tx2">
              <a:lumMod val="75000"/>
            </a:schemeClr>
          </a:solidFill>
          <a:latin typeface="Calibri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7512" y="1063964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Updates on Current Research:</a:t>
            </a:r>
            <a:b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Tegus and Nile Monitors</a:t>
            </a:r>
            <a:b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Liz Barraco</a:t>
            </a:r>
            <a:b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Florida Fish and Wildlife Conservation Commission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9888" y="3407505"/>
            <a:ext cx="6400800" cy="1050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pic>
        <p:nvPicPr>
          <p:cNvPr id="8" name="Content Placeholder 7" descr="DSC024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903" y="1600200"/>
            <a:ext cx="6034617" cy="4525963"/>
          </a:xfrm>
        </p:spPr>
      </p:pic>
      <p:pic>
        <p:nvPicPr>
          <p:cNvPr id="9" name="Content Placeholder 3" descr="DSC02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10" name="Picture 9" descr="DSC023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pic>
        <p:nvPicPr>
          <p:cNvPr id="1028" name="Picture 4" descr="H:\Tegu\Thesis Research\Plant ID\Trema lamarckianum SouthernGlades 10jun14 J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5767"/>
            <a:ext cx="4313729" cy="5782233"/>
          </a:xfrm>
          <a:prstGeom prst="rect">
            <a:avLst/>
          </a:prstGeom>
          <a:noFill/>
        </p:spPr>
      </p:pic>
      <p:pic>
        <p:nvPicPr>
          <p:cNvPr id="1029" name="Picture 5" descr="H:\Tegu\Thesis Research\Plant ID\Ficus citrifolia SouthernGlades 10jun14 J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464357"/>
            <a:ext cx="4800600" cy="429679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167" y="954741"/>
            <a:ext cx="501015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4462" y="1882590"/>
            <a:ext cx="331964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271868" y="1317811"/>
          <a:ext cx="6573371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2019"/>
                <a:gridCol w="3551352"/>
              </a:tblGrid>
              <a:tr h="100925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Category</a:t>
                      </a:r>
                      <a:endParaRPr lang="en-US" sz="3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Frequency</a:t>
                      </a:r>
                      <a:r>
                        <a:rPr lang="en-US" sz="3600" baseline="0" dirty="0" smtClean="0"/>
                        <a:t> of </a:t>
                      </a:r>
                      <a:r>
                        <a:rPr lang="en-US" sz="3600" dirty="0" smtClean="0"/>
                        <a:t>Occurrence</a:t>
                      </a:r>
                      <a:endParaRPr lang="en-US" sz="3600" dirty="0"/>
                    </a:p>
                  </a:txBody>
                  <a:tcPr anchor="ctr"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Crustacea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8%</a:t>
                      </a:r>
                      <a:endParaRPr lang="en-US" sz="3600" dirty="0"/>
                    </a:p>
                  </a:txBody>
                  <a:tcPr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Gastropoda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26%</a:t>
                      </a:r>
                    </a:p>
                  </a:txBody>
                  <a:tcPr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Insecta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71%</a:t>
                      </a:r>
                    </a:p>
                  </a:txBody>
                  <a:tcPr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Plantae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60%</a:t>
                      </a:r>
                    </a:p>
                  </a:txBody>
                  <a:tcPr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Vertebrates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39%</a:t>
                      </a:r>
                    </a:p>
                  </a:txBody>
                  <a:tcPr/>
                </a:tc>
              </a:tr>
              <a:tr h="584727">
                <a:tc>
                  <a:txBody>
                    <a:bodyPr/>
                    <a:lstStyle/>
                    <a:p>
                      <a:r>
                        <a:rPr lang="en-US" sz="3600" dirty="0" smtClean="0"/>
                        <a:t>Eggs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/>
                        <a:t>8%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190564" y="3778623"/>
            <a:ext cx="1586752" cy="658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244353" y="4334435"/>
            <a:ext cx="1604682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298141" y="5024717"/>
            <a:ext cx="1528482" cy="7306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941295" y="4329953"/>
            <a:ext cx="2810436" cy="841469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Insecta</a:t>
            </a:r>
            <a:r>
              <a:rPr lang="en-US" b="1" dirty="0" smtClean="0"/>
              <a:t> (89; 71%)</a:t>
            </a:r>
          </a:p>
          <a:p>
            <a:r>
              <a:rPr lang="en-US" dirty="0" smtClean="0"/>
              <a:t>24 families</a:t>
            </a:r>
          </a:p>
          <a:p>
            <a:pPr lvl="1"/>
            <a:r>
              <a:rPr lang="en-US" dirty="0" err="1" smtClean="0"/>
              <a:t>Romaleidae</a:t>
            </a:r>
            <a:r>
              <a:rPr lang="en-US" dirty="0" smtClean="0"/>
              <a:t> (60; 67%)</a:t>
            </a:r>
          </a:p>
          <a:p>
            <a:pPr lvl="2"/>
            <a:r>
              <a:rPr lang="en-US" dirty="0" smtClean="0"/>
              <a:t>Lubber grasshopper, </a:t>
            </a:r>
            <a:r>
              <a:rPr lang="en-US" i="1" dirty="0" err="1" smtClean="0"/>
              <a:t>Romalea</a:t>
            </a:r>
            <a:r>
              <a:rPr lang="en-US" i="1" dirty="0" smtClean="0"/>
              <a:t> </a:t>
            </a:r>
            <a:r>
              <a:rPr lang="en-US" i="1" dirty="0" err="1" smtClean="0"/>
              <a:t>guttata</a:t>
            </a:r>
            <a:endParaRPr lang="en-US" i="1" dirty="0" smtClean="0"/>
          </a:p>
          <a:p>
            <a:pPr lvl="1"/>
            <a:r>
              <a:rPr lang="en-US" dirty="0" err="1" smtClean="0"/>
              <a:t>Carabidae</a:t>
            </a:r>
            <a:r>
              <a:rPr lang="en-US" dirty="0" smtClean="0"/>
              <a:t> (17; 19%)</a:t>
            </a:r>
          </a:p>
          <a:p>
            <a:pPr lvl="1"/>
            <a:r>
              <a:rPr lang="en-US" dirty="0" err="1" smtClean="0"/>
              <a:t>Scarabidae</a:t>
            </a:r>
            <a:r>
              <a:rPr lang="en-US" dirty="0" smtClean="0"/>
              <a:t> (11; 12%)</a:t>
            </a:r>
          </a:p>
          <a:p>
            <a:pPr lvl="1"/>
            <a:endParaRPr lang="en-US" dirty="0"/>
          </a:p>
        </p:txBody>
      </p:sp>
      <p:pic>
        <p:nvPicPr>
          <p:cNvPr id="2050" name="Picture 2" descr="H:\Tegu\Thesis Research\Stomach contents 2013\Pictures of finished diets\279.JPG"/>
          <p:cNvPicPr>
            <a:picLocks noChangeAspect="1" noChangeArrowheads="1"/>
          </p:cNvPicPr>
          <p:nvPr/>
        </p:nvPicPr>
        <p:blipFill>
          <a:blip r:embed="rId2" cstate="print"/>
          <a:srcRect l="17984" t="6788" r="56515" b="22730"/>
          <a:stretch>
            <a:fillRect/>
          </a:stretch>
        </p:blipFill>
        <p:spPr bwMode="auto">
          <a:xfrm>
            <a:off x="6562165" y="1062318"/>
            <a:ext cx="2581835" cy="53519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Plantae</a:t>
            </a:r>
            <a:r>
              <a:rPr lang="en-US" b="1" dirty="0" smtClean="0"/>
              <a:t> (76; 60%)</a:t>
            </a:r>
          </a:p>
          <a:p>
            <a:r>
              <a:rPr lang="en-US" dirty="0" smtClean="0"/>
              <a:t>17 families, 26 species</a:t>
            </a:r>
          </a:p>
          <a:p>
            <a:pPr lvl="1"/>
            <a:r>
              <a:rPr lang="en-US" dirty="0" err="1" smtClean="0"/>
              <a:t>Chrysobalanaceae</a:t>
            </a:r>
            <a:r>
              <a:rPr lang="en-US" dirty="0" smtClean="0"/>
              <a:t> (20; 26%)</a:t>
            </a:r>
          </a:p>
          <a:p>
            <a:pPr lvl="2"/>
            <a:r>
              <a:rPr lang="en-US" dirty="0" err="1" smtClean="0"/>
              <a:t>Cocoplum</a:t>
            </a:r>
            <a:r>
              <a:rPr lang="en-US" dirty="0" smtClean="0"/>
              <a:t>, </a:t>
            </a:r>
            <a:r>
              <a:rPr lang="en-US" i="1" dirty="0" err="1" smtClean="0"/>
              <a:t>Chrysobalanaus</a:t>
            </a:r>
            <a:r>
              <a:rPr lang="en-US" i="1" dirty="0" smtClean="0"/>
              <a:t> </a:t>
            </a:r>
            <a:r>
              <a:rPr lang="en-US" i="1" dirty="0" err="1" smtClean="0"/>
              <a:t>icaco</a:t>
            </a:r>
            <a:endParaRPr lang="en-US" dirty="0" smtClean="0"/>
          </a:p>
          <a:p>
            <a:pPr lvl="1"/>
            <a:r>
              <a:rPr lang="en-US" dirty="0" err="1" smtClean="0"/>
              <a:t>Arecaceae</a:t>
            </a:r>
            <a:r>
              <a:rPr lang="en-US" dirty="0" smtClean="0"/>
              <a:t> (20; 26%)</a:t>
            </a:r>
          </a:p>
          <a:p>
            <a:pPr lvl="1"/>
            <a:r>
              <a:rPr lang="en-US" dirty="0" err="1" smtClean="0"/>
              <a:t>Anacardiaceae</a:t>
            </a:r>
            <a:r>
              <a:rPr lang="en-US" dirty="0" smtClean="0"/>
              <a:t> (16; 21%)</a:t>
            </a:r>
          </a:p>
          <a:p>
            <a:pPr lvl="2"/>
            <a:r>
              <a:rPr lang="en-US" dirty="0" smtClean="0"/>
              <a:t>Poisonwood, </a:t>
            </a:r>
            <a:r>
              <a:rPr lang="en-US" i="1" dirty="0" err="1" smtClean="0"/>
              <a:t>Metopium</a:t>
            </a:r>
            <a:r>
              <a:rPr lang="en-US" i="1" dirty="0" smtClean="0"/>
              <a:t> </a:t>
            </a:r>
            <a:r>
              <a:rPr lang="en-US" i="1" dirty="0" err="1" smtClean="0"/>
              <a:t>toxiferum</a:t>
            </a:r>
            <a:endParaRPr lang="en-US" dirty="0"/>
          </a:p>
        </p:txBody>
      </p:sp>
      <p:pic>
        <p:nvPicPr>
          <p:cNvPr id="3074" name="Picture 2" descr="H:\Tegu\Thesis Research\Stomach contents 2013\Pictures of finished diets\293.JPG"/>
          <p:cNvPicPr>
            <a:picLocks noChangeAspect="1" noChangeArrowheads="1"/>
          </p:cNvPicPr>
          <p:nvPr/>
        </p:nvPicPr>
        <p:blipFill>
          <a:blip r:embed="rId2" cstate="print"/>
          <a:srcRect l="19334" t="6957" r="51985" b="62996"/>
          <a:stretch>
            <a:fillRect/>
          </a:stretch>
        </p:blipFill>
        <p:spPr bwMode="auto">
          <a:xfrm>
            <a:off x="6131859" y="1035424"/>
            <a:ext cx="3012141" cy="2366682"/>
          </a:xfrm>
          <a:prstGeom prst="rect">
            <a:avLst/>
          </a:prstGeom>
          <a:noFill/>
        </p:spPr>
      </p:pic>
      <p:pic>
        <p:nvPicPr>
          <p:cNvPr id="3075" name="Picture 3" descr="H:\Tegu\Thesis Research\Stomach contents 2013\Pictures of finished diets\269.JPG"/>
          <p:cNvPicPr>
            <a:picLocks noChangeAspect="1" noChangeArrowheads="1"/>
          </p:cNvPicPr>
          <p:nvPr/>
        </p:nvPicPr>
        <p:blipFill>
          <a:blip r:embed="rId3" cstate="print"/>
          <a:srcRect l="51177" t="65687" r="32647" b="20784"/>
          <a:stretch>
            <a:fillRect/>
          </a:stretch>
        </p:blipFill>
        <p:spPr bwMode="auto">
          <a:xfrm>
            <a:off x="242046" y="5175161"/>
            <a:ext cx="2339789" cy="1467685"/>
          </a:xfrm>
          <a:prstGeom prst="rect">
            <a:avLst/>
          </a:prstGeom>
          <a:noFill/>
        </p:spPr>
      </p:pic>
      <p:pic>
        <p:nvPicPr>
          <p:cNvPr id="3076" name="Picture 4" descr="H:\Tegu\Thesis Research\Stomach contents 2013\Pictures of finished diets\147.JPG"/>
          <p:cNvPicPr>
            <a:picLocks noChangeAspect="1" noChangeArrowheads="1"/>
          </p:cNvPicPr>
          <p:nvPr/>
        </p:nvPicPr>
        <p:blipFill>
          <a:blip r:embed="rId4" cstate="print"/>
          <a:srcRect l="30558" t="32557" r="49908" b="46606"/>
          <a:stretch>
            <a:fillRect/>
          </a:stretch>
        </p:blipFill>
        <p:spPr bwMode="auto">
          <a:xfrm>
            <a:off x="2675965" y="5163672"/>
            <a:ext cx="1882588" cy="1506070"/>
          </a:xfrm>
          <a:prstGeom prst="rect">
            <a:avLst/>
          </a:prstGeom>
          <a:noFill/>
        </p:spPr>
      </p:pic>
      <p:pic>
        <p:nvPicPr>
          <p:cNvPr id="3077" name="Picture 5" descr="H:\Tegu\Thesis Research\Stomach contents 2013\Pictures of finished diets\214.JPG"/>
          <p:cNvPicPr>
            <a:picLocks noChangeAspect="1" noChangeArrowheads="1"/>
          </p:cNvPicPr>
          <p:nvPr/>
        </p:nvPicPr>
        <p:blipFill>
          <a:blip r:embed="rId5" cstate="print"/>
          <a:srcRect l="34677" t="4117" r="38719" b="68487"/>
          <a:stretch>
            <a:fillRect/>
          </a:stretch>
        </p:blipFill>
        <p:spPr bwMode="auto">
          <a:xfrm>
            <a:off x="6131859" y="3442446"/>
            <a:ext cx="3012141" cy="2326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Vertebrates (49; 39%)</a:t>
            </a:r>
          </a:p>
          <a:p>
            <a:r>
              <a:rPr lang="en-US" b="1" dirty="0" err="1" smtClean="0"/>
              <a:t>Mammalia</a:t>
            </a:r>
            <a:r>
              <a:rPr lang="en-US" b="1" dirty="0" smtClean="0"/>
              <a:t> (28; 57%)</a:t>
            </a:r>
          </a:p>
          <a:p>
            <a:pPr lvl="1"/>
            <a:r>
              <a:rPr lang="en-US" dirty="0" err="1" smtClean="0"/>
              <a:t>Cricetidae</a:t>
            </a:r>
            <a:r>
              <a:rPr lang="en-US" dirty="0" smtClean="0"/>
              <a:t> (16; 57%)</a:t>
            </a:r>
          </a:p>
          <a:p>
            <a:pPr lvl="2"/>
            <a:r>
              <a:rPr lang="en-US" dirty="0" smtClean="0"/>
              <a:t>Cotton rat, </a:t>
            </a:r>
            <a:r>
              <a:rPr lang="en-US" i="1" dirty="0" err="1" smtClean="0"/>
              <a:t>Sigmodon</a:t>
            </a:r>
            <a:r>
              <a:rPr lang="en-US" i="1" dirty="0" smtClean="0"/>
              <a:t> </a:t>
            </a:r>
            <a:r>
              <a:rPr lang="en-US" i="1" dirty="0" err="1" smtClean="0"/>
              <a:t>hispidus</a:t>
            </a:r>
            <a:r>
              <a:rPr lang="en-US" i="1" dirty="0" smtClean="0"/>
              <a:t> </a:t>
            </a:r>
          </a:p>
          <a:p>
            <a:pPr lvl="1"/>
            <a:r>
              <a:rPr lang="en-US" dirty="0" smtClean="0"/>
              <a:t>Opossum, black rat, cat</a:t>
            </a:r>
          </a:p>
          <a:p>
            <a:r>
              <a:rPr lang="en-US" b="1" dirty="0" err="1" smtClean="0"/>
              <a:t>Repitilia</a:t>
            </a:r>
            <a:r>
              <a:rPr lang="en-US" b="1" dirty="0" smtClean="0"/>
              <a:t> (9; 18%)</a:t>
            </a:r>
          </a:p>
          <a:p>
            <a:pPr lvl="1"/>
            <a:r>
              <a:rPr lang="en-US" dirty="0" smtClean="0"/>
              <a:t>Snakes (4; 45%)</a:t>
            </a:r>
          </a:p>
          <a:p>
            <a:pPr lvl="1"/>
            <a:r>
              <a:rPr lang="en-US" dirty="0" smtClean="0"/>
              <a:t>Lizards, turtles	</a:t>
            </a:r>
            <a:endParaRPr lang="en-US" dirty="0"/>
          </a:p>
        </p:txBody>
      </p:sp>
      <p:pic>
        <p:nvPicPr>
          <p:cNvPr id="4098" name="Picture 2" descr="H:\Tegu\Thesis Research\Stomach contents 2013\Pictures of finished diets\180.JPG"/>
          <p:cNvPicPr>
            <a:picLocks noChangeAspect="1" noChangeArrowheads="1"/>
          </p:cNvPicPr>
          <p:nvPr/>
        </p:nvPicPr>
        <p:blipFill>
          <a:blip r:embed="rId2" cstate="print"/>
          <a:srcRect l="5568" t="17179" r="53392" b="8801"/>
          <a:stretch>
            <a:fillRect/>
          </a:stretch>
        </p:blipFill>
        <p:spPr bwMode="auto">
          <a:xfrm>
            <a:off x="5674659" y="1532965"/>
            <a:ext cx="3469341" cy="4693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Gut Contents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Varied diet</a:t>
            </a:r>
          </a:p>
          <a:p>
            <a:r>
              <a:rPr lang="en-US" dirty="0" smtClean="0"/>
              <a:t>75% had multiple diet items</a:t>
            </a:r>
          </a:p>
          <a:p>
            <a:r>
              <a:rPr lang="en-US" dirty="0" smtClean="0"/>
              <a:t>Where are the eggs?</a:t>
            </a:r>
          </a:p>
          <a:p>
            <a:endParaRPr lang="en-US" dirty="0" smtClean="0"/>
          </a:p>
          <a:p>
            <a:r>
              <a:rPr lang="en-US" dirty="0" smtClean="0"/>
              <a:t>Statistical analysis</a:t>
            </a:r>
          </a:p>
          <a:p>
            <a:pPr lvl="1"/>
            <a:r>
              <a:rPr lang="en-US" dirty="0" smtClean="0"/>
              <a:t>Size class</a:t>
            </a:r>
          </a:p>
          <a:p>
            <a:pPr lvl="1"/>
            <a:r>
              <a:rPr lang="en-US" dirty="0" smtClean="0"/>
              <a:t>Gender</a:t>
            </a:r>
          </a:p>
          <a:p>
            <a:pPr lvl="1"/>
            <a:r>
              <a:rPr lang="en-US" dirty="0" smtClean="0"/>
              <a:t>Collection location</a:t>
            </a:r>
          </a:p>
          <a:p>
            <a:pPr lvl="1"/>
            <a:r>
              <a:rPr lang="en-US" dirty="0" smtClean="0"/>
              <a:t>Collection date</a:t>
            </a:r>
          </a:p>
          <a:p>
            <a:pPr lvl="1"/>
            <a:r>
              <a:rPr lang="en-US" dirty="0" smtClean="0"/>
              <a:t>Body condition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Liz.Barraco\Pictures\Call Log Pictures\Call #2097 - Stuffed Lizard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129553"/>
            <a:ext cx="8723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I hope you have enjoyed your lizard update!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049635"/>
            <a:ext cx="8229600" cy="3970104"/>
          </a:xfrm>
        </p:spPr>
        <p:txBody>
          <a:bodyPr/>
          <a:lstStyle/>
          <a:p>
            <a:r>
              <a:rPr lang="en-US" dirty="0" smtClean="0"/>
              <a:t>Nile monitor diet study (UF)</a:t>
            </a:r>
          </a:p>
          <a:p>
            <a:r>
              <a:rPr lang="en-US" dirty="0" smtClean="0"/>
              <a:t>Tegu telemetry study (UF)</a:t>
            </a:r>
          </a:p>
          <a:p>
            <a:r>
              <a:rPr lang="en-US" dirty="0" smtClean="0"/>
              <a:t>Tegu diet study (FWC)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Nile Monitor Gut Content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19 specimens (18 had contents, 16 &gt;1 prey item)</a:t>
            </a:r>
          </a:p>
          <a:p>
            <a:r>
              <a:rPr lang="en-US" dirty="0" smtClean="0"/>
              <a:t> </a:t>
            </a:r>
            <a:r>
              <a:rPr lang="en-US" b="1" dirty="0" smtClean="0"/>
              <a:t>Amphibians: </a:t>
            </a:r>
          </a:p>
          <a:p>
            <a:pPr lvl="1"/>
            <a:r>
              <a:rPr lang="en-US" dirty="0" smtClean="0"/>
              <a:t>Marine Toad (</a:t>
            </a:r>
            <a:r>
              <a:rPr lang="en-US" i="1" dirty="0" err="1" smtClean="0"/>
              <a:t>Rhinella</a:t>
            </a:r>
            <a:r>
              <a:rPr lang="en-US" i="1" dirty="0" smtClean="0"/>
              <a:t> marina</a:t>
            </a:r>
            <a:r>
              <a:rPr lang="en-US" dirty="0" smtClean="0"/>
              <a:t>), </a:t>
            </a:r>
          </a:p>
          <a:p>
            <a:pPr lvl="1"/>
            <a:r>
              <a:rPr lang="en-US" dirty="0" smtClean="0"/>
              <a:t>Southern Leopard Frogs (</a:t>
            </a:r>
            <a:r>
              <a:rPr lang="en-US" i="1" dirty="0" err="1" smtClean="0"/>
              <a:t>Lithobates</a:t>
            </a:r>
            <a:r>
              <a:rPr lang="en-US" i="1" dirty="0" smtClean="0"/>
              <a:t> </a:t>
            </a:r>
            <a:r>
              <a:rPr lang="en-US" i="1" dirty="0" err="1" smtClean="0"/>
              <a:t>sphenocephalus</a:t>
            </a:r>
            <a:r>
              <a:rPr lang="en-US" dirty="0" smtClean="0"/>
              <a:t>), </a:t>
            </a:r>
          </a:p>
          <a:p>
            <a:r>
              <a:rPr lang="en-US" b="1" dirty="0" smtClean="0"/>
              <a:t>Reptiles: </a:t>
            </a:r>
            <a:endParaRPr lang="en-US" dirty="0" smtClean="0"/>
          </a:p>
          <a:p>
            <a:pPr lvl="1"/>
            <a:r>
              <a:rPr lang="en-US" dirty="0" smtClean="0"/>
              <a:t>Brown Basilisk (</a:t>
            </a:r>
            <a:r>
              <a:rPr lang="en-US" i="1" dirty="0" err="1" smtClean="0"/>
              <a:t>Basiliscus</a:t>
            </a:r>
            <a:r>
              <a:rPr lang="en-US" i="1" dirty="0" smtClean="0"/>
              <a:t> </a:t>
            </a:r>
            <a:r>
              <a:rPr lang="en-US" i="1" dirty="0" err="1" smtClean="0"/>
              <a:t>vittatus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Eastern Glass Lizard (</a:t>
            </a:r>
            <a:r>
              <a:rPr lang="en-US" i="1" dirty="0" err="1" smtClean="0"/>
              <a:t>Ophisaurus</a:t>
            </a:r>
            <a:r>
              <a:rPr lang="en-US" i="1" dirty="0" smtClean="0"/>
              <a:t> </a:t>
            </a:r>
            <a:r>
              <a:rPr lang="en-US" i="1" dirty="0" err="1" smtClean="0"/>
              <a:t>ventralis</a:t>
            </a:r>
            <a:r>
              <a:rPr lang="en-US" i="1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Brown </a:t>
            </a:r>
            <a:r>
              <a:rPr lang="en-US" dirty="0" err="1" smtClean="0"/>
              <a:t>Watersnake</a:t>
            </a:r>
            <a:r>
              <a:rPr lang="en-US" dirty="0" smtClean="0"/>
              <a:t> (</a:t>
            </a:r>
            <a:r>
              <a:rPr lang="en-US" i="1" dirty="0" err="1" smtClean="0"/>
              <a:t>Nerodia</a:t>
            </a:r>
            <a:r>
              <a:rPr lang="en-US" i="1" dirty="0" smtClean="0"/>
              <a:t> </a:t>
            </a:r>
            <a:r>
              <a:rPr lang="en-US" i="1" dirty="0" err="1" smtClean="0"/>
              <a:t>taxispilota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Banded </a:t>
            </a:r>
            <a:r>
              <a:rPr lang="en-US" dirty="0" err="1" smtClean="0"/>
              <a:t>Watersnake</a:t>
            </a:r>
            <a:r>
              <a:rPr lang="en-US" dirty="0" smtClean="0"/>
              <a:t> (</a:t>
            </a:r>
            <a:r>
              <a:rPr lang="en-US" i="1" dirty="0" err="1" smtClean="0"/>
              <a:t>Nerodia</a:t>
            </a:r>
            <a:r>
              <a:rPr lang="en-US" i="1" dirty="0" smtClean="0"/>
              <a:t> </a:t>
            </a:r>
            <a:r>
              <a:rPr lang="en-US" i="1" dirty="0" err="1" smtClean="0"/>
              <a:t>fasciata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Corn Snake (</a:t>
            </a:r>
            <a:r>
              <a:rPr lang="en-US" i="1" dirty="0" err="1" smtClean="0"/>
              <a:t>Pantherophis</a:t>
            </a:r>
            <a:r>
              <a:rPr lang="en-US" i="1" dirty="0" smtClean="0"/>
              <a:t> </a:t>
            </a:r>
            <a:r>
              <a:rPr lang="en-US" i="1" dirty="0" err="1" smtClean="0"/>
              <a:t>guttatus</a:t>
            </a:r>
            <a:r>
              <a:rPr lang="en-US" dirty="0" smtClean="0"/>
              <a:t>), </a:t>
            </a:r>
          </a:p>
          <a:p>
            <a:pPr lvl="1"/>
            <a:r>
              <a:rPr lang="en-US" dirty="0" smtClean="0"/>
              <a:t>Three-striped Mud Turtle (</a:t>
            </a:r>
            <a:r>
              <a:rPr lang="en-US" i="1" dirty="0" err="1" smtClean="0"/>
              <a:t>Kinosternon</a:t>
            </a:r>
            <a:r>
              <a:rPr lang="en-US" i="1" dirty="0" smtClean="0"/>
              <a:t> </a:t>
            </a:r>
            <a:r>
              <a:rPr lang="en-US" i="1" dirty="0" err="1" smtClean="0"/>
              <a:t>baurii</a:t>
            </a:r>
            <a:r>
              <a:rPr lang="en-US" dirty="0" smtClean="0"/>
              <a:t>). </a:t>
            </a:r>
          </a:p>
          <a:p>
            <a:r>
              <a:rPr lang="en-US" b="1" dirty="0" smtClean="0"/>
              <a:t>Mammals: </a:t>
            </a:r>
            <a:endParaRPr lang="en-US" dirty="0" smtClean="0"/>
          </a:p>
          <a:p>
            <a:pPr lvl="1"/>
            <a:r>
              <a:rPr lang="en-US" dirty="0" smtClean="0"/>
              <a:t>Hispid Cotton Rat (</a:t>
            </a:r>
            <a:r>
              <a:rPr lang="en-US" i="1" dirty="0" err="1" smtClean="0"/>
              <a:t>Sigmodon</a:t>
            </a:r>
            <a:r>
              <a:rPr lang="en-US" i="1" dirty="0" smtClean="0"/>
              <a:t> </a:t>
            </a:r>
            <a:r>
              <a:rPr lang="en-US" i="1" dirty="0" err="1" smtClean="0"/>
              <a:t>hispidus</a:t>
            </a:r>
            <a:r>
              <a:rPr lang="en-US" dirty="0" smtClean="0"/>
              <a:t>), </a:t>
            </a:r>
          </a:p>
          <a:p>
            <a:r>
              <a:rPr lang="en-US" b="1" dirty="0" smtClean="0"/>
              <a:t>Other: </a:t>
            </a:r>
          </a:p>
          <a:p>
            <a:pPr lvl="1"/>
            <a:r>
              <a:rPr lang="en-US" dirty="0" smtClean="0"/>
              <a:t>crustaceans, spiders, snails, parasites (Acanthocephalans, Nematode, and unknown), reptile eggs, insects (</a:t>
            </a:r>
            <a:r>
              <a:rPr lang="en-US" dirty="0" err="1" smtClean="0"/>
              <a:t>Formicidae</a:t>
            </a:r>
            <a:r>
              <a:rPr lang="en-US" dirty="0" smtClean="0"/>
              <a:t>, </a:t>
            </a:r>
            <a:r>
              <a:rPr lang="en-US" dirty="0" err="1" smtClean="0"/>
              <a:t>Pentatomidae</a:t>
            </a:r>
            <a:r>
              <a:rPr lang="en-US" dirty="0" smtClean="0"/>
              <a:t>, </a:t>
            </a:r>
            <a:r>
              <a:rPr lang="en-US" dirty="0" err="1" smtClean="0"/>
              <a:t>Coleoptera</a:t>
            </a:r>
            <a:r>
              <a:rPr lang="en-US" dirty="0" smtClean="0"/>
              <a:t>, </a:t>
            </a:r>
            <a:r>
              <a:rPr lang="en-US" dirty="0" err="1" smtClean="0"/>
              <a:t>Blattidae</a:t>
            </a:r>
            <a:r>
              <a:rPr lang="en-US" dirty="0" smtClean="0"/>
              <a:t>, Lepidoptera, </a:t>
            </a:r>
            <a:r>
              <a:rPr lang="en-US" dirty="0" err="1" smtClean="0"/>
              <a:t>Hemiptera</a:t>
            </a:r>
            <a:r>
              <a:rPr lang="en-US" dirty="0" smtClean="0"/>
              <a:t>, </a:t>
            </a:r>
            <a:r>
              <a:rPr lang="en-US" dirty="0" err="1" smtClean="0"/>
              <a:t>Curculionidae</a:t>
            </a:r>
            <a:r>
              <a:rPr lang="en-US" dirty="0" smtClean="0"/>
              <a:t>, </a:t>
            </a:r>
            <a:r>
              <a:rPr lang="en-US" dirty="0" err="1" smtClean="0"/>
              <a:t>Scarabaeoidea</a:t>
            </a:r>
            <a:r>
              <a:rPr lang="en-US" dirty="0" smtClean="0"/>
              <a:t>, </a:t>
            </a:r>
            <a:r>
              <a:rPr lang="en-US" dirty="0" err="1" smtClean="0"/>
              <a:t>Elateroidea</a:t>
            </a:r>
            <a:r>
              <a:rPr lang="en-US" dirty="0" smtClean="0"/>
              <a:t>, and </a:t>
            </a:r>
            <a:r>
              <a:rPr lang="en-US" dirty="0" err="1" smtClean="0"/>
              <a:t>Orthoptera</a:t>
            </a:r>
            <a:r>
              <a:rPr lang="en-US" dirty="0" smtClean="0"/>
              <a:t>), a fish, and plastic objects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3765176" y="4061012"/>
            <a:ext cx="3012142" cy="2191870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Telemetry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049635"/>
            <a:ext cx="8229600" cy="3970104"/>
          </a:xfrm>
        </p:spPr>
        <p:txBody>
          <a:bodyPr/>
          <a:lstStyle/>
          <a:p>
            <a:r>
              <a:rPr lang="en-US" dirty="0" smtClean="0"/>
              <a:t>Female tegu behavior</a:t>
            </a:r>
          </a:p>
          <a:p>
            <a:pPr lvl="1"/>
            <a:r>
              <a:rPr lang="en-US" dirty="0" smtClean="0"/>
              <a:t>Nesting</a:t>
            </a:r>
          </a:p>
          <a:p>
            <a:pPr lvl="1"/>
            <a:r>
              <a:rPr lang="en-US" dirty="0" smtClean="0"/>
              <a:t>Sex ratio of clutch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 l="47472" t="29415" r="15908" b="37525"/>
          <a:stretch>
            <a:fillRect/>
          </a:stretch>
        </p:blipFill>
        <p:spPr bwMode="auto">
          <a:xfrm>
            <a:off x="4612340" y="1129553"/>
            <a:ext cx="4356847" cy="5244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Users\Liz.Barraco\AppData\Local\Microsoft\Windows\Temporary Internet Files\Content.IE5\QHC9M2TX\MC90043639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80333">
            <a:off x="5789718" y="1827172"/>
            <a:ext cx="856073" cy="582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834" y="1224447"/>
            <a:ext cx="3133166" cy="3970104"/>
          </a:xfrm>
        </p:spPr>
        <p:txBody>
          <a:bodyPr/>
          <a:lstStyle/>
          <a:p>
            <a:r>
              <a:rPr lang="en-US" dirty="0" smtClean="0"/>
              <a:t>TuMe380</a:t>
            </a:r>
          </a:p>
          <a:p>
            <a:pPr lvl="1"/>
            <a:r>
              <a:rPr lang="en-US" dirty="0" smtClean="0"/>
              <a:t>7 April 2014 – 18 June 2014</a:t>
            </a:r>
          </a:p>
          <a:p>
            <a:pPr lvl="1"/>
            <a:r>
              <a:rPr lang="en-US" dirty="0" smtClean="0"/>
              <a:t>23 May 2014</a:t>
            </a:r>
          </a:p>
          <a:p>
            <a:pPr lvl="2"/>
            <a:r>
              <a:rPr lang="en-US" dirty="0" smtClean="0"/>
              <a:t>18 eggs</a:t>
            </a:r>
          </a:p>
          <a:p>
            <a:pPr lvl="1"/>
            <a:r>
              <a:rPr lang="en-US" dirty="0" smtClean="0"/>
              <a:t>18 June 2014</a:t>
            </a:r>
          </a:p>
          <a:p>
            <a:pPr lvl="2"/>
            <a:r>
              <a:rPr lang="en-US" dirty="0" smtClean="0"/>
              <a:t>14 viable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 descr="KDE_380_JV.jpg"/>
          <p:cNvPicPr/>
          <p:nvPr/>
        </p:nvPicPr>
        <p:blipFill>
          <a:blip r:embed="rId2" cstate="print"/>
          <a:srcRect l="8549" t="7113" r="8290" b="3556"/>
          <a:stretch>
            <a:fillRect/>
          </a:stretch>
        </p:blipFill>
        <p:spPr>
          <a:xfrm>
            <a:off x="188259" y="0"/>
            <a:ext cx="4921624" cy="6454588"/>
          </a:xfrm>
          <a:prstGeom prst="rect">
            <a:avLst/>
          </a:prstGeom>
          <a:ln w="2540">
            <a:solidFill>
              <a:schemeClr val="tx1"/>
            </a:solidFill>
          </a:ln>
        </p:spPr>
      </p:pic>
      <p:pic>
        <p:nvPicPr>
          <p:cNvPr id="1026" name="Picture 2" descr="C:\Users\Liz.Barraco\Pictures\Tegus\05232014 Nest Excavation\DSC_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00498"/>
            <a:ext cx="6101883" cy="4057005"/>
          </a:xfrm>
          <a:prstGeom prst="rect">
            <a:avLst/>
          </a:prstGeom>
          <a:noFill/>
        </p:spPr>
      </p:pic>
      <p:pic>
        <p:nvPicPr>
          <p:cNvPr id="1027" name="Picture 3" descr="C:\Users\Liz.Barraco\Pictures\Tegus\05232014 Nest Excavation\DSC_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90533"/>
            <a:ext cx="6131859" cy="4076935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23562" r="31258"/>
          <a:stretch>
            <a:fillRect/>
          </a:stretch>
        </p:blipFill>
        <p:spPr bwMode="auto">
          <a:xfrm>
            <a:off x="0" y="888953"/>
            <a:ext cx="6091518" cy="5080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834" y="1224447"/>
            <a:ext cx="3133166" cy="3970104"/>
          </a:xfrm>
        </p:spPr>
        <p:txBody>
          <a:bodyPr/>
          <a:lstStyle/>
          <a:p>
            <a:r>
              <a:rPr lang="en-US" dirty="0" smtClean="0"/>
              <a:t>TuMe409</a:t>
            </a:r>
          </a:p>
          <a:p>
            <a:pPr lvl="1"/>
            <a:r>
              <a:rPr lang="en-US" dirty="0" smtClean="0"/>
              <a:t>21 April 2014 – 11 June 2014</a:t>
            </a:r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 descr="KDE_380_JV.jpg"/>
          <p:cNvPicPr/>
          <p:nvPr/>
        </p:nvPicPr>
        <p:blipFill>
          <a:blip r:embed="rId2" cstate="print"/>
          <a:srcRect l="8708" t="7071" r="8708" b="3567"/>
          <a:stretch>
            <a:fillRect/>
          </a:stretch>
        </p:blipFill>
        <p:spPr>
          <a:xfrm>
            <a:off x="188259" y="0"/>
            <a:ext cx="4814047" cy="6400800"/>
          </a:xfrm>
          <a:prstGeom prst="rect">
            <a:avLst/>
          </a:prstGeom>
          <a:ln w="254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0834" y="1224447"/>
            <a:ext cx="3133166" cy="39701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TuMe440</a:t>
            </a:r>
          </a:p>
          <a:p>
            <a:pPr lvl="1"/>
            <a:r>
              <a:rPr lang="en-US" dirty="0" smtClean="0"/>
              <a:t>5 May 2014 – 18 June 2014</a:t>
            </a:r>
          </a:p>
          <a:p>
            <a:pPr lvl="1"/>
            <a:r>
              <a:rPr lang="en-US" dirty="0" smtClean="0"/>
              <a:t>Tracked to multiple locations</a:t>
            </a:r>
          </a:p>
          <a:p>
            <a:pPr lvl="1"/>
            <a:r>
              <a:rPr lang="en-US" dirty="0" smtClean="0"/>
              <a:t>25 June 2014</a:t>
            </a:r>
          </a:p>
          <a:p>
            <a:pPr lvl="2"/>
            <a:r>
              <a:rPr lang="en-US" dirty="0" smtClean="0"/>
              <a:t>27 eggs</a:t>
            </a:r>
          </a:p>
          <a:p>
            <a:pPr lvl="2"/>
            <a:r>
              <a:rPr lang="en-US" dirty="0" smtClean="0"/>
              <a:t>25 hatched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5" name="Picture 4" descr="KDE_440_jv.jpg"/>
          <p:cNvPicPr/>
          <p:nvPr/>
        </p:nvPicPr>
        <p:blipFill>
          <a:blip r:embed="rId2" cstate="print"/>
          <a:srcRect l="8794" t="7010" r="8326" b="2410"/>
          <a:stretch>
            <a:fillRect/>
          </a:stretch>
        </p:blipFill>
        <p:spPr>
          <a:xfrm>
            <a:off x="228600" y="0"/>
            <a:ext cx="4545106" cy="6468035"/>
          </a:xfrm>
          <a:prstGeom prst="rect">
            <a:avLst/>
          </a:prstGeom>
          <a:ln w="2540">
            <a:solidFill>
              <a:schemeClr val="tx1"/>
            </a:solidFill>
          </a:ln>
        </p:spPr>
      </p:pic>
      <p:pic>
        <p:nvPicPr>
          <p:cNvPr id="2050" name="Picture 2" descr="C:\Users\Liz.Barraco\Downloads\TuMe440 excavated nest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51026" cy="6468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Telemetry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2191870"/>
          <a:ext cx="9144000" cy="2898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593"/>
                <a:gridCol w="791882"/>
                <a:gridCol w="762000"/>
                <a:gridCol w="1494117"/>
                <a:gridCol w="1269060"/>
                <a:gridCol w="1204116"/>
                <a:gridCol w="1204116"/>
                <a:gridCol w="1204116"/>
              </a:tblGrid>
              <a:tr h="1646630">
                <a:tc>
                  <a:txBody>
                    <a:bodyPr/>
                    <a:lstStyle/>
                    <a:p>
                      <a:r>
                        <a:rPr lang="en-US" dirty="0" smtClean="0"/>
                        <a:t>Tegu ID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SVL (cm)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Mass (kg)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Monitoring period (days)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locations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 daily distance moved (m)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95%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KDE (m2)</a:t>
                      </a:r>
                    </a:p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50% KDE (m2)</a:t>
                      </a:r>
                      <a:endParaRPr lang="en-US" dirty="0"/>
                    </a:p>
                  </a:txBody>
                  <a:tcPr anchor="ctr"/>
                </a:tc>
              </a:tr>
              <a:tr h="41737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TuMe380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33.5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72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34,238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6,991</a:t>
                      </a:r>
                      <a:endParaRPr lang="en-US" sz="2000" dirty="0"/>
                    </a:p>
                  </a:txBody>
                  <a:tcPr/>
                </a:tc>
              </a:tr>
              <a:tr h="41737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TuMe409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31.5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1.16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51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17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325,648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89,753</a:t>
                      </a:r>
                      <a:endParaRPr lang="en-US" sz="2000" dirty="0"/>
                    </a:p>
                  </a:txBody>
                  <a:tcPr/>
                </a:tc>
              </a:tr>
              <a:tr h="41737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TuMe440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35.5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1.2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44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18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165,605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22,014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Tegu Telemetry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4" y="1049635"/>
            <a:ext cx="8229600" cy="3970104"/>
          </a:xfrm>
        </p:spPr>
        <p:txBody>
          <a:bodyPr/>
          <a:lstStyle/>
          <a:p>
            <a:r>
              <a:rPr lang="en-US" dirty="0" smtClean="0"/>
              <a:t>Female tegu behavior</a:t>
            </a:r>
          </a:p>
          <a:p>
            <a:pPr lvl="1"/>
            <a:r>
              <a:rPr lang="en-US" dirty="0" smtClean="0"/>
              <a:t>Nesting</a:t>
            </a:r>
          </a:p>
          <a:p>
            <a:pPr lvl="2"/>
            <a:r>
              <a:rPr lang="en-US" dirty="0" smtClean="0"/>
              <a:t>Two different nest structures</a:t>
            </a:r>
          </a:p>
          <a:p>
            <a:pPr lvl="1"/>
            <a:r>
              <a:rPr lang="en-US" dirty="0" smtClean="0"/>
              <a:t>Sex ratio of clutches</a:t>
            </a:r>
          </a:p>
          <a:p>
            <a:pPr lvl="2"/>
            <a:r>
              <a:rPr lang="en-US" dirty="0" smtClean="0"/>
              <a:t>Upcoming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ISREP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CISREP_Template</Template>
  <TotalTime>1941</TotalTime>
  <Words>482</Words>
  <Application>Microsoft Office PowerPoint</Application>
  <PresentationFormat>On-screen Show (4:3)</PresentationFormat>
  <Paragraphs>134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Trebuchet MS</vt:lpstr>
      <vt:lpstr>CISREP_Template</vt:lpstr>
      <vt:lpstr>  Updates on Current Research: Tegus and Nile Monitors  Liz Barraco  Florida Fish and Wildlife Conservation Commission</vt:lpstr>
      <vt:lpstr>Research Updates</vt:lpstr>
      <vt:lpstr>Nile Monitor Gut Content Analysis</vt:lpstr>
      <vt:lpstr>Tegu Telemetry</vt:lpstr>
      <vt:lpstr>`</vt:lpstr>
      <vt:lpstr>PowerPoint Presentation</vt:lpstr>
      <vt:lpstr>PowerPoint Presentation</vt:lpstr>
      <vt:lpstr>Tegu Telemetry</vt:lpstr>
      <vt:lpstr>Tegu Telemetry</vt:lpstr>
      <vt:lpstr>Tegu Gut Contents Analysis</vt:lpstr>
      <vt:lpstr>Tegu Gut Contents Analysis</vt:lpstr>
      <vt:lpstr>Tegu Gut Contents Analysis</vt:lpstr>
      <vt:lpstr>Tegu Gut Contents Analysis</vt:lpstr>
      <vt:lpstr>Tegu Gut Contents Analysis</vt:lpstr>
      <vt:lpstr>Tegu Gut Contents Analysis</vt:lpstr>
      <vt:lpstr>Tegu Gut Contents Analysis</vt:lpstr>
      <vt:lpstr>PowerPoint Presentation</vt:lpstr>
    </vt:vector>
  </TitlesOfParts>
  <Company>South Fl Water Mgmnt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Everglades Invasive Species</dc:title>
  <dc:creator>LeRoy Rodgers;Brian J. Smith</dc:creator>
  <cp:lastModifiedBy>Sarah Jean Swain</cp:lastModifiedBy>
  <cp:revision>80</cp:revision>
  <dcterms:created xsi:type="dcterms:W3CDTF">2013-03-15T18:37:27Z</dcterms:created>
  <dcterms:modified xsi:type="dcterms:W3CDTF">2014-08-08T18:43:24Z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-2095504215</vt:i4>
  </property>
  <property fmtid="{D5CDD505-2E9C-101B-9397-08002B2CF9AE}" pid="3" name="_NewReviewCycle">
    <vt:lpwstr/>
  </property>
  <property fmtid="{D5CDD505-2E9C-101B-9397-08002B2CF9AE}" pid="4" name="_EmailSubject">
    <vt:lpwstr>Summit Opening Presentation</vt:lpwstr>
  </property>
  <property fmtid="{D5CDD505-2E9C-101B-9397-08002B2CF9AE}" pid="5" name="_AuthorEmail">
    <vt:lpwstr>lrodgers@sfwmd.gov</vt:lpwstr>
  </property>
  <property fmtid="{D5CDD505-2E9C-101B-9397-08002B2CF9AE}" pid="6" name="_AuthorEmailDisplayName">
    <vt:lpwstr>Rodgers, LeRoy</vt:lpwstr>
  </property>
</Properties>
</file>