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5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6" autoAdjust="0"/>
  </p:normalViewPr>
  <p:slideViewPr>
    <p:cSldViewPr snapToGrid="0">
      <p:cViewPr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Hotline Calls</a:t>
            </a:r>
            <a:r>
              <a:rPr lang="en-US" baseline="0" dirty="0"/>
              <a:t> </a:t>
            </a:r>
          </a:p>
          <a:p>
            <a:pPr>
              <a:defRPr/>
            </a:pPr>
            <a:r>
              <a:rPr lang="en-US" baseline="0" dirty="0"/>
              <a:t>July 1, </a:t>
            </a:r>
            <a:r>
              <a:rPr lang="en-US" baseline="0" dirty="0" smtClean="0"/>
              <a:t>2013 </a:t>
            </a:r>
            <a:r>
              <a:rPr lang="en-US" baseline="0" dirty="0"/>
              <a:t>- June 30, </a:t>
            </a:r>
            <a:r>
              <a:rPr lang="en-US" baseline="0" dirty="0" smtClean="0"/>
              <a:t>2014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Actual calls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90</c:v>
                </c:pt>
                <c:pt idx="1">
                  <c:v>143</c:v>
                </c:pt>
                <c:pt idx="2">
                  <c:v>164</c:v>
                </c:pt>
                <c:pt idx="3">
                  <c:v>64</c:v>
                </c:pt>
                <c:pt idx="4">
                  <c:v>58</c:v>
                </c:pt>
                <c:pt idx="5">
                  <c:v>51</c:v>
                </c:pt>
                <c:pt idx="6">
                  <c:v>40</c:v>
                </c:pt>
                <c:pt idx="7">
                  <c:v>78</c:v>
                </c:pt>
                <c:pt idx="8">
                  <c:v>86</c:v>
                </c:pt>
                <c:pt idx="9">
                  <c:v>92</c:v>
                </c:pt>
                <c:pt idx="10">
                  <c:v>88</c:v>
                </c:pt>
                <c:pt idx="11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Observation reports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50</c:v>
                </c:pt>
                <c:pt idx="2">
                  <c:v>63</c:v>
                </c:pt>
                <c:pt idx="3">
                  <c:v>49</c:v>
                </c:pt>
                <c:pt idx="4">
                  <c:v>33</c:v>
                </c:pt>
                <c:pt idx="5">
                  <c:v>34</c:v>
                </c:pt>
                <c:pt idx="6">
                  <c:v>21</c:v>
                </c:pt>
                <c:pt idx="7">
                  <c:v>55</c:v>
                </c:pt>
                <c:pt idx="8">
                  <c:v>59</c:v>
                </c:pt>
                <c:pt idx="9">
                  <c:v>60</c:v>
                </c:pt>
                <c:pt idx="10">
                  <c:v>62</c:v>
                </c:pt>
                <c:pt idx="11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Pet amnesty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16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7</c:v>
                </c:pt>
                <c:pt idx="10">
                  <c:v>13</c:v>
                </c:pt>
                <c:pt idx="11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54</c:v>
                </c:pt>
                <c:pt idx="1">
                  <c:v>89</c:v>
                </c:pt>
                <c:pt idx="2">
                  <c:v>93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  <c:pt idx="6">
                  <c:v>13</c:v>
                </c:pt>
                <c:pt idx="7">
                  <c:v>16</c:v>
                </c:pt>
                <c:pt idx="8">
                  <c:v>21</c:v>
                </c:pt>
                <c:pt idx="9">
                  <c:v>25</c:v>
                </c:pt>
                <c:pt idx="10">
                  <c:v>13</c:v>
                </c:pt>
                <c:pt idx="11">
                  <c:v>12</c:v>
                </c:pt>
              </c:numCache>
            </c:numRef>
          </c:val>
        </c:ser>
        <c:marker val="1"/>
        <c:axId val="76883072"/>
        <c:axId val="76884608"/>
      </c:lineChart>
      <c:catAx>
        <c:axId val="76883072"/>
        <c:scaling>
          <c:orientation val="minMax"/>
        </c:scaling>
        <c:axPos val="b"/>
        <c:majorTickMark val="none"/>
        <c:tickLblPos val="nextTo"/>
        <c:crossAx val="76884608"/>
        <c:crosses val="autoZero"/>
        <c:auto val="1"/>
        <c:lblAlgn val="ctr"/>
        <c:lblOffset val="100"/>
      </c:catAx>
      <c:valAx>
        <c:axId val="76884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calls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883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Observation Reports</a:t>
            </a:r>
            <a:r>
              <a:rPr lang="en-US" baseline="0" dirty="0" smtClean="0"/>
              <a:t> to IveGot1 Hotline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2011-12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44</c:v>
                </c:pt>
                <c:pt idx="2">
                  <c:v>11</c:v>
                </c:pt>
                <c:pt idx="3">
                  <c:v>11</c:v>
                </c:pt>
                <c:pt idx="4">
                  <c:v>2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17</c:v>
                </c:pt>
                <c:pt idx="9">
                  <c:v>18</c:v>
                </c:pt>
                <c:pt idx="10">
                  <c:v>29</c:v>
                </c:pt>
                <c:pt idx="11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2012-13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</c:v>
                </c:pt>
                <c:pt idx="1">
                  <c:v>29</c:v>
                </c:pt>
                <c:pt idx="2">
                  <c:v>32</c:v>
                </c:pt>
                <c:pt idx="3">
                  <c:v>21</c:v>
                </c:pt>
                <c:pt idx="4">
                  <c:v>26</c:v>
                </c:pt>
                <c:pt idx="5">
                  <c:v>20</c:v>
                </c:pt>
                <c:pt idx="6">
                  <c:v>23</c:v>
                </c:pt>
                <c:pt idx="7">
                  <c:v>22</c:v>
                </c:pt>
                <c:pt idx="8">
                  <c:v>19</c:v>
                </c:pt>
                <c:pt idx="9">
                  <c:v>44</c:v>
                </c:pt>
                <c:pt idx="10">
                  <c:v>60</c:v>
                </c:pt>
                <c:pt idx="11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2013-14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30</c:v>
                </c:pt>
                <c:pt idx="1">
                  <c:v>50</c:v>
                </c:pt>
                <c:pt idx="2">
                  <c:v>63</c:v>
                </c:pt>
                <c:pt idx="3">
                  <c:v>49</c:v>
                </c:pt>
                <c:pt idx="4">
                  <c:v>33</c:v>
                </c:pt>
                <c:pt idx="5">
                  <c:v>34</c:v>
                </c:pt>
                <c:pt idx="6">
                  <c:v>21</c:v>
                </c:pt>
                <c:pt idx="7">
                  <c:v>55</c:v>
                </c:pt>
                <c:pt idx="8">
                  <c:v>59</c:v>
                </c:pt>
                <c:pt idx="9">
                  <c:v>60</c:v>
                </c:pt>
                <c:pt idx="10">
                  <c:v>62</c:v>
                </c:pt>
                <c:pt idx="11">
                  <c:v>60</c:v>
                </c:pt>
              </c:numCache>
            </c:numRef>
          </c:val>
        </c:ser>
        <c:marker val="1"/>
        <c:axId val="93525888"/>
        <c:axId val="93527424"/>
      </c:lineChart>
      <c:catAx>
        <c:axId val="93525888"/>
        <c:scaling>
          <c:orientation val="minMax"/>
        </c:scaling>
        <c:axPos val="b"/>
        <c:majorTickMark val="none"/>
        <c:tickLblPos val="nextTo"/>
        <c:crossAx val="93527424"/>
        <c:crosses val="autoZero"/>
        <c:auto val="1"/>
        <c:lblAlgn val="ctr"/>
        <c:lblOffset val="100"/>
      </c:catAx>
      <c:valAx>
        <c:axId val="93527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Observation</a:t>
                </a:r>
                <a:r>
                  <a:rPr lang="en-US" baseline="0" dirty="0" smtClean="0"/>
                  <a:t> Reports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518518518518521E-2"/>
              <c:y val="3.2353556580113456E-2"/>
            </c:manualLayout>
          </c:layout>
        </c:title>
        <c:numFmt formatCode="General" sourceLinked="1"/>
        <c:majorTickMark val="none"/>
        <c:tickLblPos val="nextTo"/>
        <c:crossAx val="93525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0F6E-0F02-49D0-B340-5FB36B04E89D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C7F6-F2DB-45C0-98E6-78EB29312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5720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24" y="2395728"/>
            <a:ext cx="6400800" cy="8229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20000"/>
              <a:lumOff val="80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Hotline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059"/>
            <a:ext cx="8229600" cy="3970104"/>
          </a:xfrm>
        </p:spPr>
        <p:txBody>
          <a:bodyPr>
            <a:normAutofit/>
          </a:bodyPr>
          <a:lstStyle/>
          <a:p>
            <a:endParaRPr lang="en-US" sz="3100" dirty="0" smtClean="0">
              <a:sym typeface="Wingdings" pitchFamily="2" charset="2"/>
            </a:endParaRPr>
          </a:p>
          <a:p>
            <a:pPr>
              <a:buNone/>
            </a:pPr>
            <a:endParaRPr lang="en-US" sz="31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71016"/>
          <a:ext cx="9144000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Hotline Updates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30080"/>
          <a:ext cx="9144000" cy="448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Hotline Updates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346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936"/>
                <a:gridCol w="1517904"/>
                <a:gridCol w="1645920"/>
                <a:gridCol w="1645920"/>
                <a:gridCol w="1645920"/>
              </a:tblGrid>
              <a:tr h="61468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Observation Reports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 Amnesty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 – 2012 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r>
                        <a:rPr lang="en-US" baseline="0" dirty="0" smtClean="0"/>
                        <a:t> – 2013 FY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2013 - 2014 FY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z.Barraco\Pictures\Call Log Pictures\Call #2702 - Burmese pyth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30" y="1166019"/>
            <a:ext cx="80395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RE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CISREP_Template</Template>
  <TotalTime>530</TotalTime>
  <Words>64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CISREP_Template</vt:lpstr>
      <vt:lpstr>Hotline Updates</vt:lpstr>
      <vt:lpstr>Hotline Updates</vt:lpstr>
      <vt:lpstr>Hotline Updates</vt:lpstr>
      <vt:lpstr>Slide 4</vt:lpstr>
    </vt:vector>
  </TitlesOfParts>
  <Company>South Fl Water Mgmnt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Everglades Invasive Species</dc:title>
  <dc:creator>LeRoy Rodgers</dc:creator>
  <cp:lastModifiedBy>Liz.Barraco</cp:lastModifiedBy>
  <cp:revision>62</cp:revision>
  <dcterms:created xsi:type="dcterms:W3CDTF">2013-03-15T18:37:27Z</dcterms:created>
  <dcterms:modified xsi:type="dcterms:W3CDTF">2014-07-23T03:50:02Z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