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445" r:id="rId3"/>
    <p:sldId id="489" r:id="rId4"/>
    <p:sldId id="482" r:id="rId5"/>
    <p:sldId id="444" r:id="rId6"/>
    <p:sldId id="457" r:id="rId7"/>
    <p:sldId id="490" r:id="rId8"/>
    <p:sldId id="467" r:id="rId9"/>
    <p:sldId id="448" r:id="rId10"/>
    <p:sldId id="468" r:id="rId11"/>
    <p:sldId id="452" r:id="rId12"/>
    <p:sldId id="449" r:id="rId13"/>
    <p:sldId id="453" r:id="rId14"/>
    <p:sldId id="450" r:id="rId15"/>
    <p:sldId id="454" r:id="rId16"/>
    <p:sldId id="461" r:id="rId17"/>
    <p:sldId id="451" r:id="rId18"/>
    <p:sldId id="455" r:id="rId19"/>
    <p:sldId id="460" r:id="rId20"/>
    <p:sldId id="487" r:id="rId21"/>
    <p:sldId id="486" r:id="rId22"/>
    <p:sldId id="4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76259" autoAdjust="0"/>
  </p:normalViewPr>
  <p:slideViewPr>
    <p:cSldViewPr>
      <p:cViewPr>
        <p:scale>
          <a:sx n="60" d="100"/>
          <a:sy n="6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B5D7-B067-4489-B20C-30B052854CC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9271-B219-40F6-8688-256AE8B4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restore.org/documents/wrda1996_complete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South Florida Ecosystem Restoration Task Force (Task Force) was established by section 528(f)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Water Resources Development Act of 1996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Task Force consists of 14 members from four sovereign entities. There are seven federal, two tribal, and five state and local government representatives.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duties of the Task Force are to: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the development of consistent policies, strategies, plans, programs, projects, activities, and priorities addressing the restoration, preservation, and protection of the South Florida ecosystem;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 information regarding programs, projects and activities of the agencies and entities represented on the Task Force to promote ecosystem restoration and maintenance;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resolution of interagency and intergovernmental conflicts associated with the restoration of the South Florida ecosystem among the agencies and entities represented on the Task Force;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scientific and other research associated with the restoration of the South Florida ecosystem;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assistance and support to agencies and entities represented on the Task Force in their restoration activities.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digestible, short, printable</a:t>
            </a:r>
            <a:r>
              <a:rPr lang="en-US" baseline="0" dirty="0" smtClean="0"/>
              <a:t> framework</a:t>
            </a:r>
          </a:p>
          <a:p>
            <a:r>
              <a:rPr lang="en-US" baseline="0" dirty="0" smtClean="0"/>
              <a:t>Further layers of details available on the web</a:t>
            </a:r>
          </a:p>
          <a:p>
            <a:r>
              <a:rPr lang="en-US" baseline="0" dirty="0" smtClean="0"/>
              <a:t>2-pager case studies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meeting will be having the SW CISMA join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Science,</a:t>
            </a:r>
            <a:r>
              <a:rPr lang="en-US" baseline="0" dirty="0" smtClean="0"/>
              <a:t> outreach, coordination, and funding are addressed within every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BENEFIT (BANG FOR THE BUCK)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Prepare</a:t>
            </a:r>
            <a:r>
              <a:rPr lang="en-US" u="sng" baseline="0" dirty="0" smtClean="0"/>
              <a:t> &amp; Prioritize: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Identify pathways and prioritize potential threats;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Engage stakeholders and public</a:t>
            </a:r>
          </a:p>
          <a:p>
            <a:r>
              <a:rPr lang="en-US" u="sng" baseline="0" dirty="0" smtClean="0"/>
              <a:t>Prevent: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Enhance and improve pathway inspection/screening process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Develop new/utilize existing voluntary and regulatory tools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Improve pathway awareness and engage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Prepare &amp; Monitor: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Implement</a:t>
            </a:r>
            <a:r>
              <a:rPr lang="en-US" baseline="0" dirty="0" smtClean="0"/>
              <a:t> multi-species monitoring/inventory plan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Utilize existing network to increase likelihood of detection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Employ science and technology for development of early detection tools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Engage public and provide reporting mechanisms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Establish rapid assessment and response programs, etc.</a:t>
            </a:r>
          </a:p>
          <a:p>
            <a:pPr>
              <a:buFont typeface="Arial" pitchFamily="34" charset="0"/>
              <a:buNone/>
            </a:pPr>
            <a:r>
              <a:rPr lang="en-US" u="sng" baseline="0" dirty="0" smtClean="0"/>
              <a:t>Asses: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Rapidly assess status/threat of newly detected species (EDRR Plan)</a:t>
            </a:r>
          </a:p>
          <a:p>
            <a:pPr>
              <a:buFont typeface="Arial" pitchFamily="34" charset="0"/>
              <a:buNone/>
            </a:pPr>
            <a:r>
              <a:rPr lang="en-US" u="sng" baseline="0" dirty="0" smtClean="0"/>
              <a:t>Respond: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Initiate rapid response based upon plan of action developed during the assessment phase (Strike teams, etc.)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Contain:</a:t>
            </a:r>
          </a:p>
          <a:p>
            <a:r>
              <a:rPr lang="en-US" dirty="0" smtClean="0"/>
              <a:t>Implement</a:t>
            </a:r>
            <a:r>
              <a:rPr lang="en-US" baseline="0" dirty="0" smtClean="0"/>
              <a:t> BMPs.</a:t>
            </a:r>
          </a:p>
          <a:p>
            <a:r>
              <a:rPr lang="en-US" baseline="0" dirty="0" smtClean="0"/>
              <a:t>Control efforts at containment boundaries and known pathways.</a:t>
            </a:r>
          </a:p>
          <a:p>
            <a:r>
              <a:rPr lang="en-US" baseline="0" dirty="0" smtClean="0"/>
              <a:t>Retreat or reassess to ensure containment</a:t>
            </a:r>
          </a:p>
          <a:p>
            <a:r>
              <a:rPr lang="en-US" baseline="0" dirty="0" smtClean="0"/>
              <a:t>Eliminate incipient populations</a:t>
            </a:r>
          </a:p>
          <a:p>
            <a:r>
              <a:rPr lang="en-US" baseline="0" dirty="0" smtClean="0"/>
              <a:t>Enforce existing laws regarding transporting/releasing IES</a:t>
            </a:r>
          </a:p>
          <a:p>
            <a:r>
              <a:rPr lang="en-US" u="sng" baseline="0" dirty="0" smtClean="0"/>
              <a:t>Improve:</a:t>
            </a:r>
          </a:p>
          <a:p>
            <a:r>
              <a:rPr lang="en-US" baseline="0" dirty="0" smtClean="0"/>
              <a:t>Invest in science-based containment methods</a:t>
            </a:r>
          </a:p>
          <a:p>
            <a:r>
              <a:rPr lang="en-US" baseline="0" dirty="0" smtClean="0"/>
              <a:t>Assess effectiveness of containment efforts and adapt to improve success</a:t>
            </a:r>
          </a:p>
          <a:p>
            <a:r>
              <a:rPr lang="en-US" baseline="0" dirty="0" smtClean="0"/>
              <a:t>Standardize efforts through enhanced coordination</a:t>
            </a:r>
          </a:p>
          <a:p>
            <a:r>
              <a:rPr lang="en-US" baseline="0" dirty="0" smtClean="0"/>
              <a:t>Improve public awareness of need for ongoing containment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Combat: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Strive</a:t>
            </a:r>
            <a:r>
              <a:rPr lang="en-US" baseline="0" dirty="0" smtClean="0"/>
              <a:t> to eliminate the impact of IES on natural areas by implementing Integrated Pest Management approach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Conduct routine surveys to determine populations</a:t>
            </a:r>
          </a:p>
          <a:p>
            <a:pPr>
              <a:buFont typeface="Arial" pitchFamily="34" charset="0"/>
              <a:buNone/>
            </a:pPr>
            <a:r>
              <a:rPr lang="en-US" u="sng" baseline="0" dirty="0" smtClean="0"/>
              <a:t>Restore and Recover: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Support efforts to increase total spatial extent of natural areas and restore natural hydrology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Coordinate IES management with restoration activities to prevent degradation of habitat.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Reintroduce extirpated/rare species and augment existing populations to improve native species abundance/diversity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Recover ecological functions and ecosystem services.</a:t>
            </a:r>
          </a:p>
          <a:p>
            <a:pPr>
              <a:buFont typeface="Arial" pitchFamily="34" charset="0"/>
              <a:buNone/>
            </a:pPr>
            <a:r>
              <a:rPr lang="en-US" u="sng" baseline="0" dirty="0" smtClean="0"/>
              <a:t>Improve: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Assess effectiveness and adapt to improve success.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Conduct inventory/monitoring to improve understanding of IES population growth in order to develop better control methods.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Develop/improve tools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Integrate efforts across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Chose from long list, including </a:t>
            </a:r>
            <a:r>
              <a:rPr lang="en-US" dirty="0" err="1" smtClean="0"/>
              <a:t>lygodium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71-B219-40F6-8688-256AE8B4D6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27E49A-0D88-445A-98AC-3497B54AB1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1B8047-169D-47FE-A725-A0FC24196F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5048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Invasive Exotic Species </a:t>
            </a:r>
            <a:br>
              <a:rPr lang="en-US" dirty="0" smtClean="0"/>
            </a:br>
            <a:r>
              <a:rPr lang="en-US" dirty="0" smtClean="0"/>
              <a:t>Strategic Action Framework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smtClean="0"/>
              <a:t>Carrie Beeler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U.S. DOI Office of Everglades Restoration Initiatives</a:t>
            </a:r>
            <a:br>
              <a:rPr lang="en-US" sz="2400" dirty="0" smtClean="0"/>
            </a:br>
            <a:r>
              <a:rPr lang="en-US" sz="2400" dirty="0" smtClean="0"/>
              <a:t>South Florida Ecosystem Restoration Task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00336"/>
            <a:ext cx="7854696" cy="657664"/>
          </a:xfrm>
        </p:spPr>
        <p:txBody>
          <a:bodyPr/>
          <a:lstStyle/>
          <a:p>
            <a:r>
              <a:rPr lang="en-US" dirty="0" smtClean="0"/>
              <a:t>July 24, 2014</a:t>
            </a:r>
          </a:p>
          <a:p>
            <a:endParaRPr lang="en-US" dirty="0" smtClean="0"/>
          </a:p>
        </p:txBody>
      </p:sp>
      <p:pic>
        <p:nvPicPr>
          <p:cNvPr id="4" name="Picture 2" descr="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1"/>
          <a:stretch>
            <a:fillRect/>
          </a:stretch>
        </p:blipFill>
        <p:spPr bwMode="auto">
          <a:xfrm>
            <a:off x="0" y="4267200"/>
            <a:ext cx="9144000" cy="1998662"/>
          </a:xfrm>
          <a:prstGeom prst="rect">
            <a:avLst/>
          </a:prstGeom>
          <a:noFill/>
          <a:ln w="12700" algn="in">
            <a:solidFill>
              <a:srgbClr val="68A0B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asion_curv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305800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08509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Goal 1: Prevent the introduction of invasive exotic species.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57200" y="2362200"/>
            <a:ext cx="533400" cy="25146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vasion_curve (1).png"/>
          <p:cNvPicPr>
            <a:picLocks noChangeAspect="1"/>
          </p:cNvPicPr>
          <p:nvPr/>
        </p:nvPicPr>
        <p:blipFill>
          <a:blip r:embed="rId2" cstate="print"/>
          <a:srcRect l="17500" t="90000" r="61666"/>
          <a:stretch>
            <a:fillRect/>
          </a:stretch>
        </p:blipFill>
        <p:spPr>
          <a:xfrm>
            <a:off x="228600" y="6172200"/>
            <a:ext cx="1905000" cy="685800"/>
          </a:xfrm>
          <a:prstGeom prst="rect">
            <a:avLst/>
          </a:prstGeom>
        </p:spPr>
      </p:pic>
      <p:pic>
        <p:nvPicPr>
          <p:cNvPr id="8" name="Picture 7" descr="invasion_curve (1).png"/>
          <p:cNvPicPr>
            <a:picLocks noChangeAspect="1"/>
          </p:cNvPicPr>
          <p:nvPr/>
        </p:nvPicPr>
        <p:blipFill>
          <a:blip r:embed="rId2" cstate="print"/>
          <a:srcRect l="54171" t="81111" r="41661" b="8889"/>
          <a:stretch>
            <a:fillRect/>
          </a:stretch>
        </p:blipFill>
        <p:spPr>
          <a:xfrm>
            <a:off x="838200" y="5562600"/>
            <a:ext cx="381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1: Prevent introduction of invasive exotic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/>
          </a:bodyPr>
          <a:lstStyle/>
          <a:p>
            <a:pPr marL="1588" indent="7938">
              <a:buNone/>
            </a:pPr>
            <a:r>
              <a:rPr lang="en-US" dirty="0" smtClean="0"/>
              <a:t>Preventing introductions of new invasive exotic species is the most cost effective strategy and can yield benefits provided funding and current barriers are addressed up front.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b="1" dirty="0" smtClean="0"/>
              <a:t>Prepare &amp; Prioritize: </a:t>
            </a:r>
            <a:r>
              <a:rPr lang="en-US" dirty="0" smtClean="0"/>
              <a:t>Prepare for and prioritize prevention efforts.</a:t>
            </a:r>
          </a:p>
          <a:p>
            <a:pPr lvl="1"/>
            <a:r>
              <a:rPr lang="en-US" b="1" dirty="0" smtClean="0"/>
              <a:t>Prevent: </a:t>
            </a:r>
            <a:r>
              <a:rPr lang="en-US" dirty="0" smtClean="0"/>
              <a:t>Prevent entry of invasive exotic species.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Lacey Act Authority</a:t>
            </a:r>
          </a:p>
          <a:p>
            <a:pPr lvl="1"/>
            <a:r>
              <a:rPr lang="en-US" dirty="0" smtClean="0"/>
              <a:t>Don’t Pack a Pest</a:t>
            </a:r>
          </a:p>
          <a:p>
            <a:r>
              <a:rPr lang="en-US" dirty="0" smtClean="0"/>
              <a:t>Case Studies:</a:t>
            </a:r>
          </a:p>
          <a:p>
            <a:pPr lvl="1"/>
            <a:r>
              <a:rPr lang="en-US" dirty="0" smtClean="0"/>
              <a:t>Heartwater Diseases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4724400"/>
            <a:ext cx="2080683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705600" y="461519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Tropical </a:t>
            </a:r>
            <a:r>
              <a:rPr lang="en-US" sz="1100" dirty="0" err="1" smtClean="0"/>
              <a:t>Bont</a:t>
            </a:r>
            <a:r>
              <a:rPr lang="en-US" sz="1100" dirty="0" smtClean="0"/>
              <a:t> Tick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Photo: USFWS Law Enforcement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2667000"/>
            <a:ext cx="350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asion_curv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8305800" cy="769441"/>
          </a:xfrm>
          <a:prstGeom prst="rect">
            <a:avLst/>
          </a:prstGeom>
          <a:solidFill>
            <a:schemeClr val="tx2"/>
          </a:solidFill>
          <a:ln w="28575">
            <a:solidFill>
              <a:srgbClr val="08509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Goal 2: Eradicate invasive exotic species by implementing Early Detection and Rapid Response (EDRR).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524000" y="2362200"/>
            <a:ext cx="533400" cy="14478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705600" y="2286000"/>
            <a:ext cx="1932712" cy="2339247"/>
            <a:chOff x="6277577" y="2247872"/>
            <a:chExt cx="1932712" cy="23392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4705">
              <a:off x="6514839" y="2323195"/>
              <a:ext cx="1695450" cy="22639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 rot="21088312">
              <a:off x="6277577" y="2247872"/>
              <a:ext cx="1447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Sacred Ibis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2: Eradicate invasive exotic species by implementing EDRR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</p:spPr>
        <p:txBody>
          <a:bodyPr>
            <a:normAutofit fontScale="85000" lnSpcReduction="10000"/>
          </a:bodyPr>
          <a:lstStyle/>
          <a:p>
            <a:pPr marL="1588" indent="7938">
              <a:buNone/>
            </a:pPr>
            <a:r>
              <a:rPr lang="en-US" dirty="0" smtClean="0"/>
              <a:t>Successful eradication of newly established invaders through EDRR requires formal collaboration and dedicated staff and funding.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b="1" dirty="0" smtClean="0"/>
              <a:t>Prepare &amp; Monitor: </a:t>
            </a:r>
            <a:r>
              <a:rPr lang="en-US" dirty="0" smtClean="0"/>
              <a:t>Prepare and monitor to enhance early detection.</a:t>
            </a:r>
          </a:p>
          <a:p>
            <a:pPr lvl="1"/>
            <a:r>
              <a:rPr lang="en-US" b="1" dirty="0" smtClean="0"/>
              <a:t>Assess: </a:t>
            </a:r>
            <a:r>
              <a:rPr lang="en-US" dirty="0" smtClean="0"/>
              <a:t>Ensure rapid assessment of newly detected species.</a:t>
            </a:r>
          </a:p>
          <a:p>
            <a:pPr lvl="1"/>
            <a:r>
              <a:rPr lang="en-US" b="1" dirty="0" smtClean="0"/>
              <a:t>Respond: </a:t>
            </a:r>
            <a:r>
              <a:rPr lang="en-US" dirty="0" smtClean="0"/>
              <a:t>Rapidly respond to identified threats.</a:t>
            </a:r>
          </a:p>
          <a:p>
            <a:r>
              <a:rPr lang="en-US" dirty="0" smtClean="0"/>
              <a:t>Case Studies:</a:t>
            </a:r>
          </a:p>
          <a:p>
            <a:pPr lvl="1"/>
            <a:r>
              <a:rPr lang="en-US" dirty="0" smtClean="0"/>
              <a:t>Gambian Pouched Rats</a:t>
            </a:r>
          </a:p>
          <a:p>
            <a:pPr lvl="1"/>
            <a:r>
              <a:rPr lang="en-US" dirty="0" smtClean="0"/>
              <a:t>Sacred Ibis</a:t>
            </a:r>
          </a:p>
          <a:p>
            <a:pPr lvl="1"/>
            <a:r>
              <a:rPr lang="en-US" dirty="0" err="1" smtClean="0"/>
              <a:t>Tephritid</a:t>
            </a:r>
            <a:r>
              <a:rPr lang="en-US" dirty="0" smtClean="0"/>
              <a:t> fruit flies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52239" y="4519933"/>
            <a:ext cx="2726010" cy="1842509"/>
            <a:chOff x="6191774" y="4378542"/>
            <a:chExt cx="2726010" cy="18425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6609140" y="4465403"/>
              <a:ext cx="1828800" cy="17556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 rot="1406217">
              <a:off x="6826344" y="4378542"/>
              <a:ext cx="2091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Gambian Pouch Rat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434107">
              <a:off x="6191774" y="5913666"/>
              <a:ext cx="1650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By: </a:t>
              </a:r>
              <a:r>
                <a:rPr lang="en-US" sz="1200" dirty="0" err="1" smtClean="0"/>
                <a:t>Poskan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Komentar</a:t>
              </a:r>
              <a:endParaRPr lang="en-US" sz="1200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33400" y="2865456"/>
            <a:ext cx="548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550608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asion_curv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8305800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08509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Goal 3: Contain the spread of invasive exotic species.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3200400" y="2362200"/>
            <a:ext cx="533400" cy="3048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3: Contain the spread of invasive exotic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Consistent resources to address containment, resource protection, and long-term management are needed.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b="1" dirty="0" smtClean="0"/>
              <a:t>Contain: </a:t>
            </a:r>
            <a:r>
              <a:rPr lang="en-US" dirty="0" smtClean="0"/>
              <a:t>Utilize existing control tools to contain invasive exotic species.</a:t>
            </a:r>
          </a:p>
          <a:p>
            <a:pPr lvl="1"/>
            <a:r>
              <a:rPr lang="en-US" b="1" dirty="0" smtClean="0"/>
              <a:t>Improve: </a:t>
            </a:r>
            <a:r>
              <a:rPr lang="en-US" dirty="0" smtClean="0"/>
              <a:t>Improve effectiveness of containment efforts on invasive exotic species populations.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81025" y="2305050"/>
            <a:ext cx="289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3: Contain the spread of invasive exotic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4114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Studies:</a:t>
            </a:r>
          </a:p>
          <a:p>
            <a:pPr lvl="1"/>
            <a:r>
              <a:rPr lang="en-US" dirty="0" smtClean="0"/>
              <a:t>Argentine black and white tegu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Lacey Act Authorities</a:t>
            </a:r>
            <a:endParaRPr lang="en-US" dirty="0"/>
          </a:p>
        </p:txBody>
      </p:sp>
      <p:pic>
        <p:nvPicPr>
          <p:cNvPr id="2050" name="Picture 2" descr="C:\Users\achildress\Documents\Invasives 2013\Draft Framework\Case Studies\Tegu_Dennis Giardina_FWC.jpg"/>
          <p:cNvPicPr>
            <a:picLocks noChangeAspect="1" noChangeArrowheads="1"/>
          </p:cNvPicPr>
          <p:nvPr/>
        </p:nvPicPr>
        <p:blipFill>
          <a:blip r:embed="rId2" cstate="print"/>
          <a:srcRect l="26042" r="21875" b="33485"/>
          <a:stretch>
            <a:fillRect/>
          </a:stretch>
        </p:blipFill>
        <p:spPr bwMode="auto">
          <a:xfrm>
            <a:off x="533399" y="2438400"/>
            <a:ext cx="394165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22860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Argentine Black and White </a:t>
            </a:r>
            <a:r>
              <a:rPr lang="en-US" sz="1100" dirty="0" err="1" smtClean="0"/>
              <a:t>Tegu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Photo: Dennis </a:t>
            </a:r>
            <a:r>
              <a:rPr lang="en-US" sz="1100" dirty="0" err="1" smtClean="0"/>
              <a:t>Giardina</a:t>
            </a:r>
            <a:r>
              <a:rPr lang="en-US" sz="1100" dirty="0" smtClean="0"/>
              <a:t>, FWC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asion_curv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8305800" cy="1384995"/>
          </a:xfrm>
          <a:prstGeom prst="rect">
            <a:avLst/>
          </a:prstGeom>
          <a:solidFill>
            <a:schemeClr val="tx2"/>
          </a:solidFill>
          <a:ln w="28575">
            <a:solidFill>
              <a:srgbClr val="08509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Goal 4: Reduce the populations of widely established invasive exotic species and maintain at lowest feasible levels.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 rot="10800000">
            <a:off x="6858000" y="838200"/>
            <a:ext cx="533400" cy="4572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Goal 4: Reduce the populations of widely established invasive exotic species and maintain at lowest feasible levels.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/>
          </a:bodyPr>
          <a:lstStyle/>
          <a:p>
            <a:pPr marL="41275" indent="-41275">
              <a:buNone/>
            </a:pPr>
            <a:r>
              <a:rPr lang="en-US" dirty="0" smtClean="0"/>
              <a:t>Consistent resources to address population reduction, resource protection, and long-term management are needed.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b="1" dirty="0" smtClean="0"/>
              <a:t>Combat: </a:t>
            </a:r>
            <a:r>
              <a:rPr lang="en-US" dirty="0" smtClean="0"/>
              <a:t>Reduce population and extent of established invasive exotic species through Integrated Pest Management approaches.</a:t>
            </a:r>
          </a:p>
          <a:p>
            <a:pPr lvl="1"/>
            <a:r>
              <a:rPr lang="en-US" b="1" dirty="0" smtClean="0"/>
              <a:t>Restore &amp; Recover: </a:t>
            </a:r>
            <a:r>
              <a:rPr lang="en-US" dirty="0" smtClean="0"/>
              <a:t>Reduce impacts of invasive exotic species through restoration of native habitats and species.</a:t>
            </a:r>
          </a:p>
          <a:p>
            <a:pPr lvl="1"/>
            <a:r>
              <a:rPr lang="en-US" b="1" dirty="0" smtClean="0"/>
              <a:t>Improve: </a:t>
            </a:r>
            <a:r>
              <a:rPr lang="en-US" dirty="0" smtClean="0"/>
              <a:t>Improve effectiveness of long-term management efforts on invasive exotic species populations.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2332056"/>
            <a:ext cx="274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3532206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00150" y="5334000"/>
            <a:ext cx="1085850" cy="10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619625"/>
            <a:ext cx="2362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Goal 4: Reduce the populations of widely established invasive exotic species and maintain at lowest feasible levels.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Case Studies:</a:t>
            </a:r>
          </a:p>
          <a:p>
            <a:pPr lvl="1"/>
            <a:r>
              <a:rPr lang="en-US" dirty="0" err="1" smtClean="0"/>
              <a:t>Shoebutton</a:t>
            </a:r>
            <a:r>
              <a:rPr lang="en-US" dirty="0" smtClean="0"/>
              <a:t> </a:t>
            </a:r>
            <a:r>
              <a:rPr lang="en-US" dirty="0" err="1" smtClean="0"/>
              <a:t>Ardisia</a:t>
            </a:r>
            <a:endParaRPr lang="en-US" dirty="0" smtClean="0"/>
          </a:p>
          <a:p>
            <a:pPr lvl="1"/>
            <a:r>
              <a:rPr lang="en-US" dirty="0" smtClean="0"/>
              <a:t>Ambrosia beetle/laurel wilt disease</a:t>
            </a:r>
          </a:p>
          <a:p>
            <a:pPr lvl="1"/>
            <a:r>
              <a:rPr lang="en-US" dirty="0" smtClean="0"/>
              <a:t>Lionfish</a:t>
            </a:r>
          </a:p>
          <a:p>
            <a:pPr lvl="1"/>
            <a:r>
              <a:rPr lang="en-US" dirty="0" smtClean="0"/>
              <a:t>Burmese python</a:t>
            </a:r>
          </a:p>
          <a:p>
            <a:pPr lvl="1"/>
            <a:r>
              <a:rPr lang="en-US" dirty="0" err="1" smtClean="0"/>
              <a:t>Melaleuca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0"/>
            <a:ext cx="2571750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208875" y="4461600"/>
            <a:ext cx="2149140" cy="2014209"/>
            <a:chOff x="3041001" y="4460990"/>
            <a:chExt cx="2149140" cy="2014209"/>
          </a:xfrm>
        </p:grpSpPr>
        <p:sp>
          <p:nvSpPr>
            <p:cNvPr id="6" name="TextBox 5"/>
            <p:cNvSpPr txBox="1"/>
            <p:nvPr/>
          </p:nvSpPr>
          <p:spPr>
            <a:xfrm rot="21188795">
              <a:off x="3041001" y="4460990"/>
              <a:ext cx="1996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Lion Fish</a:t>
              </a:r>
              <a:endParaRPr lang="en-US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 rot="21188795">
              <a:off x="3193401" y="6213589"/>
              <a:ext cx="1996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By: Reef.org</a:t>
              </a:r>
              <a:endParaRPr lang="en-US" sz="11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600" y="2209800"/>
            <a:ext cx="3064781" cy="2090526"/>
            <a:chOff x="5644168" y="1728739"/>
            <a:chExt cx="3064781" cy="2090526"/>
          </a:xfrm>
        </p:grpSpPr>
        <p:grpSp>
          <p:nvGrpSpPr>
            <p:cNvPr id="8" name="Group 7"/>
            <p:cNvGrpSpPr/>
            <p:nvPr/>
          </p:nvGrpSpPr>
          <p:grpSpPr>
            <a:xfrm>
              <a:off x="5855533" y="1728739"/>
              <a:ext cx="2853416" cy="2075288"/>
              <a:chOff x="6215261" y="1604665"/>
              <a:chExt cx="2853416" cy="207528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6911">
                <a:off x="6215261" y="1777676"/>
                <a:ext cx="2853416" cy="190227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10" name="TextBox 9"/>
              <p:cNvSpPr txBox="1"/>
              <p:nvPr/>
            </p:nvSpPr>
            <p:spPr>
              <a:xfrm rot="720091">
                <a:off x="6308705" y="1604665"/>
                <a:ext cx="19967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Melaleuca</a:t>
                </a:r>
                <a:endParaRPr lang="en-US" sz="11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720506">
              <a:off x="5644168" y="3557655"/>
              <a:ext cx="1996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By: Min </a:t>
              </a:r>
              <a:r>
                <a:rPr lang="en-US" sz="1100" dirty="0"/>
                <a:t>B Rayamajhi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The South Florida Ecosystem Restoration </a:t>
            </a:r>
            <a:br>
              <a:rPr lang="en-US" sz="3200" dirty="0" smtClean="0"/>
            </a:br>
            <a:r>
              <a:rPr lang="en-US" sz="3200" dirty="0" smtClean="0"/>
              <a:t>Task Force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Established by the Water Resources Development Act of 1996 and includes 14 top level policy makers from four sovereign entities:</a:t>
            </a:r>
          </a:p>
          <a:p>
            <a:pPr lvl="1"/>
            <a:r>
              <a:rPr lang="en-US" sz="2000" dirty="0" smtClean="0"/>
              <a:t>7 federal, 2 tribal, 5 state and local government representatives </a:t>
            </a:r>
          </a:p>
          <a:p>
            <a:r>
              <a:rPr lang="en-US" sz="2000" dirty="0" smtClean="0"/>
              <a:t>Duties: </a:t>
            </a:r>
          </a:p>
          <a:p>
            <a:pPr lvl="1"/>
            <a:r>
              <a:rPr lang="en-US" sz="2000" b="1" dirty="0" smtClean="0"/>
              <a:t>Coordinates</a:t>
            </a:r>
            <a:r>
              <a:rPr lang="en-US" sz="2000" dirty="0" smtClean="0"/>
              <a:t> </a:t>
            </a:r>
            <a:r>
              <a:rPr lang="en-US" sz="2000" dirty="0"/>
              <a:t>the development of </a:t>
            </a:r>
            <a:r>
              <a:rPr lang="en-US" sz="2000" b="1" dirty="0"/>
              <a:t>consistent</a:t>
            </a:r>
            <a:r>
              <a:rPr lang="en-US" sz="2000" dirty="0"/>
              <a:t> policies, </a:t>
            </a:r>
            <a:r>
              <a:rPr lang="en-US" sz="2000" b="1" dirty="0"/>
              <a:t>strategies</a:t>
            </a:r>
            <a:r>
              <a:rPr lang="en-US" sz="2000" dirty="0"/>
              <a:t>, plans, programs, projects, activities, and priorities addressing the restoration, preservation, and protection of the South Florida </a:t>
            </a:r>
            <a:r>
              <a:rPr lang="en-US" sz="2000" dirty="0" smtClean="0"/>
              <a:t>ecosystem.</a:t>
            </a:r>
          </a:p>
          <a:p>
            <a:r>
              <a:rPr lang="en-US" sz="2200" dirty="0" smtClean="0"/>
              <a:t>South Florida Ecosystem = </a:t>
            </a:r>
          </a:p>
          <a:p>
            <a:pPr lvl="1"/>
            <a:r>
              <a:rPr lang="en-US" sz="2000" dirty="0" smtClean="0"/>
              <a:t>Natural and Built environments within SFWMD boundary + </a:t>
            </a:r>
          </a:p>
          <a:p>
            <a:pPr lvl="1"/>
            <a:r>
              <a:rPr lang="en-US" sz="2000" dirty="0" smtClean="0"/>
              <a:t>Coastal/Marine systems that are ecologically connected to the mainland </a:t>
            </a:r>
          </a:p>
          <a:p>
            <a:r>
              <a:rPr lang="en-US" sz="2000" dirty="0" smtClean="0"/>
              <a:t>Florida-based Working Group and Science Coordination Group</a:t>
            </a:r>
          </a:p>
          <a:p>
            <a:r>
              <a:rPr lang="en-US" sz="2000" dirty="0" smtClean="0"/>
              <a:t>Office of Everglades Restoration Initiatives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Invasive Exotic Species Strategic Action Framework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</a:t>
            </a:r>
          </a:p>
        </p:txBody>
      </p:sp>
      <p:pic>
        <p:nvPicPr>
          <p:cNvPr id="4" name="Picture 2" descr="dis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1"/>
          <a:stretch>
            <a:fillRect/>
          </a:stretch>
        </p:blipFill>
        <p:spPr bwMode="auto">
          <a:xfrm>
            <a:off x="0" y="4267200"/>
            <a:ext cx="9144000" cy="1998662"/>
          </a:xfrm>
          <a:prstGeom prst="rect">
            <a:avLst/>
          </a:prstGeom>
          <a:noFill/>
          <a:ln w="12700" algn="in">
            <a:solidFill>
              <a:srgbClr val="68A0B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>
              <a:tabLst>
                <a:tab pos="2286000" algn="l"/>
              </a:tabLst>
            </a:pPr>
            <a:r>
              <a:rPr lang="en-US" dirty="0" smtClean="0"/>
              <a:t>August 27: 	IES Working Meeting (@MODS)</a:t>
            </a:r>
          </a:p>
          <a:p>
            <a:pPr>
              <a:tabLst>
                <a:tab pos="2286000" algn="l"/>
              </a:tabLst>
            </a:pPr>
            <a:r>
              <a:rPr lang="en-US" dirty="0" smtClean="0"/>
              <a:t>September 16: Draft IES Strategic Action Framework 	presented to Working Group/Science 	Coordination Group (@SFWMD)</a:t>
            </a:r>
          </a:p>
          <a:p>
            <a:pPr>
              <a:tabLst>
                <a:tab pos="2286000" algn="l"/>
              </a:tabLst>
            </a:pPr>
            <a:r>
              <a:rPr lang="en-US" dirty="0" smtClean="0"/>
              <a:t>October 2: 	IES Working Meeting </a:t>
            </a:r>
          </a:p>
          <a:p>
            <a:pPr>
              <a:tabLst>
                <a:tab pos="2286000" algn="l"/>
              </a:tabLst>
            </a:pPr>
            <a:r>
              <a:rPr lang="en-US" dirty="0" smtClean="0"/>
              <a:t>October 23: 	Final IES Strategic Action Framework 	presented to Working Group/Science 	Coordination Group (@SFWMD)</a:t>
            </a:r>
          </a:p>
          <a:p>
            <a:pPr>
              <a:tabLst>
                <a:tab pos="2286000" algn="l"/>
              </a:tabLst>
            </a:pPr>
            <a:r>
              <a:rPr lang="en-US" dirty="0" smtClean="0"/>
              <a:t>November 18: 	Final IES Strategic Action Framework 	presented to Task Force (@SFWMD)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Schedule – DUE July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 descr="Action Step Worksheets 6-24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42"/>
          <a:stretch>
            <a:fillRect/>
          </a:stretch>
        </p:blipFill>
        <p:spPr>
          <a:xfrm>
            <a:off x="685800" y="1143000"/>
            <a:ext cx="7494058" cy="5562600"/>
          </a:xfrm>
        </p:spPr>
      </p:pic>
      <p:sp>
        <p:nvSpPr>
          <p:cNvPr id="6" name="Oval 5"/>
          <p:cNvSpPr/>
          <p:nvPr/>
        </p:nvSpPr>
        <p:spPr>
          <a:xfrm>
            <a:off x="5029200" y="1371600"/>
            <a:ext cx="2971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Brief History of Task Force/ Working Group Invasive Efforts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1997: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NEWTT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2000: Weeds Won’t Wait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2004: FIATT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2008: FIATT Draft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2010: Information Brief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2012: TF Direction: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</a:pPr>
            <a:r>
              <a:rPr lang="en-US" sz="2600" dirty="0" smtClean="0"/>
              <a:t>Review current efforts and provide updated recommendations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4" descr="weeds_wont_wait_part_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666584" cy="4744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kameran don skip snak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657600" cy="37675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Final_Apr_06_10_Exotics_Pa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828800"/>
            <a:ext cx="3650672" cy="4724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That we know what it takes to solve this problem</a:t>
            </a:r>
          </a:p>
          <a:p>
            <a:r>
              <a:rPr lang="en-US" dirty="0" smtClean="0"/>
              <a:t>Effective invasive exotic species management requires an integrated approach with sustained resources</a:t>
            </a:r>
          </a:p>
          <a:p>
            <a:r>
              <a:rPr lang="en-US" dirty="0" smtClean="0"/>
              <a:t> July 9, 2013 Task Force direction</a:t>
            </a:r>
          </a:p>
          <a:p>
            <a:pPr lvl="1"/>
            <a:r>
              <a:rPr lang="en-US" dirty="0" smtClean="0"/>
              <a:t>Develop a comprehensive Invasive Exotic Species (IES) </a:t>
            </a:r>
            <a:r>
              <a:rPr lang="en-US" b="1" dirty="0" smtClean="0"/>
              <a:t>Strategic Action Framework </a:t>
            </a:r>
            <a:r>
              <a:rPr lang="en-US" dirty="0" smtClean="0"/>
              <a:t>that includes a cross cut budget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Strategic Action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Help decision-makers understand the connections between goals, strategies, and tactics;</a:t>
            </a:r>
          </a:p>
          <a:p>
            <a:pPr lvl="0"/>
            <a:r>
              <a:rPr lang="en-US" dirty="0" smtClean="0"/>
              <a:t>Maximize the extent to which the current capacity for partnership is leveraged to meet common goals; </a:t>
            </a:r>
          </a:p>
          <a:p>
            <a:pPr lvl="0"/>
            <a:r>
              <a:rPr lang="en-US" dirty="0" smtClean="0"/>
              <a:t>Help decision-makers make wise and timely investment decisions in the battle against invasive exotics; and</a:t>
            </a:r>
          </a:p>
          <a:p>
            <a:pPr lvl="0"/>
            <a:r>
              <a:rPr lang="en-US" dirty="0" smtClean="0"/>
              <a:t>Define success and provide for accountability.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61772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25 agencies, tribal governments, academic institutions, and NGOs are simultaneously developing under the coordination of OERI:</a:t>
            </a:r>
          </a:p>
          <a:p>
            <a:pPr lvl="1"/>
            <a:r>
              <a:rPr lang="en-US" dirty="0" smtClean="0"/>
              <a:t>Printable Framework document</a:t>
            </a:r>
          </a:p>
          <a:p>
            <a:pPr lvl="1"/>
            <a:r>
              <a:rPr lang="en-US" dirty="0" smtClean="0"/>
              <a:t>Web-based Framework</a:t>
            </a:r>
          </a:p>
          <a:p>
            <a:pPr lvl="1"/>
            <a:r>
              <a:rPr lang="en-US" dirty="0" smtClean="0"/>
              <a:t>Suite of case studies</a:t>
            </a:r>
          </a:p>
          <a:p>
            <a:pPr lvl="1"/>
            <a:r>
              <a:rPr lang="en-US" dirty="0" smtClean="0"/>
              <a:t>Cross-cut budget tool</a:t>
            </a:r>
          </a:p>
          <a:p>
            <a:pPr lvl="1"/>
            <a:r>
              <a:rPr lang="en-US" dirty="0" smtClean="0"/>
              <a:t>Consistent IES goals included in reporting requirements to Congress, Task Force members, and the public (Strategy and Biennial Report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Science, Coordination, Outreach, and Funding are Vital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Science forms the foundation for the strategies within every goal area.</a:t>
            </a:r>
          </a:p>
          <a:p>
            <a:pPr lvl="0"/>
            <a:r>
              <a:rPr lang="en-US" dirty="0" smtClean="0"/>
              <a:t>Success will require interagency cooperation, innovative partnerships, and an informed, involved public.  </a:t>
            </a:r>
          </a:p>
          <a:p>
            <a:pPr lvl="0"/>
            <a:r>
              <a:rPr lang="en-US" dirty="0" smtClean="0"/>
              <a:t>A successful invasive exotic species program requires long-term commitment of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Curve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we assess the challenges, establish our goals, and formulate our strategies</a:t>
            </a:r>
          </a:p>
          <a:p>
            <a:endParaRPr lang="en-US" sz="3200" dirty="0" smtClean="0"/>
          </a:p>
        </p:txBody>
      </p:sp>
      <p:pic>
        <p:nvPicPr>
          <p:cNvPr id="4" name="Picture 2" descr="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1"/>
          <a:stretch>
            <a:fillRect/>
          </a:stretch>
        </p:blipFill>
        <p:spPr bwMode="auto">
          <a:xfrm>
            <a:off x="0" y="4267200"/>
            <a:ext cx="9144000" cy="1998662"/>
          </a:xfrm>
          <a:prstGeom prst="rect">
            <a:avLst/>
          </a:prstGeom>
          <a:noFill/>
          <a:ln w="12700" algn="in">
            <a:solidFill>
              <a:srgbClr val="68A0B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asion_curv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18984</TotalTime>
  <Words>1240</Words>
  <Application>Microsoft Office PowerPoint</Application>
  <PresentationFormat>On-screen Show (4:3)</PresentationFormat>
  <Paragraphs>171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Invasive Exotic Species  Strategic Action Framework  Carrie Beeler U.S. DOI Office of Everglades Restoration Initiatives South Florida Ecosystem Restoration Task Force</vt:lpstr>
      <vt:lpstr>The South Florida Ecosystem Restoration  Task Force</vt:lpstr>
      <vt:lpstr>PowerPoint Presentation</vt:lpstr>
      <vt:lpstr>What we Learned</vt:lpstr>
      <vt:lpstr>Why a Strategic Action Framework?</vt:lpstr>
      <vt:lpstr>Current Status</vt:lpstr>
      <vt:lpstr>Science, Coordination, Outreach, and Funding are Vital </vt:lpstr>
      <vt:lpstr>The Invasion Curve</vt:lpstr>
      <vt:lpstr>PowerPoint Presentation</vt:lpstr>
      <vt:lpstr>PowerPoint Presentation</vt:lpstr>
      <vt:lpstr>Goal 1: Prevent introduction of invasive exotic species</vt:lpstr>
      <vt:lpstr>PowerPoint Presentation</vt:lpstr>
      <vt:lpstr>Goal 2: Eradicate invasive exotic species by implementing EDRR</vt:lpstr>
      <vt:lpstr>PowerPoint Presentation</vt:lpstr>
      <vt:lpstr>Goal 3: Contain the spread of invasive exotic species</vt:lpstr>
      <vt:lpstr>Goal 3: Contain the spread of invasive exotic species</vt:lpstr>
      <vt:lpstr>PowerPoint Presentation</vt:lpstr>
      <vt:lpstr>Goal 4: Reduce the populations of widely established invasive exotic species and maintain at lowest feasible levels.</vt:lpstr>
      <vt:lpstr>Goal 4: Reduce the populations of widely established invasive exotic species and maintain at lowest feasible levels.</vt:lpstr>
      <vt:lpstr>Invasive Exotic Species Strategic Action Framework</vt:lpstr>
      <vt:lpstr>Schedule</vt:lpstr>
      <vt:lpstr>Schedule – DUE July 25th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Plans and Frameworks</dc:title>
  <dc:creator>achildress</dc:creator>
  <cp:lastModifiedBy>LeRoy Rodgers</cp:lastModifiedBy>
  <cp:revision>915</cp:revision>
  <dcterms:created xsi:type="dcterms:W3CDTF">2013-08-13T15:01:35Z</dcterms:created>
  <dcterms:modified xsi:type="dcterms:W3CDTF">2014-07-24T12:58:10Z</dcterms:modified>
</cp:coreProperties>
</file>