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1" r:id="rId4"/>
    <p:sldId id="258" r:id="rId5"/>
    <p:sldId id="259" r:id="rId6"/>
    <p:sldId id="339" r:id="rId7"/>
    <p:sldId id="340" r:id="rId8"/>
    <p:sldId id="262" r:id="rId9"/>
    <p:sldId id="363" r:id="rId10"/>
    <p:sldId id="364" r:id="rId11"/>
    <p:sldId id="342" r:id="rId12"/>
    <p:sldId id="344" r:id="rId13"/>
    <p:sldId id="365" r:id="rId14"/>
    <p:sldId id="361" r:id="rId15"/>
    <p:sldId id="366" r:id="rId16"/>
    <p:sldId id="368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67" r:id="rId25"/>
    <p:sldId id="391" r:id="rId26"/>
    <p:sldId id="388" r:id="rId27"/>
    <p:sldId id="389" r:id="rId28"/>
    <p:sldId id="369" r:id="rId29"/>
    <p:sldId id="386" r:id="rId30"/>
    <p:sldId id="371" r:id="rId31"/>
    <p:sldId id="263" r:id="rId32"/>
    <p:sldId id="362" r:id="rId33"/>
    <p:sldId id="351" r:id="rId34"/>
    <p:sldId id="373" r:id="rId35"/>
    <p:sldId id="374" r:id="rId36"/>
    <p:sldId id="375" r:id="rId37"/>
    <p:sldId id="376" r:id="rId38"/>
    <p:sldId id="377" r:id="rId39"/>
    <p:sldId id="379" r:id="rId40"/>
    <p:sldId id="380" r:id="rId41"/>
    <p:sldId id="381" r:id="rId42"/>
    <p:sldId id="382" r:id="rId43"/>
    <p:sldId id="387" r:id="rId44"/>
    <p:sldId id="378" r:id="rId45"/>
    <p:sldId id="383" r:id="rId46"/>
    <p:sldId id="384" r:id="rId47"/>
    <p:sldId id="385" r:id="rId48"/>
    <p:sldId id="264" r:id="rId49"/>
    <p:sldId id="358" r:id="rId50"/>
    <p:sldId id="399" r:id="rId51"/>
    <p:sldId id="36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1" autoAdjust="0"/>
    <p:restoredTop sz="96764" autoAdjust="0"/>
  </p:normalViewPr>
  <p:slideViewPr>
    <p:cSldViewPr snapToGrid="0">
      <p:cViewPr varScale="1">
        <p:scale>
          <a:sx n="103" d="100"/>
          <a:sy n="103" d="100"/>
        </p:scale>
        <p:origin x="-1120" y="-112"/>
      </p:cViewPr>
      <p:guideLst>
        <p:guide orient="horz" pos="2160"/>
        <p:guide pos="29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Page Views</c:v>
                </c:pt>
              </c:strCache>
            </c:strRef>
          </c:tx>
          <c:marker>
            <c:symbol val="none"/>
          </c:marker>
          <c:cat>
            <c:strRef>
              <c:f>Sheet1!$A$2:$A$50</c:f>
              <c:strCache>
                <c:ptCount val="49"/>
                <c:pt idx="0">
                  <c:v>July, 2010</c:v>
                </c:pt>
                <c:pt idx="1">
                  <c:v>August, 2010</c:v>
                </c:pt>
                <c:pt idx="2">
                  <c:v>September, 2010</c:v>
                </c:pt>
                <c:pt idx="3">
                  <c:v>October, 2010</c:v>
                </c:pt>
                <c:pt idx="4">
                  <c:v>November, 2010</c:v>
                </c:pt>
                <c:pt idx="5">
                  <c:v>December, 2010</c:v>
                </c:pt>
                <c:pt idx="6">
                  <c:v>January, 2011</c:v>
                </c:pt>
                <c:pt idx="7">
                  <c:v>February, 2011</c:v>
                </c:pt>
                <c:pt idx="8">
                  <c:v>March, 2011</c:v>
                </c:pt>
                <c:pt idx="9">
                  <c:v>April, 2011</c:v>
                </c:pt>
                <c:pt idx="10">
                  <c:v>May, 2011</c:v>
                </c:pt>
                <c:pt idx="11">
                  <c:v>June, 2011</c:v>
                </c:pt>
                <c:pt idx="12">
                  <c:v>July, 2011</c:v>
                </c:pt>
                <c:pt idx="13">
                  <c:v>August, 2011</c:v>
                </c:pt>
                <c:pt idx="14">
                  <c:v>September, 2011</c:v>
                </c:pt>
                <c:pt idx="15">
                  <c:v>October, 2011</c:v>
                </c:pt>
                <c:pt idx="16">
                  <c:v>November, 2011</c:v>
                </c:pt>
                <c:pt idx="17">
                  <c:v>December, 2011</c:v>
                </c:pt>
                <c:pt idx="18">
                  <c:v>January, 2012</c:v>
                </c:pt>
                <c:pt idx="19">
                  <c:v>February, 2012</c:v>
                </c:pt>
                <c:pt idx="20">
                  <c:v>March, 2012</c:v>
                </c:pt>
                <c:pt idx="21">
                  <c:v>April, 2012</c:v>
                </c:pt>
                <c:pt idx="22">
                  <c:v>May, 2012</c:v>
                </c:pt>
                <c:pt idx="23">
                  <c:v>June, 2012</c:v>
                </c:pt>
                <c:pt idx="24">
                  <c:v>July, 2012</c:v>
                </c:pt>
                <c:pt idx="25">
                  <c:v>August, 2012</c:v>
                </c:pt>
                <c:pt idx="26">
                  <c:v>September, 2012</c:v>
                </c:pt>
                <c:pt idx="27">
                  <c:v>October, 2012</c:v>
                </c:pt>
                <c:pt idx="28">
                  <c:v>November, 2012</c:v>
                </c:pt>
                <c:pt idx="29">
                  <c:v>December, 2012</c:v>
                </c:pt>
                <c:pt idx="30">
                  <c:v>January, 2013</c:v>
                </c:pt>
                <c:pt idx="31">
                  <c:v>February, 2013</c:v>
                </c:pt>
                <c:pt idx="32">
                  <c:v>March, 2013</c:v>
                </c:pt>
                <c:pt idx="33">
                  <c:v>April, 2013</c:v>
                </c:pt>
                <c:pt idx="34">
                  <c:v>May, 2013</c:v>
                </c:pt>
                <c:pt idx="35">
                  <c:v>June, 2013</c:v>
                </c:pt>
                <c:pt idx="36">
                  <c:v>July, 2013</c:v>
                </c:pt>
                <c:pt idx="37">
                  <c:v>August, 2013</c:v>
                </c:pt>
                <c:pt idx="38">
                  <c:v>September, 2013</c:v>
                </c:pt>
                <c:pt idx="39">
                  <c:v>October, 2013</c:v>
                </c:pt>
                <c:pt idx="40">
                  <c:v>November, 2013</c:v>
                </c:pt>
                <c:pt idx="41">
                  <c:v>December, 2013</c:v>
                </c:pt>
                <c:pt idx="42">
                  <c:v>January, 2014</c:v>
                </c:pt>
                <c:pt idx="43">
                  <c:v>February, 2014</c:v>
                </c:pt>
                <c:pt idx="44">
                  <c:v>March, 2014</c:v>
                </c:pt>
                <c:pt idx="45">
                  <c:v>April, 2014</c:v>
                </c:pt>
                <c:pt idx="46">
                  <c:v>May, 2014</c:v>
                </c:pt>
                <c:pt idx="47">
                  <c:v>June, 2014</c:v>
                </c:pt>
                <c:pt idx="48">
                  <c:v>July, 2014</c:v>
                </c:pt>
              </c:strCache>
            </c:strRef>
          </c:cat>
          <c:val>
            <c:numRef>
              <c:f>Sheet1!$B$2:$B$50</c:f>
              <c:numCache>
                <c:formatCode>#,##0</c:formatCode>
                <c:ptCount val="49"/>
                <c:pt idx="0">
                  <c:v>9938.0</c:v>
                </c:pt>
                <c:pt idx="1">
                  <c:v>9116.0</c:v>
                </c:pt>
                <c:pt idx="2">
                  <c:v>9845.0</c:v>
                </c:pt>
                <c:pt idx="3">
                  <c:v>7793.0</c:v>
                </c:pt>
                <c:pt idx="4">
                  <c:v>7494.0</c:v>
                </c:pt>
                <c:pt idx="5">
                  <c:v>5658.0</c:v>
                </c:pt>
                <c:pt idx="6">
                  <c:v>6140.0</c:v>
                </c:pt>
                <c:pt idx="7">
                  <c:v>8743.0</c:v>
                </c:pt>
                <c:pt idx="8">
                  <c:v>6558.0</c:v>
                </c:pt>
                <c:pt idx="9">
                  <c:v>6823.0</c:v>
                </c:pt>
                <c:pt idx="10">
                  <c:v>8111.0</c:v>
                </c:pt>
                <c:pt idx="11">
                  <c:v>6875.0</c:v>
                </c:pt>
                <c:pt idx="12">
                  <c:v>6473.0</c:v>
                </c:pt>
                <c:pt idx="13">
                  <c:v>5602.0</c:v>
                </c:pt>
                <c:pt idx="14">
                  <c:v>5912.0</c:v>
                </c:pt>
                <c:pt idx="15">
                  <c:v>6696.0</c:v>
                </c:pt>
                <c:pt idx="16">
                  <c:v>7848.0</c:v>
                </c:pt>
                <c:pt idx="17">
                  <c:v>6147.0</c:v>
                </c:pt>
                <c:pt idx="18">
                  <c:v>7559.0</c:v>
                </c:pt>
                <c:pt idx="19">
                  <c:v>8700.0</c:v>
                </c:pt>
                <c:pt idx="20">
                  <c:v>10249.0</c:v>
                </c:pt>
                <c:pt idx="21">
                  <c:v>10120.0</c:v>
                </c:pt>
                <c:pt idx="22">
                  <c:v>12601.0</c:v>
                </c:pt>
                <c:pt idx="23">
                  <c:v>6564.0</c:v>
                </c:pt>
                <c:pt idx="24">
                  <c:v>5349.0</c:v>
                </c:pt>
                <c:pt idx="25">
                  <c:v>3949.0</c:v>
                </c:pt>
                <c:pt idx="26">
                  <c:v>4300.0</c:v>
                </c:pt>
                <c:pt idx="27">
                  <c:v>7144.0</c:v>
                </c:pt>
                <c:pt idx="28">
                  <c:v>4182.0</c:v>
                </c:pt>
                <c:pt idx="29">
                  <c:v>4841.0</c:v>
                </c:pt>
                <c:pt idx="30">
                  <c:v>5516.0</c:v>
                </c:pt>
                <c:pt idx="31">
                  <c:v>3124.0</c:v>
                </c:pt>
                <c:pt idx="32">
                  <c:v>6927.0</c:v>
                </c:pt>
                <c:pt idx="33">
                  <c:v>7412.0</c:v>
                </c:pt>
                <c:pt idx="34">
                  <c:v>8073.0</c:v>
                </c:pt>
                <c:pt idx="35">
                  <c:v>4485.0</c:v>
                </c:pt>
                <c:pt idx="36">
                  <c:v>5465.0</c:v>
                </c:pt>
                <c:pt idx="37">
                  <c:v>4187.0</c:v>
                </c:pt>
                <c:pt idx="38">
                  <c:v>6499.0</c:v>
                </c:pt>
                <c:pt idx="39">
                  <c:v>5055.0</c:v>
                </c:pt>
                <c:pt idx="40">
                  <c:v>6907.0</c:v>
                </c:pt>
                <c:pt idx="41">
                  <c:v>7566.0</c:v>
                </c:pt>
                <c:pt idx="42">
                  <c:v>6566.0</c:v>
                </c:pt>
                <c:pt idx="43">
                  <c:v>5929.0</c:v>
                </c:pt>
                <c:pt idx="44">
                  <c:v>8079.0</c:v>
                </c:pt>
                <c:pt idx="45">
                  <c:v>8041.0</c:v>
                </c:pt>
                <c:pt idx="46">
                  <c:v>10831.0</c:v>
                </c:pt>
                <c:pt idx="47">
                  <c:v>7322.0</c:v>
                </c:pt>
                <c:pt idx="48">
                  <c:v>3198.0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Visits</c:v>
                </c:pt>
              </c:strCache>
            </c:strRef>
          </c:tx>
          <c:marker>
            <c:symbol val="none"/>
          </c:marker>
          <c:cat>
            <c:strRef>
              <c:f>Sheet1!$A$2:$A$50</c:f>
              <c:strCache>
                <c:ptCount val="49"/>
                <c:pt idx="0">
                  <c:v>July, 2010</c:v>
                </c:pt>
                <c:pt idx="1">
                  <c:v>August, 2010</c:v>
                </c:pt>
                <c:pt idx="2">
                  <c:v>September, 2010</c:v>
                </c:pt>
                <c:pt idx="3">
                  <c:v>October, 2010</c:v>
                </c:pt>
                <c:pt idx="4">
                  <c:v>November, 2010</c:v>
                </c:pt>
                <c:pt idx="5">
                  <c:v>December, 2010</c:v>
                </c:pt>
                <c:pt idx="6">
                  <c:v>January, 2011</c:v>
                </c:pt>
                <c:pt idx="7">
                  <c:v>February, 2011</c:v>
                </c:pt>
                <c:pt idx="8">
                  <c:v>March, 2011</c:v>
                </c:pt>
                <c:pt idx="9">
                  <c:v>April, 2011</c:v>
                </c:pt>
                <c:pt idx="10">
                  <c:v>May, 2011</c:v>
                </c:pt>
                <c:pt idx="11">
                  <c:v>June, 2011</c:v>
                </c:pt>
                <c:pt idx="12">
                  <c:v>July, 2011</c:v>
                </c:pt>
                <c:pt idx="13">
                  <c:v>August, 2011</c:v>
                </c:pt>
                <c:pt idx="14">
                  <c:v>September, 2011</c:v>
                </c:pt>
                <c:pt idx="15">
                  <c:v>October, 2011</c:v>
                </c:pt>
                <c:pt idx="16">
                  <c:v>November, 2011</c:v>
                </c:pt>
                <c:pt idx="17">
                  <c:v>December, 2011</c:v>
                </c:pt>
                <c:pt idx="18">
                  <c:v>January, 2012</c:v>
                </c:pt>
                <c:pt idx="19">
                  <c:v>February, 2012</c:v>
                </c:pt>
                <c:pt idx="20">
                  <c:v>March, 2012</c:v>
                </c:pt>
                <c:pt idx="21">
                  <c:v>April, 2012</c:v>
                </c:pt>
                <c:pt idx="22">
                  <c:v>May, 2012</c:v>
                </c:pt>
                <c:pt idx="23">
                  <c:v>June, 2012</c:v>
                </c:pt>
                <c:pt idx="24">
                  <c:v>July, 2012</c:v>
                </c:pt>
                <c:pt idx="25">
                  <c:v>August, 2012</c:v>
                </c:pt>
                <c:pt idx="26">
                  <c:v>September, 2012</c:v>
                </c:pt>
                <c:pt idx="27">
                  <c:v>October, 2012</c:v>
                </c:pt>
                <c:pt idx="28">
                  <c:v>November, 2012</c:v>
                </c:pt>
                <c:pt idx="29">
                  <c:v>December, 2012</c:v>
                </c:pt>
                <c:pt idx="30">
                  <c:v>January, 2013</c:v>
                </c:pt>
                <c:pt idx="31">
                  <c:v>February, 2013</c:v>
                </c:pt>
                <c:pt idx="32">
                  <c:v>March, 2013</c:v>
                </c:pt>
                <c:pt idx="33">
                  <c:v>April, 2013</c:v>
                </c:pt>
                <c:pt idx="34">
                  <c:v>May, 2013</c:v>
                </c:pt>
                <c:pt idx="35">
                  <c:v>June, 2013</c:v>
                </c:pt>
                <c:pt idx="36">
                  <c:v>July, 2013</c:v>
                </c:pt>
                <c:pt idx="37">
                  <c:v>August, 2013</c:v>
                </c:pt>
                <c:pt idx="38">
                  <c:v>September, 2013</c:v>
                </c:pt>
                <c:pt idx="39">
                  <c:v>October, 2013</c:v>
                </c:pt>
                <c:pt idx="40">
                  <c:v>November, 2013</c:v>
                </c:pt>
                <c:pt idx="41">
                  <c:v>December, 2013</c:v>
                </c:pt>
                <c:pt idx="42">
                  <c:v>January, 2014</c:v>
                </c:pt>
                <c:pt idx="43">
                  <c:v>February, 2014</c:v>
                </c:pt>
                <c:pt idx="44">
                  <c:v>March, 2014</c:v>
                </c:pt>
                <c:pt idx="45">
                  <c:v>April, 2014</c:v>
                </c:pt>
                <c:pt idx="46">
                  <c:v>May, 2014</c:v>
                </c:pt>
                <c:pt idx="47">
                  <c:v>June, 2014</c:v>
                </c:pt>
                <c:pt idx="48">
                  <c:v>July, 2014</c:v>
                </c:pt>
              </c:strCache>
            </c:strRef>
          </c:cat>
          <c:val>
            <c:numRef>
              <c:f>Sheet1!$C$2:$C$50</c:f>
              <c:numCache>
                <c:formatCode>#,##0</c:formatCode>
                <c:ptCount val="49"/>
                <c:pt idx="0">
                  <c:v>3409.0</c:v>
                </c:pt>
                <c:pt idx="1">
                  <c:v>3688.0</c:v>
                </c:pt>
                <c:pt idx="2">
                  <c:v>4370.0</c:v>
                </c:pt>
                <c:pt idx="3">
                  <c:v>3510.0</c:v>
                </c:pt>
                <c:pt idx="4">
                  <c:v>4145.0</c:v>
                </c:pt>
                <c:pt idx="5">
                  <c:v>3359.0</c:v>
                </c:pt>
                <c:pt idx="6">
                  <c:v>3540.0</c:v>
                </c:pt>
                <c:pt idx="7">
                  <c:v>3799.0</c:v>
                </c:pt>
                <c:pt idx="8">
                  <c:v>4226.0</c:v>
                </c:pt>
                <c:pt idx="9">
                  <c:v>3988.0</c:v>
                </c:pt>
                <c:pt idx="10">
                  <c:v>4711.0</c:v>
                </c:pt>
                <c:pt idx="11">
                  <c:v>4994.0</c:v>
                </c:pt>
                <c:pt idx="12">
                  <c:v>3913.0</c:v>
                </c:pt>
                <c:pt idx="13">
                  <c:v>4002.0</c:v>
                </c:pt>
                <c:pt idx="14">
                  <c:v>3765.0</c:v>
                </c:pt>
                <c:pt idx="15">
                  <c:v>4726.0</c:v>
                </c:pt>
                <c:pt idx="16">
                  <c:v>6025.0</c:v>
                </c:pt>
                <c:pt idx="17">
                  <c:v>4782.0</c:v>
                </c:pt>
                <c:pt idx="18">
                  <c:v>4890.0</c:v>
                </c:pt>
                <c:pt idx="19">
                  <c:v>5206.0</c:v>
                </c:pt>
                <c:pt idx="20">
                  <c:v>6529.0</c:v>
                </c:pt>
                <c:pt idx="21">
                  <c:v>5232.0</c:v>
                </c:pt>
                <c:pt idx="22">
                  <c:v>7181.0</c:v>
                </c:pt>
                <c:pt idx="23">
                  <c:v>4238.0</c:v>
                </c:pt>
                <c:pt idx="24">
                  <c:v>4250.0</c:v>
                </c:pt>
                <c:pt idx="25">
                  <c:v>3158.0</c:v>
                </c:pt>
                <c:pt idx="26">
                  <c:v>3327.0</c:v>
                </c:pt>
                <c:pt idx="27">
                  <c:v>4122.0</c:v>
                </c:pt>
                <c:pt idx="28">
                  <c:v>3537.0</c:v>
                </c:pt>
                <c:pt idx="29">
                  <c:v>3817.0</c:v>
                </c:pt>
                <c:pt idx="30">
                  <c:v>4166.0</c:v>
                </c:pt>
                <c:pt idx="31">
                  <c:v>2392.0</c:v>
                </c:pt>
                <c:pt idx="32">
                  <c:v>5383.0</c:v>
                </c:pt>
                <c:pt idx="33">
                  <c:v>5904.0</c:v>
                </c:pt>
                <c:pt idx="34">
                  <c:v>6232.0</c:v>
                </c:pt>
                <c:pt idx="35">
                  <c:v>4293.0</c:v>
                </c:pt>
                <c:pt idx="36">
                  <c:v>5073.0</c:v>
                </c:pt>
                <c:pt idx="37">
                  <c:v>4147.0</c:v>
                </c:pt>
                <c:pt idx="38">
                  <c:v>4596.0</c:v>
                </c:pt>
                <c:pt idx="39">
                  <c:v>4571.0</c:v>
                </c:pt>
                <c:pt idx="40">
                  <c:v>5207.0</c:v>
                </c:pt>
                <c:pt idx="41">
                  <c:v>6191.0</c:v>
                </c:pt>
                <c:pt idx="42">
                  <c:v>5410.0</c:v>
                </c:pt>
                <c:pt idx="43">
                  <c:v>5127.0</c:v>
                </c:pt>
                <c:pt idx="44">
                  <c:v>6216.0</c:v>
                </c:pt>
                <c:pt idx="45">
                  <c:v>6532.0</c:v>
                </c:pt>
                <c:pt idx="46">
                  <c:v>8205.0</c:v>
                </c:pt>
                <c:pt idx="47">
                  <c:v>5220.0</c:v>
                </c:pt>
                <c:pt idx="48">
                  <c:v>3043.0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Hits</c:v>
                </c:pt>
              </c:strCache>
            </c:strRef>
          </c:tx>
          <c:marker>
            <c:symbol val="none"/>
          </c:marker>
          <c:cat>
            <c:strRef>
              <c:f>Sheet1!$A$2:$A$50</c:f>
              <c:strCache>
                <c:ptCount val="49"/>
                <c:pt idx="0">
                  <c:v>July, 2010</c:v>
                </c:pt>
                <c:pt idx="1">
                  <c:v>August, 2010</c:v>
                </c:pt>
                <c:pt idx="2">
                  <c:v>September, 2010</c:v>
                </c:pt>
                <c:pt idx="3">
                  <c:v>October, 2010</c:v>
                </c:pt>
                <c:pt idx="4">
                  <c:v>November, 2010</c:v>
                </c:pt>
                <c:pt idx="5">
                  <c:v>December, 2010</c:v>
                </c:pt>
                <c:pt idx="6">
                  <c:v>January, 2011</c:v>
                </c:pt>
                <c:pt idx="7">
                  <c:v>February, 2011</c:v>
                </c:pt>
                <c:pt idx="8">
                  <c:v>March, 2011</c:v>
                </c:pt>
                <c:pt idx="9">
                  <c:v>April, 2011</c:v>
                </c:pt>
                <c:pt idx="10">
                  <c:v>May, 2011</c:v>
                </c:pt>
                <c:pt idx="11">
                  <c:v>June, 2011</c:v>
                </c:pt>
                <c:pt idx="12">
                  <c:v>July, 2011</c:v>
                </c:pt>
                <c:pt idx="13">
                  <c:v>August, 2011</c:v>
                </c:pt>
                <c:pt idx="14">
                  <c:v>September, 2011</c:v>
                </c:pt>
                <c:pt idx="15">
                  <c:v>October, 2011</c:v>
                </c:pt>
                <c:pt idx="16">
                  <c:v>November, 2011</c:v>
                </c:pt>
                <c:pt idx="17">
                  <c:v>December, 2011</c:v>
                </c:pt>
                <c:pt idx="18">
                  <c:v>January, 2012</c:v>
                </c:pt>
                <c:pt idx="19">
                  <c:v>February, 2012</c:v>
                </c:pt>
                <c:pt idx="20">
                  <c:v>March, 2012</c:v>
                </c:pt>
                <c:pt idx="21">
                  <c:v>April, 2012</c:v>
                </c:pt>
                <c:pt idx="22">
                  <c:v>May, 2012</c:v>
                </c:pt>
                <c:pt idx="23">
                  <c:v>June, 2012</c:v>
                </c:pt>
                <c:pt idx="24">
                  <c:v>July, 2012</c:v>
                </c:pt>
                <c:pt idx="25">
                  <c:v>August, 2012</c:v>
                </c:pt>
                <c:pt idx="26">
                  <c:v>September, 2012</c:v>
                </c:pt>
                <c:pt idx="27">
                  <c:v>October, 2012</c:v>
                </c:pt>
                <c:pt idx="28">
                  <c:v>November, 2012</c:v>
                </c:pt>
                <c:pt idx="29">
                  <c:v>December, 2012</c:v>
                </c:pt>
                <c:pt idx="30">
                  <c:v>January, 2013</c:v>
                </c:pt>
                <c:pt idx="31">
                  <c:v>February, 2013</c:v>
                </c:pt>
                <c:pt idx="32">
                  <c:v>March, 2013</c:v>
                </c:pt>
                <c:pt idx="33">
                  <c:v>April, 2013</c:v>
                </c:pt>
                <c:pt idx="34">
                  <c:v>May, 2013</c:v>
                </c:pt>
                <c:pt idx="35">
                  <c:v>June, 2013</c:v>
                </c:pt>
                <c:pt idx="36">
                  <c:v>July, 2013</c:v>
                </c:pt>
                <c:pt idx="37">
                  <c:v>August, 2013</c:v>
                </c:pt>
                <c:pt idx="38">
                  <c:v>September, 2013</c:v>
                </c:pt>
                <c:pt idx="39">
                  <c:v>October, 2013</c:v>
                </c:pt>
                <c:pt idx="40">
                  <c:v>November, 2013</c:v>
                </c:pt>
                <c:pt idx="41">
                  <c:v>December, 2013</c:v>
                </c:pt>
                <c:pt idx="42">
                  <c:v>January, 2014</c:v>
                </c:pt>
                <c:pt idx="43">
                  <c:v>February, 2014</c:v>
                </c:pt>
                <c:pt idx="44">
                  <c:v>March, 2014</c:v>
                </c:pt>
                <c:pt idx="45">
                  <c:v>April, 2014</c:v>
                </c:pt>
                <c:pt idx="46">
                  <c:v>May, 2014</c:v>
                </c:pt>
                <c:pt idx="47">
                  <c:v>June, 2014</c:v>
                </c:pt>
                <c:pt idx="48">
                  <c:v>July, 2014</c:v>
                </c:pt>
              </c:strCache>
            </c:strRef>
          </c:cat>
          <c:val>
            <c:numRef>
              <c:f>Sheet1!$D$2:$D$50</c:f>
              <c:numCache>
                <c:formatCode>#,##0</c:formatCode>
                <c:ptCount val="49"/>
                <c:pt idx="0">
                  <c:v>22320.0</c:v>
                </c:pt>
                <c:pt idx="1">
                  <c:v>22282.0</c:v>
                </c:pt>
                <c:pt idx="2">
                  <c:v>26484.0</c:v>
                </c:pt>
                <c:pt idx="3">
                  <c:v>28995.0</c:v>
                </c:pt>
                <c:pt idx="4">
                  <c:v>32363.0</c:v>
                </c:pt>
                <c:pt idx="5">
                  <c:v>23593.0</c:v>
                </c:pt>
                <c:pt idx="6">
                  <c:v>22509.0</c:v>
                </c:pt>
                <c:pt idx="7">
                  <c:v>32823.0</c:v>
                </c:pt>
                <c:pt idx="8">
                  <c:v>26939.0</c:v>
                </c:pt>
                <c:pt idx="9">
                  <c:v>28997.0</c:v>
                </c:pt>
                <c:pt idx="10">
                  <c:v>30992.0</c:v>
                </c:pt>
                <c:pt idx="11">
                  <c:v>25213.0</c:v>
                </c:pt>
                <c:pt idx="12">
                  <c:v>21107.0</c:v>
                </c:pt>
                <c:pt idx="13">
                  <c:v>18040.0</c:v>
                </c:pt>
                <c:pt idx="14">
                  <c:v>20635.0</c:v>
                </c:pt>
                <c:pt idx="15">
                  <c:v>22550.0</c:v>
                </c:pt>
                <c:pt idx="16">
                  <c:v>29661.0</c:v>
                </c:pt>
                <c:pt idx="17">
                  <c:v>20161.0</c:v>
                </c:pt>
                <c:pt idx="18">
                  <c:v>25553.0</c:v>
                </c:pt>
                <c:pt idx="19">
                  <c:v>32190.0</c:v>
                </c:pt>
                <c:pt idx="20">
                  <c:v>32655.0</c:v>
                </c:pt>
                <c:pt idx="21">
                  <c:v>30634.0</c:v>
                </c:pt>
                <c:pt idx="22">
                  <c:v>48804.0</c:v>
                </c:pt>
                <c:pt idx="23">
                  <c:v>24019.0</c:v>
                </c:pt>
                <c:pt idx="24">
                  <c:v>19984.0</c:v>
                </c:pt>
                <c:pt idx="25">
                  <c:v>17491.0</c:v>
                </c:pt>
                <c:pt idx="26">
                  <c:v>21192.0</c:v>
                </c:pt>
                <c:pt idx="27">
                  <c:v>33572.0</c:v>
                </c:pt>
                <c:pt idx="28">
                  <c:v>18925.0</c:v>
                </c:pt>
                <c:pt idx="29">
                  <c:v>18182.0</c:v>
                </c:pt>
                <c:pt idx="30">
                  <c:v>20140.0</c:v>
                </c:pt>
                <c:pt idx="31">
                  <c:v>10521.0</c:v>
                </c:pt>
                <c:pt idx="32">
                  <c:v>22484.0</c:v>
                </c:pt>
                <c:pt idx="33">
                  <c:v>28664.0</c:v>
                </c:pt>
                <c:pt idx="34">
                  <c:v>35759.0</c:v>
                </c:pt>
                <c:pt idx="35">
                  <c:v>15682.0</c:v>
                </c:pt>
                <c:pt idx="36">
                  <c:v>17028.0</c:v>
                </c:pt>
                <c:pt idx="37">
                  <c:v>14273.0</c:v>
                </c:pt>
                <c:pt idx="38">
                  <c:v>19246.0</c:v>
                </c:pt>
                <c:pt idx="39">
                  <c:v>18144.0</c:v>
                </c:pt>
                <c:pt idx="40">
                  <c:v>20834.0</c:v>
                </c:pt>
                <c:pt idx="41">
                  <c:v>19497.0</c:v>
                </c:pt>
                <c:pt idx="42">
                  <c:v>18924.0</c:v>
                </c:pt>
                <c:pt idx="43">
                  <c:v>16397.0</c:v>
                </c:pt>
                <c:pt idx="44">
                  <c:v>22594.0</c:v>
                </c:pt>
                <c:pt idx="45">
                  <c:v>23604.0</c:v>
                </c:pt>
                <c:pt idx="46">
                  <c:v>35971.0</c:v>
                </c:pt>
                <c:pt idx="47">
                  <c:v>17251.0</c:v>
                </c:pt>
                <c:pt idx="48">
                  <c:v>8054.0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746456"/>
        <c:axId val="2086747864"/>
      </c:lineChart>
      <c:catAx>
        <c:axId val="2086746456"/>
        <c:scaling>
          <c:orientation val="minMax"/>
        </c:scaling>
        <c:delete val="0"/>
        <c:axPos val="b"/>
        <c:majorTickMark val="out"/>
        <c:minorTickMark val="none"/>
        <c:tickLblPos val="nextTo"/>
        <c:crossAx val="2086747864"/>
        <c:crosses val="autoZero"/>
        <c:auto val="1"/>
        <c:lblAlgn val="ctr"/>
        <c:lblOffset val="100"/>
        <c:noMultiLvlLbl val="0"/>
      </c:catAx>
      <c:valAx>
        <c:axId val="20867478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086746456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Reports</c:v>
                </c:pt>
              </c:strCache>
            </c:strRef>
          </c:tx>
          <c:dLbls>
            <c:dLbl>
              <c:idx val="0"/>
              <c:layout>
                <c:manualLayout>
                  <c:x val="-0.107473063455432"/>
                  <c:y val="0.16519087876595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67936269685039"/>
                  <c:y val="-0.1728412893700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32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Animals</c:v>
                </c:pt>
                <c:pt idx="1">
                  <c:v>Plants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0.16</c:v>
                </c:pt>
                <c:pt idx="1">
                  <c:v>0.84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Reports</c:v>
                </c:pt>
              </c:strCache>
            </c:strRef>
          </c:tx>
          <c:dLbls>
            <c:dLbl>
              <c:idx val="0"/>
              <c:layout>
                <c:manualLayout>
                  <c:x val="-0.150471702755906"/>
                  <c:y val="0.1584665354330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67936269685039"/>
                  <c:y val="-0.1728412893700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32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Animals</c:v>
                </c:pt>
                <c:pt idx="1">
                  <c:v>Plants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0.22</c:v>
                </c:pt>
                <c:pt idx="1">
                  <c:v>0.78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2E935-9F0A-394B-A460-174447E13A0E}" type="datetimeFigureOut">
              <a:rPr lang="en-US" smtClean="0"/>
              <a:t>7/22/14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C8C3D-9BF6-BD4F-B242-534AEEF5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1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5721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024" y="2395728"/>
            <a:ext cx="6400800" cy="8229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0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>
              <a:lumMod val="20000"/>
              <a:lumOff val="80000"/>
            </a:schemeClr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is.eddmaps.org/apps/eddmapsflorida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cbargero@uga.ed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2158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reflection blurRad="6350" stA="55000" endA="50" endPos="85000" dist="29997" dir="5400000" sy="-100000" algn="bl" rotWithShape="0"/>
                </a:effectLst>
              </a:rPr>
              <a:t>IveGot1 and EDDMapS Update</a:t>
            </a:r>
            <a:endParaRPr lang="en-US" sz="4800" dirty="0">
              <a:effectLst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2538826"/>
            <a:ext cx="6400800" cy="105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Chuck Bargeron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The University of Georgia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Statistics – Last Year</a:t>
            </a:r>
            <a:endParaRPr lang="en-US" sz="7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7,630 Reports</a:t>
            </a:r>
          </a:p>
          <a:p>
            <a:r>
              <a:rPr lang="en-US" b="1" dirty="0" smtClean="0"/>
              <a:t>1,216 Species</a:t>
            </a:r>
          </a:p>
          <a:p>
            <a:r>
              <a:rPr lang="en-US" b="1" dirty="0" smtClean="0"/>
              <a:t>382 Reporters</a:t>
            </a:r>
          </a:p>
          <a:p>
            <a:endParaRPr lang="en-US" b="1" dirty="0" smtClean="0"/>
          </a:p>
          <a:p>
            <a:r>
              <a:rPr lang="en-US" b="1" dirty="0" smtClean="0"/>
              <a:t>277 Web Reports</a:t>
            </a:r>
          </a:p>
          <a:p>
            <a:r>
              <a:rPr lang="en-US" b="1" dirty="0" smtClean="0"/>
              <a:t>142 iPhone Reports</a:t>
            </a:r>
          </a:p>
          <a:p>
            <a:r>
              <a:rPr lang="en-US" b="1" dirty="0" smtClean="0"/>
              <a:t>170 Android Reports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061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36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EDDMapS Florida Statistics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Of the </a:t>
            </a:r>
            <a:r>
              <a:rPr lang="en-US" b="1" dirty="0" smtClean="0"/>
              <a:t>985 </a:t>
            </a:r>
            <a:r>
              <a:rPr lang="en-US" b="1" dirty="0"/>
              <a:t>reports from smartphones in Florida, there were </a:t>
            </a:r>
            <a:r>
              <a:rPr lang="en-US" b="1" dirty="0" smtClean="0"/>
              <a:t>230 </a:t>
            </a:r>
            <a:r>
              <a:rPr lang="en-US" b="1" dirty="0"/>
              <a:t>unique reporters.  </a:t>
            </a:r>
          </a:p>
          <a:p>
            <a:r>
              <a:rPr lang="en-US" b="1" dirty="0" smtClean="0"/>
              <a:t>111 </a:t>
            </a:r>
            <a:r>
              <a:rPr lang="en-US" b="1" dirty="0"/>
              <a:t>of these reporters only submitted one record.</a:t>
            </a:r>
          </a:p>
          <a:p>
            <a:r>
              <a:rPr lang="en-US" b="1" dirty="0" smtClean="0"/>
              <a:t>37 </a:t>
            </a:r>
            <a:r>
              <a:rPr lang="en-US" b="1" dirty="0"/>
              <a:t>of these reporters only submitted 2 </a:t>
            </a:r>
            <a:r>
              <a:rPr lang="en-US" b="1" dirty="0" smtClean="0"/>
              <a:t>records</a:t>
            </a:r>
            <a:endParaRPr lang="en-US" b="1" dirty="0"/>
          </a:p>
          <a:p>
            <a:r>
              <a:rPr lang="en-US" b="1" dirty="0"/>
              <a:t>The most records reported by a single reporter were 99 </a:t>
            </a:r>
            <a:r>
              <a:rPr lang="en-US" b="1" dirty="0" smtClean="0"/>
              <a:t>and second most was 72 both from professionals.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07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36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EDDMapS Florida Statistics</a:t>
            </a:r>
            <a:endParaRPr lang="en-US" sz="4800" b="1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7618919"/>
              </p:ext>
            </p:extLst>
          </p:nvPr>
        </p:nvGraphicFramePr>
        <p:xfrm>
          <a:off x="595779" y="1013514"/>
          <a:ext cx="7974668" cy="566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7652" y="1196677"/>
            <a:ext cx="4161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 were the reports?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13202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36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EDDMapS Florida Statistics</a:t>
            </a:r>
            <a:endParaRPr lang="en-US" sz="4800" b="1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5996027"/>
              </p:ext>
            </p:extLst>
          </p:nvPr>
        </p:nvGraphicFramePr>
        <p:xfrm>
          <a:off x="595779" y="1013514"/>
          <a:ext cx="7974668" cy="566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7652" y="1196677"/>
            <a:ext cx="4161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 were the reports?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b="1" dirty="0" smtClean="0"/>
              <a:t>Smartphones</a:t>
            </a:r>
          </a:p>
        </p:txBody>
      </p:sp>
    </p:spTree>
    <p:extLst>
      <p:ext uri="{BB962C8B-B14F-4D97-AF65-F5344CB8AC3E}">
        <p14:creationId xmlns:p14="http://schemas.microsoft.com/office/powerpoint/2010/main" val="405990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88" y="1506759"/>
            <a:ext cx="7701524" cy="2612665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EDDMapS </a:t>
            </a:r>
            <a:r>
              <a:rPr lang="en-US" sz="8000" dirty="0">
                <a:solidFill>
                  <a:schemeClr val="tx1"/>
                </a:solidFill>
              </a:rPr>
              <a:t/>
            </a:r>
            <a:br>
              <a:rPr lang="en-US" sz="8000" dirty="0">
                <a:solidFill>
                  <a:schemeClr val="tx1"/>
                </a:solidFill>
              </a:rPr>
            </a:br>
            <a:r>
              <a:rPr lang="en-US" sz="8000" b="1" strike="sngStrike" dirty="0" smtClean="0">
                <a:solidFill>
                  <a:schemeClr val="tx1"/>
                </a:solidFill>
              </a:rPr>
              <a:t>Coming </a:t>
            </a:r>
            <a:r>
              <a:rPr lang="en-US" sz="8000" b="1" strike="sngStrike" dirty="0" smtClean="0">
                <a:solidFill>
                  <a:schemeClr val="tx1"/>
                </a:solidFill>
              </a:rPr>
              <a:t>Soon</a:t>
            </a:r>
            <a:br>
              <a:rPr lang="en-US" sz="8000" b="1" strike="sngStrike" dirty="0" smtClean="0">
                <a:solidFill>
                  <a:schemeClr val="tx1"/>
                </a:solidFill>
              </a:rPr>
            </a:br>
            <a:r>
              <a:rPr lang="en-US" sz="6000" dirty="0" smtClean="0">
                <a:solidFill>
                  <a:schemeClr val="tx1"/>
                </a:solidFill>
              </a:rPr>
              <a:t>Live as of Yesterday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5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537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5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75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026" y="321783"/>
            <a:ext cx="8075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New My EDDMapS with New Features Under Development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4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225"/>
            <a:ext cx="9144000" cy="5503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6308" y="123290"/>
            <a:ext cx="4891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All Taxa from EDDMapS Home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92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426"/>
            <a:ext cx="9144000" cy="58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0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36352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Overview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6059"/>
            <a:ext cx="8229600" cy="3970104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Website Update</a:t>
            </a:r>
          </a:p>
          <a:p>
            <a:r>
              <a:rPr lang="en-US" sz="4400" b="1" dirty="0" smtClean="0"/>
              <a:t>EDDMapS Florida Update</a:t>
            </a:r>
          </a:p>
          <a:p>
            <a:r>
              <a:rPr lang="en-US" sz="4400" b="1" dirty="0" smtClean="0"/>
              <a:t>IveGot1 Smartphone Apps</a:t>
            </a:r>
          </a:p>
          <a:p>
            <a:r>
              <a:rPr lang="en-US" sz="4400" b="1" dirty="0" err="1" smtClean="0"/>
              <a:t>IPCConnect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5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48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375" y="160277"/>
            <a:ext cx="7328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JPEGs Generated of Maps for Easy Download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935" y="6181275"/>
            <a:ext cx="3821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Kudzu Bug Distribution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1538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EDDMapS 3.0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Unified Interface, Maps and Reporting Forms</a:t>
            </a:r>
          </a:p>
          <a:p>
            <a:r>
              <a:rPr lang="en-US" dirty="0"/>
              <a:t>Responsive Design (works great on all platforms)</a:t>
            </a:r>
          </a:p>
          <a:p>
            <a:r>
              <a:rPr lang="en-US" dirty="0" smtClean="0"/>
              <a:t>Once Implemented of Sub-sites (EDDMapS Florida) – Changes will be Global (less bugs)</a:t>
            </a:r>
          </a:p>
          <a:p>
            <a:r>
              <a:rPr lang="en-US" dirty="0" smtClean="0"/>
              <a:t>All Modules on Sub-sites (no more bouncing between EDDMapS Home and Sub-sites)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07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EDDMapS 3.0 Coming Soon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02" y="1168685"/>
            <a:ext cx="8288121" cy="552903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Polygon support</a:t>
            </a:r>
          </a:p>
          <a:p>
            <a:r>
              <a:rPr lang="en-US" dirty="0" smtClean="0"/>
              <a:t>Negative data support</a:t>
            </a:r>
          </a:p>
          <a:p>
            <a:r>
              <a:rPr lang="en-US" dirty="0" smtClean="0"/>
              <a:t>Better clustering on point maps</a:t>
            </a:r>
          </a:p>
          <a:p>
            <a:r>
              <a:rPr lang="en-US" dirty="0" smtClean="0"/>
              <a:t>Color coding – historic records (herbarium) </a:t>
            </a:r>
            <a:r>
              <a:rPr lang="en-US" dirty="0" err="1" smtClean="0"/>
              <a:t>vs</a:t>
            </a:r>
            <a:r>
              <a:rPr lang="en-US" dirty="0" smtClean="0"/>
              <a:t> recent reports</a:t>
            </a:r>
          </a:p>
          <a:p>
            <a:r>
              <a:rPr lang="en-US" dirty="0" smtClean="0"/>
              <a:t>Color coding – positive, negative, eradicated, under treatment?</a:t>
            </a:r>
          </a:p>
          <a:p>
            <a:r>
              <a:rPr lang="en-US" dirty="0" smtClean="0"/>
              <a:t>Better error checking on report forms</a:t>
            </a:r>
          </a:p>
          <a:p>
            <a:r>
              <a:rPr lang="en-US" dirty="0" smtClean="0"/>
              <a:t>Email validation</a:t>
            </a:r>
          </a:p>
          <a:p>
            <a:r>
              <a:rPr lang="en-US" dirty="0" smtClean="0"/>
              <a:t>Finally, follow-ups with users after reports and after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320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7050" y="1655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EDDMapS GIS</a:t>
            </a:r>
            <a:endParaRPr lang="en-US" sz="6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http://gis.eddmaps.org/apps/eddmapsflorida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Still in “beta” testing</a:t>
            </a:r>
          </a:p>
          <a:p>
            <a:pPr marL="0" indent="0">
              <a:buNone/>
            </a:pPr>
            <a:r>
              <a:rPr lang="en-US" dirty="0" smtClean="0"/>
              <a:t>EDDMapS data running on ArcGIS server</a:t>
            </a:r>
          </a:p>
          <a:p>
            <a:pPr marL="0" indent="0">
              <a:buNone/>
            </a:pPr>
            <a:r>
              <a:rPr lang="en-US" dirty="0" smtClean="0"/>
              <a:t>Can connect via ArcGIS Desktop</a:t>
            </a:r>
          </a:p>
          <a:p>
            <a:pPr marL="0" indent="0">
              <a:buNone/>
            </a:pPr>
            <a:r>
              <a:rPr lang="en-US" dirty="0" smtClean="0"/>
              <a:t>Speed enhancements over Google Maps for polygons, but has some limitations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3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40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888"/>
            <a:ext cx="9144000" cy="513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67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225"/>
          <a:stretch/>
        </p:blipFill>
        <p:spPr>
          <a:xfrm>
            <a:off x="0" y="0"/>
            <a:ext cx="914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1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S Simulator Screen shot Jul 3, 2014, 10.0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01" y="0"/>
            <a:ext cx="3863662" cy="6858000"/>
          </a:xfrm>
          <a:prstGeom prst="rect">
            <a:avLst/>
          </a:prstGeom>
        </p:spPr>
      </p:pic>
      <p:pic>
        <p:nvPicPr>
          <p:cNvPr id="3" name="Picture 2" descr="iOS Simulator Screen shot Jul 3, 2014, 9.31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0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6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021"/>
          <a:stretch/>
        </p:blipFill>
        <p:spPr>
          <a:xfrm>
            <a:off x="1588" y="1"/>
            <a:ext cx="9144000" cy="6337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95" y="4982088"/>
            <a:ext cx="5464013" cy="78688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WeBSITE</a:t>
            </a:r>
            <a:r>
              <a:rPr lang="en-US" dirty="0" smtClean="0">
                <a:solidFill>
                  <a:schemeClr val="tx1"/>
                </a:solidFill>
              </a:rPr>
              <a:t> UPDATE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8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7781"/>
            <a:ext cx="8229600" cy="376838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Interface </a:t>
            </a:r>
            <a:r>
              <a:rPr lang="en-US" b="1" dirty="0"/>
              <a:t>to view distribution by project (all data)</a:t>
            </a:r>
          </a:p>
          <a:p>
            <a:r>
              <a:rPr lang="en-US" b="1" dirty="0"/>
              <a:t>Report infestations by project but with points</a:t>
            </a:r>
          </a:p>
          <a:p>
            <a:r>
              <a:rPr lang="en-US" b="1" dirty="0"/>
              <a:t>Report treatments</a:t>
            </a:r>
          </a:p>
          <a:p>
            <a:r>
              <a:rPr lang="en-US" b="1" dirty="0"/>
              <a:t>Tie treatments to infestations</a:t>
            </a:r>
          </a:p>
          <a:p>
            <a:endParaRPr lang="en-US" b="1" dirty="0"/>
          </a:p>
          <a:p>
            <a:r>
              <a:rPr lang="en-US" b="1" dirty="0"/>
              <a:t>Under Development Now</a:t>
            </a:r>
            <a:r>
              <a:rPr lang="en-US" b="1" dirty="0" smtClean="0"/>
              <a:t>!</a:t>
            </a:r>
            <a:endParaRPr lang="en-US" b="1" dirty="0"/>
          </a:p>
        </p:txBody>
      </p:sp>
      <p:pic>
        <p:nvPicPr>
          <p:cNvPr id="5" name="Picture 4" descr="EDDMapS logo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" y="499716"/>
            <a:ext cx="4349463" cy="1631049"/>
          </a:xfrm>
          <a:prstGeom prst="rect">
            <a:avLst/>
          </a:prstGeom>
        </p:spPr>
      </p:pic>
      <p:pic>
        <p:nvPicPr>
          <p:cNvPr id="6" name="Picture 9" descr="United_States_Army_Corps_of_Engineers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46" y="744930"/>
            <a:ext cx="1568342" cy="11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544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734" y="5311784"/>
            <a:ext cx="7130231" cy="78688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Smartphone Apps UPDATE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ivegot1-ipa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66" y="1123411"/>
            <a:ext cx="4334682" cy="3834253"/>
          </a:xfrm>
          <a:prstGeom prst="rect">
            <a:avLst/>
          </a:prstGeom>
        </p:spPr>
      </p:pic>
      <p:pic>
        <p:nvPicPr>
          <p:cNvPr id="4" name="Picture 3" descr="ivegot1-iphone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335" y="122110"/>
            <a:ext cx="3818705" cy="6108383"/>
          </a:xfrm>
          <a:prstGeom prst="rect">
            <a:avLst/>
          </a:prstGeom>
        </p:spPr>
      </p:pic>
      <p:pic>
        <p:nvPicPr>
          <p:cNvPr id="3" name="Picture 2" descr="framed_device-2013-07-22-10240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86" y="63039"/>
            <a:ext cx="31591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72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902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Statistics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iOS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smtClean="0"/>
              <a:t>20,107 downloads </a:t>
            </a:r>
          </a:p>
          <a:p>
            <a:pPr marL="0" indent="0" algn="ctr">
              <a:buNone/>
            </a:pPr>
            <a:r>
              <a:rPr lang="en-US" sz="4000" b="1" dirty="0" smtClean="0"/>
              <a:t>22,677 upgrades</a:t>
            </a:r>
          </a:p>
          <a:p>
            <a:pPr marL="0" indent="0" algn="ctr">
              <a:buNone/>
            </a:pPr>
            <a:r>
              <a:rPr lang="en-US" sz="4000" b="1" dirty="0" smtClean="0"/>
              <a:t>4 stars with 12 reviews</a:t>
            </a:r>
          </a:p>
          <a:p>
            <a:pPr marL="0" indent="0" algn="ctr">
              <a:buNone/>
            </a:pPr>
            <a:endParaRPr lang="en-US" sz="4000" b="1" dirty="0" smtClean="0"/>
          </a:p>
          <a:p>
            <a:pPr marL="0" indent="0" algn="ctr">
              <a:buNone/>
            </a:pPr>
            <a:r>
              <a:rPr lang="en-US" sz="4000" b="1" dirty="0" smtClean="0"/>
              <a:t>Android </a:t>
            </a:r>
          </a:p>
          <a:p>
            <a:pPr marL="0" indent="0" algn="ctr">
              <a:buNone/>
            </a:pPr>
            <a:r>
              <a:rPr lang="en-US" sz="4000" b="1" dirty="0" smtClean="0"/>
              <a:t>1,849 installs – 693 current</a:t>
            </a:r>
          </a:p>
          <a:p>
            <a:pPr marL="0" indent="0" algn="ctr">
              <a:buNone/>
            </a:pPr>
            <a:r>
              <a:rPr lang="en-US" sz="4000" b="1" dirty="0" smtClean="0"/>
              <a:t>4.78 stars with 9 reviews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48162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700" y="5299573"/>
            <a:ext cx="4127776" cy="78688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IPHONE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ivegot1-iphon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35" y="109899"/>
            <a:ext cx="3818705" cy="61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5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S Simulator Screen shot Jul 21, 2014, 2.18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" y="0"/>
            <a:ext cx="3863662" cy="6858000"/>
          </a:xfrm>
          <a:prstGeom prst="rect">
            <a:avLst/>
          </a:prstGeom>
        </p:spPr>
      </p:pic>
      <p:pic>
        <p:nvPicPr>
          <p:cNvPr id="3" name="Picture 2" descr="iOS Simulator Screen shot Jul 21, 2014, 2.18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20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4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UserRegistration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0" y="0"/>
            <a:ext cx="3863662" cy="6858000"/>
          </a:xfrm>
          <a:prstGeom prst="rect">
            <a:avLst/>
          </a:prstGeom>
        </p:spPr>
      </p:pic>
      <p:pic>
        <p:nvPicPr>
          <p:cNvPr id="3" name="Picture 2" descr="NewUserRegistra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13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4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Species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97" y="0"/>
            <a:ext cx="3863662" cy="6858000"/>
          </a:xfrm>
          <a:prstGeom prst="rect">
            <a:avLst/>
          </a:prstGeom>
        </p:spPr>
      </p:pic>
      <p:pic>
        <p:nvPicPr>
          <p:cNvPr id="5" name="Picture 4" descr="Categories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0" y="0"/>
            <a:ext cx="386366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4749" y="387948"/>
            <a:ext cx="841203" cy="228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OS Simulator Screen shot Jul 21, 2014, 2.18.4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34"/>
          <a:stretch/>
        </p:blipFill>
        <p:spPr>
          <a:xfrm>
            <a:off x="395362" y="-1"/>
            <a:ext cx="3863662" cy="7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"/>
    </mc:Choice>
    <mc:Fallback xmlns="">
      <p:transition xmlns:p14="http://schemas.microsoft.com/office/powerpoint/2010/main" spd="slow" advTm="89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S Simulator Screen shot Jul 21, 2014, 2.2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6" y="0"/>
            <a:ext cx="3863662" cy="6858000"/>
          </a:xfrm>
          <a:prstGeom prst="rect">
            <a:avLst/>
          </a:prstGeom>
        </p:spPr>
      </p:pic>
      <p:pic>
        <p:nvPicPr>
          <p:cNvPr id="3" name="Picture 2" descr="iOS Simulator Screen shot Jul 21, 2014, 2.2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70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S Simulator Screen shot Jul 21, 2014, 2.2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5" y="0"/>
            <a:ext cx="3863662" cy="6858000"/>
          </a:xfrm>
          <a:prstGeom prst="rect">
            <a:avLst/>
          </a:prstGeom>
        </p:spPr>
      </p:pic>
      <p:pic>
        <p:nvPicPr>
          <p:cNvPr id="5" name="Picture 4" descr="iOS Simulator Screen shot Jul 21, 2014, 2.20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62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0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tionPicker_Ini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9" y="0"/>
            <a:ext cx="3863662" cy="6858000"/>
          </a:xfrm>
          <a:prstGeom prst="rect">
            <a:avLst/>
          </a:prstGeom>
        </p:spPr>
      </p:pic>
      <p:pic>
        <p:nvPicPr>
          <p:cNvPr id="3" name="Picture 2" descr="LocationPicker_NewSinglePo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41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ECISMA - Web Traffic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2316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498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tionPicker_PolygonByPoints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5" y="0"/>
            <a:ext cx="3863662" cy="6858000"/>
          </a:xfrm>
          <a:prstGeom prst="rect">
            <a:avLst/>
          </a:prstGeom>
        </p:spPr>
      </p:pic>
      <p:pic>
        <p:nvPicPr>
          <p:cNvPr id="3" name="Picture 2" descr="LocationPicker_PolygonByPoint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8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0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tionPicker_PolygonByPoint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3" y="0"/>
            <a:ext cx="3863662" cy="6858000"/>
          </a:xfrm>
          <a:prstGeom prst="rect">
            <a:avLst/>
          </a:prstGeom>
        </p:spPr>
      </p:pic>
      <p:pic>
        <p:nvPicPr>
          <p:cNvPr id="4" name="Picture 3" descr="LocationPicker_PolygonByPoints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41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6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cationPicker_SketchPolygon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4" y="0"/>
            <a:ext cx="3863662" cy="6858000"/>
          </a:xfrm>
          <a:prstGeom prst="rect">
            <a:avLst/>
          </a:prstGeom>
        </p:spPr>
      </p:pic>
      <p:pic>
        <p:nvPicPr>
          <p:cNvPr id="4" name="Picture 3" descr="LocationPicker_SketchPolygon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3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S Simulator Screen shot Jul 21, 2014, 2.2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4" y="0"/>
            <a:ext cx="3863662" cy="6858000"/>
          </a:xfrm>
          <a:prstGeom prst="rect">
            <a:avLst/>
          </a:prstGeom>
        </p:spPr>
      </p:pic>
      <p:pic>
        <p:nvPicPr>
          <p:cNvPr id="3" name="Picture 2" descr="iOS Simulator Screen shot Jul 21, 2014, 2.22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94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06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S Simulator Screen shot Jul 21, 2014, 2.21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19" y="0"/>
            <a:ext cx="386366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7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6"/>
    </mc:Choice>
    <mc:Fallback xmlns="">
      <p:transition xmlns:p14="http://schemas.microsoft.com/office/powerpoint/2010/main" spd="slow" advTm="211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gativeSurgey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5" y="0"/>
            <a:ext cx="3863662" cy="6858000"/>
          </a:xfrm>
          <a:prstGeom prst="rect">
            <a:avLst/>
          </a:prstGeom>
        </p:spPr>
      </p:pic>
      <p:pic>
        <p:nvPicPr>
          <p:cNvPr id="3" name="Picture 2" descr="NegativeSurvey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12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1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List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4" y="0"/>
            <a:ext cx="3863662" cy="6858000"/>
          </a:xfrm>
          <a:prstGeom prst="rect">
            <a:avLst/>
          </a:prstGeom>
        </p:spPr>
      </p:pic>
      <p:pic>
        <p:nvPicPr>
          <p:cNvPr id="3" name="Picture 2" descr="SpeciesPickerSce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24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eSce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88" y="0"/>
            <a:ext cx="3863662" cy="6858000"/>
          </a:xfrm>
          <a:prstGeom prst="rect">
            <a:avLst/>
          </a:prstGeom>
        </p:spPr>
      </p:pic>
      <p:pic>
        <p:nvPicPr>
          <p:cNvPr id="4" name="Picture 3" descr="UploadQue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7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0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982088"/>
            <a:ext cx="7772400" cy="78688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IPCCOnnect</a:t>
            </a:r>
            <a:r>
              <a:rPr lang="en-US" dirty="0" smtClean="0">
                <a:solidFill>
                  <a:schemeClr val="tx1"/>
                </a:solidFill>
              </a:rPr>
              <a:t> Integration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chuck\Desktop\InvasivePlant_logo_CM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2319338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77838"/>
            <a:ext cx="4170362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55403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92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04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 smtClean="0"/>
              <a:t>IPCConnect</a:t>
            </a:r>
            <a:r>
              <a:rPr lang="en-US" sz="5400" b="1" dirty="0" smtClean="0"/>
              <a:t> Overview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Fourth season in production for Invasive Plant Control, Inc. crews</a:t>
            </a:r>
          </a:p>
          <a:p>
            <a:r>
              <a:rPr lang="en-US" dirty="0" smtClean="0"/>
              <a:t>Tracks photo points and polygons</a:t>
            </a:r>
          </a:p>
          <a:p>
            <a:r>
              <a:rPr lang="en-US" dirty="0" smtClean="0"/>
              <a:t>Tracks chemical use, travel and hours</a:t>
            </a:r>
          </a:p>
          <a:p>
            <a:endParaRPr lang="en-US" dirty="0"/>
          </a:p>
          <a:p>
            <a:r>
              <a:rPr lang="en-US" dirty="0" smtClean="0"/>
              <a:t>Combines power of EDDMapS with treatment knowledge of IPC</a:t>
            </a:r>
          </a:p>
          <a:p>
            <a:r>
              <a:rPr lang="en-US" dirty="0" smtClean="0"/>
              <a:t>Implemented Solution for New Jersey Invasive Species Strike Team that is built on EDDMapS reports</a:t>
            </a:r>
          </a:p>
          <a:p>
            <a:r>
              <a:rPr lang="en-US" dirty="0" smtClean="0"/>
              <a:t>Work has started for a similar interface for Wisconsin</a:t>
            </a:r>
          </a:p>
        </p:txBody>
      </p:sp>
    </p:spTree>
    <p:extLst>
      <p:ext uri="{BB962C8B-B14F-4D97-AF65-F5344CB8AC3E}">
        <p14:creationId xmlns:p14="http://schemas.microsoft.com/office/powerpoint/2010/main" val="200529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47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Overall Traffic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 smtClean="0"/>
              <a:t>554,210 Page Views</a:t>
            </a:r>
          </a:p>
          <a:p>
            <a:pPr marL="0" indent="0" algn="ctr">
              <a:buNone/>
            </a:pPr>
            <a:r>
              <a:rPr lang="en-US" sz="7200" b="1" dirty="0" smtClean="0"/>
              <a:t>319,102 Visitors</a:t>
            </a:r>
          </a:p>
          <a:p>
            <a:pPr marL="0" indent="0" algn="ctr">
              <a:buNone/>
            </a:pPr>
            <a:r>
              <a:rPr lang="en-US" sz="7200" b="1" dirty="0" smtClean="0"/>
              <a:t>2,548,550 Hits</a:t>
            </a:r>
            <a:endParaRPr lang="en-US" sz="7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3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Projects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iBiocontrol</a:t>
            </a:r>
            <a:r>
              <a:rPr lang="en-US" dirty="0" smtClean="0"/>
              <a:t> App for Western States</a:t>
            </a:r>
          </a:p>
          <a:p>
            <a:r>
              <a:rPr lang="en-US" dirty="0" err="1" smtClean="0"/>
              <a:t>iBiocontrol</a:t>
            </a:r>
            <a:r>
              <a:rPr lang="en-US" dirty="0" smtClean="0"/>
              <a:t> Website</a:t>
            </a:r>
          </a:p>
          <a:p>
            <a:r>
              <a:rPr lang="en-US" dirty="0" smtClean="0"/>
              <a:t>Decision Support Apps – Insecticide Recommendations for Stink Bugs in Cotton</a:t>
            </a:r>
          </a:p>
          <a:p>
            <a:r>
              <a:rPr lang="en-US" dirty="0" smtClean="0"/>
              <a:t>Identification Key Apps – Stink Bugs, Noxious Weeds in Montana, Invasive Plants </a:t>
            </a:r>
            <a:r>
              <a:rPr lang="en-US" smtClean="0"/>
              <a:t>in 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08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175993" y="693499"/>
            <a:ext cx="6953940" cy="6397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35200" dirty="0" smtClean="0">
                <a:solidFill>
                  <a:schemeClr val="bg1"/>
                </a:solidFill>
              </a:rPr>
              <a:t>THANKS</a:t>
            </a:r>
          </a:p>
          <a:p>
            <a:pPr marL="0" indent="0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19200" dirty="0" smtClean="0"/>
              <a:t>Try out the new apps,</a:t>
            </a:r>
          </a:p>
          <a:p>
            <a:pPr marL="0" indent="0" algn="ctr">
              <a:buNone/>
            </a:pPr>
            <a:r>
              <a:rPr lang="en-US" sz="19200" dirty="0" smtClean="0"/>
              <a:t>Send us feedback</a:t>
            </a:r>
          </a:p>
          <a:p>
            <a:pPr marL="0" indent="0" algn="ctr">
              <a:buNone/>
            </a:pPr>
            <a:r>
              <a:rPr lang="en-US" sz="19200" dirty="0" smtClean="0">
                <a:hlinkClick r:id="rId2"/>
              </a:rPr>
              <a:t>cbargero@uga.edu</a:t>
            </a:r>
            <a:endParaRPr lang="en-US" sz="192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5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Species </a:t>
            </a:r>
            <a:r>
              <a:rPr lang="en-US" dirty="0"/>
              <a:t>Info page </a:t>
            </a:r>
            <a:r>
              <a:rPr lang="en-US" dirty="0" smtClean="0"/>
              <a:t>(</a:t>
            </a:r>
            <a:r>
              <a:rPr lang="en-US" dirty="0"/>
              <a:t>all species)</a:t>
            </a:r>
          </a:p>
          <a:p>
            <a:r>
              <a:rPr lang="it-IT" dirty="0" smtClean="0"/>
              <a:t>Home </a:t>
            </a:r>
            <a:r>
              <a:rPr lang="it-IT" dirty="0"/>
              <a:t>Page </a:t>
            </a:r>
            <a:endParaRPr lang="it-IT" dirty="0" smtClean="0"/>
          </a:p>
          <a:p>
            <a:r>
              <a:rPr lang="en-US" dirty="0"/>
              <a:t>Fish Roundup</a:t>
            </a:r>
          </a:p>
          <a:p>
            <a:r>
              <a:rPr lang="en-US" dirty="0" smtClean="0"/>
              <a:t>About ECISMA</a:t>
            </a:r>
            <a:endParaRPr lang="en-US" dirty="0"/>
          </a:p>
          <a:p>
            <a:r>
              <a:rPr lang="nl-NL" dirty="0" err="1" smtClean="0"/>
              <a:t>Don’t</a:t>
            </a:r>
            <a:r>
              <a:rPr lang="nl-NL" dirty="0" smtClean="0"/>
              <a:t> let </a:t>
            </a:r>
            <a:r>
              <a:rPr lang="nl-NL" dirty="0" err="1" smtClean="0"/>
              <a:t>it</a:t>
            </a:r>
            <a:r>
              <a:rPr lang="nl-NL" dirty="0" smtClean="0"/>
              <a:t> </a:t>
            </a:r>
            <a:r>
              <a:rPr lang="nl-NL" dirty="0" err="1" smtClean="0"/>
              <a:t>loose</a:t>
            </a:r>
            <a:endParaRPr lang="nl-NL" dirty="0" smtClean="0"/>
          </a:p>
          <a:p>
            <a:r>
              <a:rPr lang="fr-FR" dirty="0" err="1" smtClean="0"/>
              <a:t>Educational</a:t>
            </a:r>
            <a:r>
              <a:rPr lang="fr-FR" dirty="0" smtClean="0"/>
              <a:t> </a:t>
            </a:r>
            <a:r>
              <a:rPr lang="fr-FR" dirty="0" err="1"/>
              <a:t>Resources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Reptile </a:t>
            </a:r>
            <a:r>
              <a:rPr lang="fr-FR" dirty="0" err="1" smtClean="0"/>
              <a:t>Card</a:t>
            </a:r>
            <a:r>
              <a:rPr lang="fr-FR" dirty="0" smtClean="0"/>
              <a:t> Deck </a:t>
            </a:r>
          </a:p>
          <a:p>
            <a:r>
              <a:rPr lang="fr-FR" dirty="0"/>
              <a:t>The Invasion of </a:t>
            </a:r>
            <a:r>
              <a:rPr lang="fr-FR" dirty="0" err="1"/>
              <a:t>Exotic</a:t>
            </a:r>
            <a:r>
              <a:rPr lang="fr-FR" dirty="0"/>
              <a:t> Reptiles and </a:t>
            </a:r>
            <a:r>
              <a:rPr lang="fr-FR" dirty="0" err="1"/>
              <a:t>Amphibians</a:t>
            </a:r>
            <a:r>
              <a:rPr lang="fr-FR" dirty="0"/>
              <a:t> in Florida</a:t>
            </a:r>
            <a:endParaRPr lang="fr-FR" dirty="0" smtClean="0"/>
          </a:p>
          <a:p>
            <a:r>
              <a:rPr lang="en-US" dirty="0" smtClean="0"/>
              <a:t>2013 ECISMA Newsletter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6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993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Social Media</a:t>
            </a:r>
            <a:endParaRPr lang="en-US" sz="6000" dirty="0"/>
          </a:p>
        </p:txBody>
      </p:sp>
      <p:pic>
        <p:nvPicPr>
          <p:cNvPr id="4" name="Picture 2" descr="http://lashaqavtaradze.files.wordpress.com/2009/12/facebook_log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472574"/>
            <a:ext cx="26336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9052" y="3853926"/>
            <a:ext cx="33370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380 </a:t>
            </a:r>
            <a:r>
              <a:rPr lang="en-US" sz="4000" dirty="0"/>
              <a:t>Followers</a:t>
            </a:r>
          </a:p>
          <a:p>
            <a:pPr algn="ctr"/>
            <a:r>
              <a:rPr lang="en-US" sz="4000" dirty="0" smtClean="0"/>
              <a:t>458 </a:t>
            </a:r>
            <a:r>
              <a:rPr lang="en-US" sz="4000" dirty="0"/>
              <a:t>Tweets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74526" y="3617771"/>
            <a:ext cx="21899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 smtClean="0"/>
              <a:t>222 likes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66" y="986716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323"/>
          <a:stretch/>
        </p:blipFill>
        <p:spPr>
          <a:xfrm>
            <a:off x="0" y="0"/>
            <a:ext cx="91347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940" y="5123637"/>
            <a:ext cx="6748346" cy="78688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EDDMaPS</a:t>
            </a:r>
            <a:r>
              <a:rPr lang="en-US" dirty="0" smtClean="0">
                <a:solidFill>
                  <a:schemeClr val="tx1"/>
                </a:solidFill>
              </a:rPr>
              <a:t> Florida UPDATE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6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Statistics - Overall</a:t>
            </a:r>
            <a:endParaRPr lang="en-US" sz="7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278,211 Reports</a:t>
            </a:r>
          </a:p>
          <a:p>
            <a:r>
              <a:rPr lang="en-US" b="1" dirty="0" smtClean="0"/>
              <a:t>1,216 Species</a:t>
            </a:r>
          </a:p>
          <a:p>
            <a:r>
              <a:rPr lang="en-US" b="1" dirty="0" smtClean="0"/>
              <a:t>1,376 Reporters</a:t>
            </a:r>
          </a:p>
          <a:p>
            <a:endParaRPr lang="en-US" b="1" dirty="0" smtClean="0"/>
          </a:p>
          <a:p>
            <a:r>
              <a:rPr lang="en-US" b="1" dirty="0" smtClean="0"/>
              <a:t>3,083 Web Reports</a:t>
            </a:r>
          </a:p>
          <a:p>
            <a:r>
              <a:rPr lang="en-US" b="1" dirty="0" smtClean="0"/>
              <a:t>416 iPhone Reports</a:t>
            </a:r>
          </a:p>
          <a:p>
            <a:r>
              <a:rPr lang="en-US" b="1" dirty="0" smtClean="0"/>
              <a:t>315 Android Reports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5847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"/>
</p:tagLst>
</file>

<file path=ppt/theme/theme1.xml><?xml version="1.0" encoding="utf-8"?>
<a:theme xmlns:a="http://schemas.openxmlformats.org/drawingml/2006/main" name="CISRE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CISREP_Template</Template>
  <TotalTime>4953</TotalTime>
  <Words>503</Words>
  <Application>Microsoft Macintosh PowerPoint</Application>
  <PresentationFormat>On-screen Show (4:3)</PresentationFormat>
  <Paragraphs>122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CISREP_Template</vt:lpstr>
      <vt:lpstr>IveGot1 and EDDMapS Update</vt:lpstr>
      <vt:lpstr>Overview</vt:lpstr>
      <vt:lpstr>WeBSITE UPDATE</vt:lpstr>
      <vt:lpstr>ECISMA - Web Traffic</vt:lpstr>
      <vt:lpstr>Overall Traffic</vt:lpstr>
      <vt:lpstr>Popular Pages</vt:lpstr>
      <vt:lpstr>Social Media</vt:lpstr>
      <vt:lpstr>EDDMaPS Florida UPDATE</vt:lpstr>
      <vt:lpstr>Statistics - Overall</vt:lpstr>
      <vt:lpstr>Statistics – Last Year</vt:lpstr>
      <vt:lpstr>EDDMapS Florida Statistics</vt:lpstr>
      <vt:lpstr>EDDMapS Florida Statistics</vt:lpstr>
      <vt:lpstr>EDDMapS Florida Statistics</vt:lpstr>
      <vt:lpstr>EDDMapS  Coming Soon Live as of Yesterday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EDDMapS 3.0</vt:lpstr>
      <vt:lpstr>EDDMapS 3.0 Coming Soon</vt:lpstr>
      <vt:lpstr>EDDMapS GIS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Smartphone Apps UPDATE</vt:lpstr>
      <vt:lpstr>Statistics</vt:lpstr>
      <vt:lpstr>IPHONE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IPCCOnnect Integration</vt:lpstr>
      <vt:lpstr>IPCConnect Overview</vt:lpstr>
      <vt:lpstr>Other Projects of Interest</vt:lpstr>
      <vt:lpstr>PowerPoint Presentation</vt:lpstr>
    </vt:vector>
  </TitlesOfParts>
  <Company>South Fl Water Mgmnt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Everglades Invasive Species</dc:title>
  <dc:creator>LeRoy Rodgers</dc:creator>
  <cp:lastModifiedBy>Chuck Bargeron</cp:lastModifiedBy>
  <cp:revision>57</cp:revision>
  <dcterms:created xsi:type="dcterms:W3CDTF">2013-03-15T18:37:27Z</dcterms:created>
  <dcterms:modified xsi:type="dcterms:W3CDTF">2014-07-23T01:30:20Z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-2095504215</vt:i4>
  </property>
  <property fmtid="{D5CDD505-2E9C-101B-9397-08002B2CF9AE}" pid="3" name="_NewReviewCycle">
    <vt:lpwstr/>
  </property>
  <property fmtid="{D5CDD505-2E9C-101B-9397-08002B2CF9AE}" pid="4" name="_EmailSubject">
    <vt:lpwstr>Summit Opening Presentation</vt:lpwstr>
  </property>
  <property fmtid="{D5CDD505-2E9C-101B-9397-08002B2CF9AE}" pid="5" name="_AuthorEmail">
    <vt:lpwstr>lrodgers@sfwmd.gov</vt:lpwstr>
  </property>
  <property fmtid="{D5CDD505-2E9C-101B-9397-08002B2CF9AE}" pid="6" name="_AuthorEmailDisplayName">
    <vt:lpwstr>Rodgers, LeRoy</vt:lpwstr>
  </property>
</Properties>
</file>