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1" d="100"/>
          <a:sy n="71" d="100"/>
        </p:scale>
        <p:origin x="-1050" y="-7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58368" y="45720"/>
            <a:ext cx="7772400" cy="1470025"/>
          </a:xfrm>
        </p:spPr>
        <p:txBody>
          <a:bodyPr/>
          <a:lstStyle>
            <a:lvl1pPr>
              <a:defRPr>
                <a:latin typeface="Calibri"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35024" y="2395728"/>
            <a:ext cx="6400800" cy="822960"/>
          </a:xfrm>
        </p:spPr>
        <p:txBody>
          <a:bodyPr/>
          <a:lstStyle>
            <a:lvl1pPr marL="0" indent="0" algn="ctr">
              <a:buNone/>
              <a:defRPr baseline="0">
                <a:solidFill>
                  <a:schemeClr val="tx2">
                    <a:lumMod val="75000"/>
                  </a:schemeClr>
                </a:solidFill>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9B9722E-F9DD-44A8-801F-F4F0F3614FB2}" type="datetimeFigureOut">
              <a:rPr lang="en-US" smtClean="0"/>
              <a:pPr/>
              <a:t>8/4/2014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1E017FF-ECDE-4F24-8F9D-480DF19E6D6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9B9722E-F9DD-44A8-801F-F4F0F3614FB2}" type="datetimeFigureOut">
              <a:rPr lang="en-US" smtClean="0"/>
              <a:pPr/>
              <a:t>8/4/2014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1E017FF-ECDE-4F24-8F9D-480DF19E6D6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9B9722E-F9DD-44A8-801F-F4F0F3614FB2}" type="datetimeFigureOut">
              <a:rPr lang="en-US" smtClean="0"/>
              <a:pPr/>
              <a:t>8/4/2014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1E017FF-ECDE-4F24-8F9D-480DF19E6D6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9B9722E-F9DD-44A8-801F-F4F0F3614FB2}" type="datetimeFigureOut">
              <a:rPr lang="en-US" smtClean="0"/>
              <a:pPr/>
              <a:t>8/4/2014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1E017FF-ECDE-4F24-8F9D-480DF19E6D6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9B9722E-F9DD-44A8-801F-F4F0F3614FB2}" type="datetimeFigureOut">
              <a:rPr lang="en-US" smtClean="0"/>
              <a:pPr/>
              <a:t>8/4/2014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1E017FF-ECDE-4F24-8F9D-480DF19E6D6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99B9722E-F9DD-44A8-801F-F4F0F3614FB2}" type="datetimeFigureOut">
              <a:rPr lang="en-US" smtClean="0"/>
              <a:pPr/>
              <a:t>8/4/2014</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D1E017FF-ECDE-4F24-8F9D-480DF19E6D6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99B9722E-F9DD-44A8-801F-F4F0F3614FB2}" type="datetimeFigureOut">
              <a:rPr lang="en-US" smtClean="0"/>
              <a:pPr/>
              <a:t>8/4/2014</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D1E017FF-ECDE-4F24-8F9D-480DF19E6D6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99B9722E-F9DD-44A8-801F-F4F0F3614FB2}" type="datetimeFigureOut">
              <a:rPr lang="en-US" smtClean="0"/>
              <a:pPr/>
              <a:t>8/4/2014</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D1E017FF-ECDE-4F24-8F9D-480DF19E6D6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9B9722E-F9DD-44A8-801F-F4F0F3614FB2}" type="datetimeFigureOut">
              <a:rPr lang="en-US" smtClean="0"/>
              <a:pPr/>
              <a:t>8/4/2014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1E017FF-ECDE-4F24-8F9D-480DF19E6D6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9B9722E-F9DD-44A8-801F-F4F0F3614FB2}" type="datetimeFigureOut">
              <a:rPr lang="en-US" smtClean="0"/>
              <a:pPr/>
              <a:t>8/4/2014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1E017FF-ECDE-4F24-8F9D-480DF19E6D6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60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baseline="0">
          <a:solidFill>
            <a:schemeClr val="accent1">
              <a:lumMod val="20000"/>
              <a:lumOff val="80000"/>
            </a:schemeClr>
          </a:solidFill>
          <a:latin typeface="Calibri"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tx2">
              <a:lumMod val="75000"/>
            </a:schemeClr>
          </a:solidFill>
          <a:latin typeface="Calibri"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2">
              <a:lumMod val="75000"/>
            </a:schemeClr>
          </a:solidFill>
          <a:latin typeface="Calibri"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2">
              <a:lumMod val="75000"/>
            </a:schemeClr>
          </a:solidFill>
          <a:latin typeface="Calibri"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2">
              <a:lumMod val="75000"/>
            </a:schemeClr>
          </a:solidFill>
          <a:latin typeface="Calibri"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2">
              <a:lumMod val="75000"/>
            </a:schemeClr>
          </a:solidFill>
          <a:latin typeface="Calibri"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7512" y="1063964"/>
            <a:ext cx="7772400" cy="1470025"/>
          </a:xfrm>
        </p:spPr>
        <p:txBody>
          <a:bodyPr>
            <a:noAutofit/>
          </a:bodyPr>
          <a:lstStyle/>
          <a:p>
            <a:r>
              <a:rPr lang="en-US" sz="3600" dirty="0" smtClean="0"/>
              <a:t/>
            </a:r>
            <a:br>
              <a:rPr lang="en-US" sz="3600" dirty="0" smtClean="0"/>
            </a:br>
            <a:r>
              <a:rPr lang="en-US" sz="3600" dirty="0" smtClean="0"/>
              <a:t/>
            </a:r>
            <a:br>
              <a:rPr lang="en-US" sz="3600" dirty="0" smtClean="0"/>
            </a:br>
            <a:endParaRPr lang="en-US" sz="3600" dirty="0"/>
          </a:p>
        </p:txBody>
      </p:sp>
      <p:sp>
        <p:nvSpPr>
          <p:cNvPr id="4" name="Subtitle 2"/>
          <p:cNvSpPr txBox="1">
            <a:spLocks/>
          </p:cNvSpPr>
          <p:nvPr/>
        </p:nvSpPr>
        <p:spPr>
          <a:xfrm>
            <a:off x="1389888" y="3407505"/>
            <a:ext cx="6400800" cy="1050116"/>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800" b="0" i="0" u="none" strike="noStrike" kern="1200" cap="none" spc="0" normalizeH="0" baseline="0" noProof="0" dirty="0" smtClean="0">
              <a:ln>
                <a:noFill/>
              </a:ln>
              <a:solidFill>
                <a:schemeClr val="tx2">
                  <a:lumMod val="75000"/>
                </a:schemeClr>
              </a:solidFill>
              <a:effectLst/>
              <a:uLnTx/>
              <a:uFillTx/>
              <a:latin typeface="Calibri" pitchFamily="34" charset="0"/>
              <a:ea typeface="+mn-ea"/>
              <a:cs typeface="+mn-cs"/>
            </a:endParaRPr>
          </a:p>
        </p:txBody>
      </p:sp>
      <p:sp>
        <p:nvSpPr>
          <p:cNvPr id="3" name="Rectangle 2"/>
          <p:cNvSpPr/>
          <p:nvPr/>
        </p:nvSpPr>
        <p:spPr>
          <a:xfrm>
            <a:off x="403413" y="550896"/>
            <a:ext cx="8417858" cy="1846659"/>
          </a:xfrm>
          <a:prstGeom prst="rect">
            <a:avLst/>
          </a:prstGeom>
        </p:spPr>
        <p:txBody>
          <a:bodyPr wrap="square">
            <a:spAutoFit/>
          </a:bodyPr>
          <a:lstStyle/>
          <a:p>
            <a:pPr algn="ctr"/>
            <a:r>
              <a:rPr lang="en-US" sz="2400" b="1" dirty="0" smtClean="0">
                <a:solidFill>
                  <a:schemeClr val="bg1"/>
                </a:solidFill>
              </a:rPr>
              <a:t>Breakout Session Summary:</a:t>
            </a:r>
          </a:p>
          <a:p>
            <a:pPr algn="ctr"/>
            <a:r>
              <a:rPr lang="en-US" sz="2400" b="1" dirty="0">
                <a:solidFill>
                  <a:schemeClr val="bg1"/>
                </a:solidFill>
              </a:rPr>
              <a:t>Planning for a Future Nonnative Fish Chat and for Nonnative Fish Surveys</a:t>
            </a:r>
            <a:endParaRPr lang="en-US" sz="2400" b="1" dirty="0"/>
          </a:p>
          <a:p>
            <a:pPr algn="ctr"/>
            <a:endParaRPr lang="en-US" dirty="0" smtClean="0"/>
          </a:p>
          <a:p>
            <a:pPr algn="ctr"/>
            <a:r>
              <a:rPr lang="en-US" sz="2400" dirty="0"/>
              <a:t>John Galvez (FWS</a:t>
            </a:r>
            <a:r>
              <a:rPr lang="en-US" sz="2400" dirty="0" smtClean="0"/>
              <a:t>) &amp; Kelly Gestring (FWC)</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a:t>
            </a:r>
            <a:endParaRPr lang="en-US" dirty="0"/>
          </a:p>
        </p:txBody>
      </p:sp>
      <p:sp>
        <p:nvSpPr>
          <p:cNvPr id="3" name="Content Placeholder 2"/>
          <p:cNvSpPr>
            <a:spLocks noGrp="1"/>
          </p:cNvSpPr>
          <p:nvPr>
            <p:ph idx="1"/>
          </p:nvPr>
        </p:nvSpPr>
        <p:spPr>
          <a:xfrm>
            <a:off x="466344" y="1520279"/>
            <a:ext cx="8229600" cy="5660447"/>
          </a:xfrm>
        </p:spPr>
        <p:txBody>
          <a:bodyPr>
            <a:normAutofit/>
          </a:bodyPr>
          <a:lstStyle/>
          <a:p>
            <a:r>
              <a:rPr lang="en-US" dirty="0"/>
              <a:t>Plan a one to two day Fish Chat meeting and coordinate an Everglades nonnative fish survey in the upcoming year. The Fish Chat is designed to share results of current work with nonnative fish species in south Florida. The survey will be conducted by ECISMA partners in areas of the Everglades that have not been sampled for nonnative fish and will follow protocol used in 2014.</a:t>
            </a: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FISH CHAT</a:t>
            </a:r>
            <a:endParaRPr lang="en-US" dirty="0"/>
          </a:p>
        </p:txBody>
      </p:sp>
      <p:sp>
        <p:nvSpPr>
          <p:cNvPr id="3" name="Content Placeholder 2"/>
          <p:cNvSpPr>
            <a:spLocks noGrp="1"/>
          </p:cNvSpPr>
          <p:nvPr>
            <p:ph idx="1"/>
          </p:nvPr>
        </p:nvSpPr>
        <p:spPr/>
        <p:txBody>
          <a:bodyPr/>
          <a:lstStyle/>
          <a:p>
            <a:r>
              <a:rPr lang="en-US" dirty="0" smtClean="0"/>
              <a:t>2 day event; 1 day presentations, discussions, etc., 1 day fieldwork (localized and low key), Pam S. to organize fieldwork</a:t>
            </a:r>
          </a:p>
          <a:p>
            <a:r>
              <a:rPr lang="en-US" dirty="0" smtClean="0"/>
              <a:t>Meeting format; brief presentations in am, selected topics in pm, social afterwards</a:t>
            </a:r>
          </a:p>
          <a:p>
            <a:r>
              <a:rPr lang="en-US" dirty="0" smtClean="0"/>
              <a:t>Venue: ENP </a:t>
            </a:r>
            <a:r>
              <a:rPr lang="en-US" dirty="0" err="1" smtClean="0"/>
              <a:t>Krome</a:t>
            </a:r>
            <a:r>
              <a:rPr lang="en-US" dirty="0" smtClean="0"/>
              <a:t> Center </a:t>
            </a:r>
          </a:p>
          <a:p>
            <a:r>
              <a:rPr lang="en-US" dirty="0" smtClean="0"/>
              <a:t>Date: 1</a:t>
            </a:r>
            <a:r>
              <a:rPr lang="en-US" baseline="30000" dirty="0" smtClean="0"/>
              <a:t>st</a:t>
            </a:r>
            <a:r>
              <a:rPr lang="en-US" dirty="0" smtClean="0"/>
              <a:t> two weeks in November (JK to send out a Doodle poll.)</a:t>
            </a:r>
          </a:p>
          <a:p>
            <a:endParaRPr lang="en-US" dirty="0"/>
          </a:p>
        </p:txBody>
      </p:sp>
    </p:spTree>
    <p:extLst>
      <p:ext uri="{BB962C8B-B14F-4D97-AF65-F5344CB8AC3E}">
        <p14:creationId xmlns:p14="http://schemas.microsoft.com/office/powerpoint/2010/main" val="4086513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Pinecrest</a:t>
            </a:r>
            <a:r>
              <a:rPr lang="en-US" dirty="0" smtClean="0"/>
              <a:t> Gardens</a:t>
            </a:r>
            <a:endParaRPr lang="en-US" dirty="0"/>
          </a:p>
        </p:txBody>
      </p:sp>
      <p:sp>
        <p:nvSpPr>
          <p:cNvPr id="3" name="Content Placeholder 2"/>
          <p:cNvSpPr>
            <a:spLocks noGrp="1"/>
          </p:cNvSpPr>
          <p:nvPr>
            <p:ph idx="1"/>
          </p:nvPr>
        </p:nvSpPr>
        <p:spPr/>
        <p:txBody>
          <a:bodyPr/>
          <a:lstStyle/>
          <a:p>
            <a:r>
              <a:rPr lang="en-US" dirty="0" err="1" smtClean="0"/>
              <a:t>Petenia</a:t>
            </a:r>
            <a:r>
              <a:rPr lang="en-US" dirty="0" smtClean="0"/>
              <a:t> </a:t>
            </a:r>
            <a:r>
              <a:rPr lang="en-US" dirty="0" err="1" smtClean="0"/>
              <a:t>splendida</a:t>
            </a:r>
            <a:r>
              <a:rPr lang="en-US" dirty="0" smtClean="0"/>
              <a:t> (bay </a:t>
            </a:r>
            <a:r>
              <a:rPr lang="en-US" dirty="0" err="1" smtClean="0"/>
              <a:t>snook</a:t>
            </a:r>
            <a:r>
              <a:rPr lang="en-US" dirty="0" smtClean="0"/>
              <a:t>)</a:t>
            </a:r>
          </a:p>
          <a:p>
            <a:r>
              <a:rPr lang="en-US" dirty="0" smtClean="0"/>
              <a:t>Central </a:t>
            </a:r>
            <a:r>
              <a:rPr lang="en-US" dirty="0" err="1" smtClean="0"/>
              <a:t>american</a:t>
            </a:r>
            <a:r>
              <a:rPr lang="en-US" dirty="0" smtClean="0"/>
              <a:t> cichlid</a:t>
            </a:r>
          </a:p>
          <a:p>
            <a:r>
              <a:rPr lang="en-US" dirty="0" smtClean="0"/>
              <a:t>In two locations, one with outlet to Snapper Creek Canal on saltwater side of S-22 structure</a:t>
            </a:r>
          </a:p>
          <a:p>
            <a:r>
              <a:rPr lang="en-US" dirty="0" smtClean="0"/>
              <a:t>How to remove bay </a:t>
            </a:r>
            <a:r>
              <a:rPr lang="en-US" dirty="0" err="1" smtClean="0"/>
              <a:t>snook</a:t>
            </a:r>
            <a:r>
              <a:rPr lang="en-US" dirty="0" smtClean="0"/>
              <a:t> and unwanted exotics (hook and line, seine, seine, </a:t>
            </a:r>
            <a:r>
              <a:rPr lang="en-US" dirty="0" err="1" smtClean="0"/>
              <a:t>castnet</a:t>
            </a:r>
            <a:r>
              <a:rPr lang="en-US" dirty="0" smtClean="0"/>
              <a:t>,)</a:t>
            </a:r>
          </a:p>
          <a:p>
            <a:endParaRPr lang="en-US" dirty="0" smtClean="0"/>
          </a:p>
          <a:p>
            <a:pPr>
              <a:buNone/>
            </a:pPr>
            <a:endParaRPr lang="en-US" dirty="0"/>
          </a:p>
        </p:txBody>
      </p:sp>
    </p:spTree>
    <p:extLst>
      <p:ext uri="{BB962C8B-B14F-4D97-AF65-F5344CB8AC3E}">
        <p14:creationId xmlns:p14="http://schemas.microsoft.com/office/powerpoint/2010/main" val="1977953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Pinecrest</a:t>
            </a:r>
            <a:r>
              <a:rPr lang="en-US" dirty="0" smtClean="0"/>
              <a:t> (cont.)</a:t>
            </a:r>
            <a:endParaRPr lang="en-US" dirty="0"/>
          </a:p>
        </p:txBody>
      </p:sp>
      <p:sp>
        <p:nvSpPr>
          <p:cNvPr id="3" name="Content Placeholder 2"/>
          <p:cNvSpPr>
            <a:spLocks noGrp="1"/>
          </p:cNvSpPr>
          <p:nvPr>
            <p:ph idx="1"/>
          </p:nvPr>
        </p:nvSpPr>
        <p:spPr/>
        <p:txBody>
          <a:bodyPr/>
          <a:lstStyle/>
          <a:p>
            <a:r>
              <a:rPr lang="en-US" dirty="0" smtClean="0"/>
              <a:t>Follow-up </a:t>
            </a:r>
            <a:r>
              <a:rPr lang="en-US" dirty="0" err="1" smtClean="0"/>
              <a:t>electrofishing</a:t>
            </a:r>
            <a:r>
              <a:rPr lang="en-US" dirty="0" smtClean="0"/>
              <a:t> in saltwater side of Snapper Creek</a:t>
            </a:r>
          </a:p>
          <a:p>
            <a:r>
              <a:rPr lang="en-US" dirty="0" smtClean="0"/>
              <a:t>Try to conduct effort in August</a:t>
            </a:r>
          </a:p>
          <a:p>
            <a:pPr>
              <a:buNone/>
            </a:pPr>
            <a:r>
              <a:rPr lang="en-US" dirty="0" smtClean="0"/>
              <a:t>J. Kline and K. Gestring to coordinate</a:t>
            </a:r>
          </a:p>
          <a:p>
            <a:endParaRPr lang="en-US" dirty="0"/>
          </a:p>
        </p:txBody>
      </p:sp>
    </p:spTree>
    <p:extLst>
      <p:ext uri="{BB962C8B-B14F-4D97-AF65-F5344CB8AC3E}">
        <p14:creationId xmlns:p14="http://schemas.microsoft.com/office/powerpoint/2010/main" val="3405230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Exotic fish surveys</a:t>
            </a:r>
            <a:endParaRPr lang="en-US" dirty="0"/>
          </a:p>
        </p:txBody>
      </p:sp>
      <p:sp>
        <p:nvSpPr>
          <p:cNvPr id="3" name="Content Placeholder 2"/>
          <p:cNvSpPr>
            <a:spLocks noGrp="1"/>
          </p:cNvSpPr>
          <p:nvPr>
            <p:ph idx="1"/>
          </p:nvPr>
        </p:nvSpPr>
        <p:spPr/>
        <p:txBody>
          <a:bodyPr/>
          <a:lstStyle/>
          <a:p>
            <a:r>
              <a:rPr lang="en-US" dirty="0" smtClean="0"/>
              <a:t>Repeat 2014 effort but select new canals</a:t>
            </a:r>
          </a:p>
          <a:p>
            <a:r>
              <a:rPr lang="en-US" dirty="0" smtClean="0"/>
              <a:t>Conduct in April and May</a:t>
            </a:r>
          </a:p>
          <a:p>
            <a:r>
              <a:rPr lang="en-US" dirty="0" smtClean="0"/>
              <a:t>Standardize methods a little more?</a:t>
            </a:r>
          </a:p>
          <a:p>
            <a:r>
              <a:rPr lang="en-US" dirty="0" smtClean="0"/>
              <a:t>ENP, FWC, USGS, USFWS cooperators</a:t>
            </a:r>
            <a:endParaRPr lang="en-US" dirty="0"/>
          </a:p>
        </p:txBody>
      </p:sp>
    </p:spTree>
  </p:cSld>
  <p:clrMapOvr>
    <a:masterClrMapping/>
  </p:clrMapOvr>
</p:sld>
</file>

<file path=ppt/theme/theme1.xml><?xml version="1.0" encoding="utf-8"?>
<a:theme xmlns:a="http://schemas.openxmlformats.org/drawingml/2006/main" name="CISRE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CISREP_Template</Template>
  <TotalTime>265</TotalTime>
  <Words>265</Words>
  <Application>Microsoft Office PowerPoint</Application>
  <PresentationFormat>On-screen Show (4:3)</PresentationFormat>
  <Paragraphs>26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CISREP_Template</vt:lpstr>
      <vt:lpstr>  </vt:lpstr>
      <vt:lpstr>Objective</vt:lpstr>
      <vt:lpstr>FISH CHAT</vt:lpstr>
      <vt:lpstr>Pinecrest Gardens</vt:lpstr>
      <vt:lpstr>Pinecrest (cont.)</vt:lpstr>
      <vt:lpstr>Exotic fish surveys</vt:lpstr>
    </vt:vector>
  </TitlesOfParts>
  <Company>South Fl Water Mgmnt District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Everglades Invasive Species</dc:title>
  <dc:creator>LeRoy Rodgers</dc:creator>
  <cp:lastModifiedBy>LeRoy Rodgers</cp:lastModifiedBy>
  <cp:revision>35</cp:revision>
  <dcterms:created xsi:type="dcterms:W3CDTF">2013-03-15T18:37:27Z</dcterms:created>
  <dcterms:modified xsi:type="dcterms:W3CDTF">2014-08-04T20:25:16Z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