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46" autoAdjust="0"/>
  </p:normalViewPr>
  <p:slideViewPr>
    <p:cSldViewPr snapToGrid="0">
      <p:cViewPr varScale="1">
        <p:scale>
          <a:sx n="107" d="100"/>
          <a:sy n="107" d="100"/>
        </p:scale>
        <p:origin x="-6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5720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024" y="2395728"/>
            <a:ext cx="6400800" cy="82296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lumMod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accent1">
              <a:lumMod val="20000"/>
              <a:lumOff val="80000"/>
            </a:schemeClr>
          </a:solidFill>
          <a:latin typeface="Calibri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512" y="1063964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89888" y="3407505"/>
            <a:ext cx="6400800" cy="1050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3413" y="550896"/>
            <a:ext cx="841785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Breakout Session Summary:</a:t>
            </a:r>
          </a:p>
          <a:p>
            <a:pPr algn="ctr"/>
            <a:r>
              <a:rPr lang="da-DK" sz="2400" b="1" dirty="0">
                <a:solidFill>
                  <a:schemeClr val="bg1"/>
                </a:solidFill>
              </a:rPr>
              <a:t>Planning for Invasives Session at GEER 2015</a:t>
            </a:r>
            <a:endParaRPr lang="en-US" sz="2400" b="1" dirty="0"/>
          </a:p>
          <a:p>
            <a:pPr algn="ctr"/>
            <a:endParaRPr lang="en-US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Frank </a:t>
            </a:r>
            <a:r>
              <a:rPr lang="en-US" sz="2000" dirty="0"/>
              <a:t>Mazzotti (UF), Mike </a:t>
            </a:r>
            <a:r>
              <a:rPr lang="en-US" sz="2000" dirty="0" err="1"/>
              <a:t>Cherkiss</a:t>
            </a:r>
            <a:r>
              <a:rPr lang="en-US" sz="2000" dirty="0"/>
              <a:t> (USGS), and LeRoy Rodgers (SFMWD)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" y="2232970"/>
            <a:ext cx="8229600" cy="5660447"/>
          </a:xfrm>
        </p:spPr>
        <p:txBody>
          <a:bodyPr>
            <a:normAutofit/>
          </a:bodyPr>
          <a:lstStyle/>
          <a:p>
            <a:r>
              <a:rPr lang="en-US" dirty="0"/>
              <a:t>Planning for a pre-conference workshop at GEER 2015 on research and monitoring efforts for invasive species. Topics presented at this workshop will be published in a special issue of the scientific journal, Southeastern Naturalist.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6753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Is this a good idea?</a:t>
            </a:r>
          </a:p>
          <a:p>
            <a:r>
              <a:rPr lang="en-US" dirty="0" smtClean="0"/>
              <a:t>Cost, Time, $</a:t>
            </a:r>
          </a:p>
          <a:p>
            <a:pPr lvl="1"/>
            <a:r>
              <a:rPr lang="en-US" dirty="0" smtClean="0"/>
              <a:t>“we” have to pay for workshop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Sponsor</a:t>
            </a:r>
            <a:r>
              <a:rPr lang="en-US" dirty="0" smtClean="0"/>
              <a:t>?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FOE?</a:t>
            </a:r>
          </a:p>
          <a:p>
            <a:pPr lvl="2"/>
            <a:r>
              <a:rPr lang="en-US" dirty="0" smtClean="0"/>
              <a:t>Pre-registration fee?</a:t>
            </a:r>
          </a:p>
          <a:p>
            <a:pPr lvl="1"/>
            <a:r>
              <a:rPr lang="en-US" dirty="0" smtClean="0"/>
              <a:t>Time– guest editors and conference organization (Mazzotti Lab)</a:t>
            </a:r>
          </a:p>
        </p:txBody>
      </p:sp>
    </p:spTree>
    <p:extLst>
      <p:ext uri="{BB962C8B-B14F-4D97-AF65-F5344CB8AC3E}">
        <p14:creationId xmlns:p14="http://schemas.microsoft.com/office/powerpoint/2010/main" val="408651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22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Broad Selection </a:t>
            </a:r>
            <a:r>
              <a:rPr lang="en-US" dirty="0" smtClean="0"/>
              <a:t>&amp;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Variety of </a:t>
            </a:r>
            <a:r>
              <a:rPr lang="en-US" dirty="0" smtClean="0"/>
              <a:t>paper styles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Reviews</a:t>
            </a:r>
            <a:endParaRPr lang="en-US" dirty="0"/>
          </a:p>
          <a:p>
            <a:pPr lvl="1"/>
            <a:r>
              <a:rPr lang="en-US" dirty="0"/>
              <a:t>Should have </a:t>
            </a:r>
            <a:r>
              <a:rPr lang="en-US" u="sng" dirty="0"/>
              <a:t>quantitative</a:t>
            </a:r>
            <a:r>
              <a:rPr lang="en-US" dirty="0"/>
              <a:t> element</a:t>
            </a:r>
          </a:p>
          <a:p>
            <a:pPr lvl="1"/>
            <a:r>
              <a:rPr lang="en-US" dirty="0"/>
              <a:t>Focus on current research projects (e.g. aggregation paper)</a:t>
            </a:r>
          </a:p>
          <a:p>
            <a:pPr lvl="1"/>
            <a:r>
              <a:rPr lang="en-US" dirty="0"/>
              <a:t>Descriptive studies</a:t>
            </a:r>
          </a:p>
          <a:p>
            <a:pPr lvl="1"/>
            <a:r>
              <a:rPr lang="en-US" dirty="0"/>
              <a:t>Methods papers (if results 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91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Who wants to participate and who should participate?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693"/>
            <a:ext cx="8229600" cy="4525963"/>
          </a:xfrm>
        </p:spPr>
        <p:txBody>
          <a:bodyPr/>
          <a:lstStyle/>
          <a:p>
            <a:pPr lvl="1"/>
            <a:r>
              <a:rPr lang="en-US" dirty="0" smtClean="0"/>
              <a:t>Pythons</a:t>
            </a:r>
            <a:r>
              <a:rPr lang="en-US" dirty="0"/>
              <a:t>, tegus, chameleons, methods and more</a:t>
            </a:r>
          </a:p>
          <a:p>
            <a:pPr lvl="1"/>
            <a:r>
              <a:rPr lang="en-US" dirty="0"/>
              <a:t>Plants, sketch mapping, biocontrol, melaleuca success</a:t>
            </a:r>
          </a:p>
          <a:p>
            <a:pPr lvl="1"/>
            <a:r>
              <a:rPr lang="en-US" dirty="0"/>
              <a:t>Risk assessments</a:t>
            </a:r>
          </a:p>
          <a:p>
            <a:pPr lvl="1"/>
            <a:r>
              <a:rPr lang="en-US" dirty="0"/>
              <a:t>Human </a:t>
            </a:r>
            <a:r>
              <a:rPr lang="en-US" dirty="0" smtClean="0"/>
              <a:t>dimensions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3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1868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Collect Titles/Authors</a:t>
            </a:r>
          </a:p>
          <a:p>
            <a:pPr lvl="1"/>
            <a:r>
              <a:rPr lang="en-US" dirty="0" smtClean="0"/>
              <a:t>Initial List from Summit</a:t>
            </a:r>
          </a:p>
          <a:p>
            <a:pPr lvl="1"/>
            <a:r>
              <a:rPr lang="en-US" dirty="0" smtClean="0"/>
              <a:t>Nominations</a:t>
            </a:r>
          </a:p>
          <a:p>
            <a:pPr lvl="1"/>
            <a:r>
              <a:rPr lang="en-US" dirty="0" smtClean="0"/>
              <a:t>Announcement on GEER website (July 2014)</a:t>
            </a:r>
          </a:p>
          <a:p>
            <a:pPr lvl="1"/>
            <a:r>
              <a:rPr lang="en-US" dirty="0" smtClean="0"/>
              <a:t>Research and Outreach Subcommittee will help get word out (August 2014)</a:t>
            </a:r>
          </a:p>
          <a:p>
            <a:pPr lvl="1"/>
            <a:r>
              <a:rPr lang="en-US" dirty="0" smtClean="0"/>
              <a:t>Final Deadline for Titles (September 1 2014)</a:t>
            </a:r>
          </a:p>
          <a:p>
            <a:r>
              <a:rPr lang="en-US" dirty="0" smtClean="0"/>
              <a:t>Collect Abstracts (October 15 2014)</a:t>
            </a:r>
          </a:p>
          <a:p>
            <a:pPr lvl="1"/>
            <a:r>
              <a:rPr lang="en-US" dirty="0" smtClean="0"/>
              <a:t>ECISMA team will be responsible for collecting, editing abstracts. </a:t>
            </a:r>
          </a:p>
          <a:p>
            <a:r>
              <a:rPr lang="en-US" dirty="0" smtClean="0"/>
              <a:t>Evaluate scope of topics</a:t>
            </a:r>
          </a:p>
          <a:p>
            <a:pPr lvl="1"/>
            <a:r>
              <a:rPr lang="en-US" dirty="0" smtClean="0"/>
              <a:t>Organize workshop</a:t>
            </a:r>
          </a:p>
          <a:p>
            <a:r>
              <a:rPr lang="en-US" dirty="0"/>
              <a:t>Forward to GEER organizers to post on website (????)</a:t>
            </a:r>
            <a:endParaRPr lang="en-US" dirty="0" smtClean="0"/>
          </a:p>
          <a:p>
            <a:r>
              <a:rPr lang="en-US" dirty="0" smtClean="0"/>
              <a:t>Notification of Acceptance (December 1)</a:t>
            </a:r>
          </a:p>
          <a:p>
            <a:pPr lvl="1"/>
            <a:r>
              <a:rPr lang="en-US" dirty="0" smtClean="0"/>
              <a:t>Send outline for manuscript and presentation guidelines</a:t>
            </a:r>
          </a:p>
          <a:p>
            <a:r>
              <a:rPr lang="en-US" dirty="0" smtClean="0"/>
              <a:t>Manuscript due at GEER (April 1 2015)</a:t>
            </a:r>
          </a:p>
          <a:p>
            <a:r>
              <a:rPr lang="en-US" dirty="0" smtClean="0"/>
              <a:t>Guest editors determine which papers go to journal</a:t>
            </a:r>
          </a:p>
          <a:p>
            <a:r>
              <a:rPr lang="en-US" dirty="0" smtClean="0"/>
              <a:t>Target journal date: April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4388"/>
          </a:xfrm>
        </p:spPr>
        <p:txBody>
          <a:bodyPr>
            <a:normAutofit fontScale="55000" lnSpcReduction="20000"/>
          </a:bodyPr>
          <a:lstStyle/>
          <a:p>
            <a:pPr lvl="1"/>
            <a:r>
              <a:rPr lang="en-US" sz="3400" dirty="0" smtClean="0"/>
              <a:t>Initial </a:t>
            </a:r>
            <a:r>
              <a:rPr lang="en-US" sz="3400" dirty="0"/>
              <a:t>List from Summit</a:t>
            </a:r>
          </a:p>
          <a:p>
            <a:pPr lvl="2"/>
            <a:r>
              <a:rPr lang="en-US" sz="2600" dirty="0"/>
              <a:t>Chameleon diet study – Sara Williams</a:t>
            </a:r>
          </a:p>
          <a:p>
            <a:pPr lvl="2"/>
            <a:r>
              <a:rPr lang="en-US" sz="2600" dirty="0"/>
              <a:t>Digital aerial sketch mapping – Rodgers et al.</a:t>
            </a:r>
          </a:p>
          <a:p>
            <a:pPr lvl="2"/>
            <a:r>
              <a:rPr lang="en-US" sz="2600" dirty="0"/>
              <a:t>Tegu Traps &amp; Lures –Avery, Humphrey</a:t>
            </a:r>
          </a:p>
          <a:p>
            <a:pPr lvl="2"/>
            <a:r>
              <a:rPr lang="en-US" sz="2600" dirty="0"/>
              <a:t>Nile Monitor  – Eckles et al</a:t>
            </a:r>
          </a:p>
          <a:p>
            <a:pPr lvl="2"/>
            <a:r>
              <a:rPr lang="en-US" sz="2600" dirty="0"/>
              <a:t>Evaluating a TNR program for feral cats in Broward County – Venetia </a:t>
            </a:r>
          </a:p>
          <a:p>
            <a:pPr lvl="2"/>
            <a:r>
              <a:rPr lang="en-US" sz="2600" dirty="0"/>
              <a:t>Checklist of non-indigenous species in Greater Everglades– TBD</a:t>
            </a:r>
          </a:p>
          <a:p>
            <a:pPr lvl="2"/>
            <a:r>
              <a:rPr lang="en-US" sz="2600" dirty="0"/>
              <a:t>Native Snakes  Now and Before</a:t>
            </a:r>
          </a:p>
          <a:p>
            <a:pPr lvl="2"/>
            <a:r>
              <a:rPr lang="en-US" sz="2600" dirty="0" smtClean="0"/>
              <a:t>Bio-profile on ABW Tegus – Kyle Allen</a:t>
            </a:r>
          </a:p>
          <a:p>
            <a:pPr lvl="2"/>
            <a:r>
              <a:rPr lang="en-US" sz="2600" dirty="0" smtClean="0"/>
              <a:t>Conceptual </a:t>
            </a:r>
            <a:r>
              <a:rPr lang="en-US" sz="2600" dirty="0"/>
              <a:t>Ecological Models for Assessing Impacts of Invasive Animals -Mazzotti </a:t>
            </a:r>
          </a:p>
          <a:p>
            <a:pPr lvl="1"/>
            <a:r>
              <a:rPr lang="en-US" sz="3400" dirty="0"/>
              <a:t>Nominations</a:t>
            </a:r>
          </a:p>
          <a:p>
            <a:pPr lvl="2"/>
            <a:r>
              <a:rPr lang="en-US" sz="2600" dirty="0"/>
              <a:t>Fish (Joel </a:t>
            </a:r>
            <a:r>
              <a:rPr lang="en-US" sz="2600" dirty="0" err="1"/>
              <a:t>Trexler</a:t>
            </a:r>
            <a:r>
              <a:rPr lang="en-US" sz="2600" dirty="0"/>
              <a:t>, </a:t>
            </a:r>
            <a:r>
              <a:rPr lang="en-US" sz="2600" b="1" dirty="0">
                <a:solidFill>
                  <a:srgbClr val="FF0000"/>
                </a:solidFill>
              </a:rPr>
              <a:t>Jeff Kline</a:t>
            </a:r>
            <a:r>
              <a:rPr lang="en-US" sz="2600" dirty="0"/>
              <a:t>, </a:t>
            </a:r>
            <a:r>
              <a:rPr lang="en-US" sz="2600" b="1" dirty="0">
                <a:solidFill>
                  <a:srgbClr val="FF0000"/>
                </a:solidFill>
              </a:rPr>
              <a:t>John Galvez, Kelly Gestring, Fish Round up </a:t>
            </a:r>
            <a:r>
              <a:rPr lang="en-US" sz="2600" b="1" dirty="0" smtClean="0">
                <a:solidFill>
                  <a:srgbClr val="FF0000"/>
                </a:solidFill>
              </a:rPr>
              <a:t>Team</a:t>
            </a:r>
            <a:r>
              <a:rPr lang="en-US" sz="2600" dirty="0" smtClean="0"/>
              <a:t>)</a:t>
            </a:r>
            <a:endParaRPr lang="en-US" sz="2600" dirty="0"/>
          </a:p>
          <a:p>
            <a:pPr lvl="2"/>
            <a:r>
              <a:rPr lang="en-US" sz="2600" dirty="0"/>
              <a:t>Melaleuca success story-- Laroche et </a:t>
            </a:r>
            <a:r>
              <a:rPr lang="en-US" sz="2600" dirty="0" smtClean="0"/>
              <a:t>al.</a:t>
            </a:r>
            <a:endParaRPr lang="en-US" sz="2600" dirty="0"/>
          </a:p>
          <a:p>
            <a:pPr lvl="2"/>
            <a:r>
              <a:rPr lang="en-US" sz="2600" dirty="0"/>
              <a:t>Biological Control  (need specific topic)</a:t>
            </a:r>
          </a:p>
          <a:p>
            <a:pPr lvl="2"/>
            <a:r>
              <a:rPr lang="en-US" sz="2600" dirty="0"/>
              <a:t>Lygodium  paper (Jenny Richards)</a:t>
            </a:r>
          </a:p>
          <a:p>
            <a:pPr lvl="2"/>
            <a:r>
              <a:rPr lang="en-US" sz="2600" dirty="0"/>
              <a:t>Purple swamp hen Diet and habitat selection – Dale </a:t>
            </a:r>
            <a:r>
              <a:rPr lang="en-US" sz="2600" dirty="0" err="1" smtClean="0"/>
              <a:t>Gawlik</a:t>
            </a:r>
            <a:endParaRPr lang="en-US" sz="2600" dirty="0" smtClean="0"/>
          </a:p>
          <a:p>
            <a:pPr lvl="2"/>
            <a:r>
              <a:rPr lang="en-US" sz="2600" dirty="0" smtClean="0"/>
              <a:t>Lionfish in Biscayne Bay – Vanessa  McDonough</a:t>
            </a:r>
          </a:p>
          <a:p>
            <a:pPr lvl="2"/>
            <a:r>
              <a:rPr lang="en-US" sz="2600" dirty="0" smtClean="0"/>
              <a:t>Current Trends in Pet Trade – </a:t>
            </a:r>
            <a:r>
              <a:rPr lang="en-US" sz="2600" b="1" dirty="0" smtClean="0">
                <a:solidFill>
                  <a:srgbClr val="FF0000"/>
                </a:solidFill>
              </a:rPr>
              <a:t>Christina Romagosa</a:t>
            </a:r>
            <a:r>
              <a:rPr lang="en-US" sz="2600" dirty="0" smtClean="0"/>
              <a:t> (and Plants?)</a:t>
            </a:r>
          </a:p>
          <a:p>
            <a:pPr lvl="2"/>
            <a:r>
              <a:rPr lang="en-US" sz="2600" dirty="0" smtClean="0"/>
              <a:t>GAL paper – </a:t>
            </a:r>
            <a:r>
              <a:rPr lang="en-US" sz="2600" b="1" dirty="0" smtClean="0">
                <a:solidFill>
                  <a:srgbClr val="FF0000"/>
                </a:solidFill>
              </a:rPr>
              <a:t>Andrew Derksen</a:t>
            </a:r>
          </a:p>
          <a:p>
            <a:pPr lvl="2"/>
            <a:r>
              <a:rPr lang="en-US" sz="2600" b="1" dirty="0" smtClean="0">
                <a:solidFill>
                  <a:srgbClr val="FF0000"/>
                </a:solidFill>
              </a:rPr>
              <a:t>Introduction paper by Jon Lane (could cover invasives, policy, and restoration goals?)</a:t>
            </a:r>
          </a:p>
          <a:p>
            <a:pPr marL="914400" lvl="2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17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REP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CISREP_Template</Template>
  <TotalTime>4767</TotalTime>
  <Words>437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CISREP_Template</vt:lpstr>
      <vt:lpstr>  </vt:lpstr>
      <vt:lpstr>Objective</vt:lpstr>
      <vt:lpstr> Questions</vt:lpstr>
      <vt:lpstr>Broad Selection &amp; Variety of paper styles </vt:lpstr>
      <vt:lpstr>Who wants to participate and who should participate? </vt:lpstr>
      <vt:lpstr>Process</vt:lpstr>
      <vt:lpstr>Papers</vt:lpstr>
      <vt:lpstr>PowerPoint Presentation</vt:lpstr>
    </vt:vector>
  </TitlesOfParts>
  <Company>South Fl Water Mgmnt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Everglades Invasive Species</dc:title>
  <dc:creator>LeRoy Rodgers</dc:creator>
  <cp:lastModifiedBy>LeRoy Rodgers</cp:lastModifiedBy>
  <cp:revision>33</cp:revision>
  <dcterms:created xsi:type="dcterms:W3CDTF">2013-03-15T18:37:27Z</dcterms:created>
  <dcterms:modified xsi:type="dcterms:W3CDTF">2014-08-04T20:23:15Z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