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62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25" autoAdjust="0"/>
  </p:normalViewPr>
  <p:slideViewPr>
    <p:cSldViewPr snapToGrid="0">
      <p:cViewPr>
        <p:scale>
          <a:sx n="71" d="100"/>
          <a:sy n="71" d="100"/>
        </p:scale>
        <p:origin x="-480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B3648-C152-4DF7-8F64-1EB345A8609A}" type="datetimeFigureOut">
              <a:rPr lang="en-US" smtClean="0"/>
              <a:t>7/24/2014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D3C2-6B15-4E08-A88C-049AD6421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71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Kristen </a:t>
            </a:r>
            <a:r>
              <a:rPr lang="en-US" dirty="0" err="1" smtClean="0"/>
              <a:t>Sommers</a:t>
            </a:r>
            <a:r>
              <a:rPr lang="en-US" dirty="0" smtClean="0"/>
              <a:t> (FWC), </a:t>
            </a:r>
            <a:r>
              <a:rPr lang="en-US" dirty="0" err="1" smtClean="0"/>
              <a:t>Tylan</a:t>
            </a:r>
            <a:r>
              <a:rPr lang="en-US" baseline="0" dirty="0" smtClean="0"/>
              <a:t> Dean (ENP), Rebekah </a:t>
            </a:r>
            <a:r>
              <a:rPr lang="en-US" baseline="0" dirty="0" err="1" smtClean="0"/>
              <a:t>Gibble</a:t>
            </a:r>
            <a:r>
              <a:rPr lang="en-US" baseline="0" dirty="0" smtClean="0"/>
              <a:t> (USFWS), </a:t>
            </a:r>
            <a:r>
              <a:rPr lang="en-US" baseline="0" dirty="0" err="1" smtClean="0"/>
              <a:t>Gintas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3C2-6B15-4E08-A88C-049AD64210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3C2-6B15-4E08-A88C-049AD64210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72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all inclusive – field </a:t>
            </a:r>
            <a:r>
              <a:rPr lang="en-US" dirty="0" err="1" smtClean="0"/>
              <a:t>discing</a:t>
            </a:r>
            <a:r>
              <a:rPr lang="en-US" dirty="0" smtClean="0"/>
              <a:t>, helicopter surveys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B18A6-6C67-43F7-869F-D89C83F523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56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all inclusive – field </a:t>
            </a:r>
            <a:r>
              <a:rPr lang="en-US" dirty="0" err="1" smtClean="0"/>
              <a:t>discing</a:t>
            </a:r>
            <a:r>
              <a:rPr lang="en-US" dirty="0" smtClean="0"/>
              <a:t>, helicopter surveys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EB18A6-6C67-43F7-869F-D89C83F523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5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5720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5024" y="2395728"/>
            <a:ext cx="6400800" cy="82296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lumMod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0"/>
          <p:cNvGrpSpPr>
            <a:grpSpLocks/>
          </p:cNvGrpSpPr>
          <p:nvPr userDrawn="1"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76200" y="5638800"/>
            <a:ext cx="8839200" cy="0"/>
          </a:xfrm>
          <a:prstGeom prst="line">
            <a:avLst/>
          </a:prstGeom>
          <a:ln w="69850" cmpd="thickThin">
            <a:solidFill>
              <a:schemeClr val="tx1"/>
            </a:solidFill>
            <a:prstDash val="solid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76200" y="5638800"/>
            <a:ext cx="8839200" cy="0"/>
          </a:xfrm>
          <a:prstGeom prst="line">
            <a:avLst/>
          </a:prstGeom>
          <a:ln w="69850" cmpd="thickThin">
            <a:solidFill>
              <a:schemeClr val="tx1"/>
            </a:solidFill>
            <a:prstDash val="solid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2329" y="6221506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2F879-D042-48ED-88C8-7B4588EF0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326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9B9722E-F9DD-44A8-801F-F4F0F3614FB2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E017FF-ECDE-4F24-8F9D-480DF19E6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accent1">
              <a:lumMod val="20000"/>
              <a:lumOff val="80000"/>
            </a:schemeClr>
          </a:solidFill>
          <a:latin typeface="Calibri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2">
              <a:lumMod val="75000"/>
            </a:schemeClr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512" y="1063964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89888" y="3407505"/>
            <a:ext cx="6400800" cy="10501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3413" y="537449"/>
            <a:ext cx="841785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Breakout Session Summary: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Review of Burmese Python Workshops and Next Steps</a:t>
            </a:r>
            <a:endParaRPr lang="en-US" sz="2400" b="1" dirty="0" smtClean="0"/>
          </a:p>
          <a:p>
            <a:pPr algn="ctr"/>
            <a:endParaRPr lang="en-US" sz="2400" b="1" dirty="0"/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Rebekah </a:t>
            </a:r>
            <a:r>
              <a:rPr lang="en-US" sz="2000" dirty="0"/>
              <a:t>Gibble (FWS) and Tylan </a:t>
            </a:r>
            <a:r>
              <a:rPr lang="en-US" sz="2000" dirty="0" smtClean="0"/>
              <a:t>Dean </a:t>
            </a:r>
            <a:r>
              <a:rPr lang="en-US" sz="2000" dirty="0"/>
              <a:t>(ENP)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" y="1520279"/>
            <a:ext cx="8229600" cy="5660447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>
              <a:lnSpc>
                <a:spcPct val="170000"/>
              </a:lnSpc>
            </a:pPr>
            <a:r>
              <a:rPr lang="en-US" sz="4400" dirty="0"/>
              <a:t>Provide an overview of two recent python workshops: A structured decision making workshop focused on low-density management of pythons sponsored by USFWS and USGS (held June 2014) and a Science review workshop sponsored by ENP and USGS (held November 2013). </a:t>
            </a:r>
            <a:endParaRPr lang="en-US" sz="4400" dirty="0" smtClean="0"/>
          </a:p>
          <a:p>
            <a:pPr>
              <a:lnSpc>
                <a:spcPct val="170000"/>
              </a:lnSpc>
            </a:pPr>
            <a:r>
              <a:rPr lang="en-US" sz="4400" dirty="0" smtClean="0"/>
              <a:t>Discuss </a:t>
            </a:r>
            <a:r>
              <a:rPr lang="en-US" sz="4400" dirty="0"/>
              <a:t>workshop findings, outcomes, and request </a:t>
            </a:r>
            <a:r>
              <a:rPr lang="en-US" sz="4400" dirty="0" smtClean="0"/>
              <a:t>feedback</a:t>
            </a:r>
          </a:p>
          <a:p>
            <a:pPr>
              <a:lnSpc>
                <a:spcPct val="170000"/>
              </a:lnSpc>
            </a:pPr>
            <a:r>
              <a:rPr lang="en-US" sz="4400" dirty="0" smtClean="0"/>
              <a:t>Determine </a:t>
            </a:r>
            <a:r>
              <a:rPr lang="en-US" sz="4400" dirty="0"/>
              <a:t>next steps for developing interagency management planning for Burmese pythons/large constrictors.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Steps: Interagency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" y="1049634"/>
            <a:ext cx="8229600" cy="4985405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Let’s Discuss…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Who would be the key players in the process?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What would the planning process entail? 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What is the appropriate framework for a plan?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Are there points of contention?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Are there outstanding gaps/needs?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What is the status/role of the Task Force and the Python Executive Leadership Group?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17FF-ECDE-4F24-8F9D-480DF19E6D6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need one interagency plan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965" y="1089211"/>
            <a:ext cx="8256494" cy="5472954"/>
          </a:xfrm>
        </p:spPr>
        <p:txBody>
          <a:bodyPr>
            <a:noAutofit/>
          </a:bodyPr>
          <a:lstStyle/>
          <a:p>
            <a:r>
              <a:rPr lang="en-US" sz="1600" dirty="0" smtClean="0"/>
              <a:t>Decision</a:t>
            </a:r>
            <a:r>
              <a:rPr lang="en-US" sz="1600" dirty="0"/>
              <a:t>:  </a:t>
            </a:r>
            <a:endParaRPr lang="en-US" sz="1600" dirty="0" smtClean="0"/>
          </a:p>
          <a:p>
            <a:pPr lvl="1"/>
            <a:r>
              <a:rPr lang="en-US" sz="1400" dirty="0" smtClean="0"/>
              <a:t>Plan for landscape scale</a:t>
            </a:r>
            <a:endParaRPr lang="en-US" sz="1400" dirty="0"/>
          </a:p>
          <a:p>
            <a:pPr lvl="1"/>
            <a:r>
              <a:rPr lang="en-US" sz="1400" dirty="0"/>
              <a:t>Small group to </a:t>
            </a:r>
            <a:r>
              <a:rPr lang="en-US" sz="1400" dirty="0" smtClean="0"/>
              <a:t>develop (FWC, NPS, USFWS, Tribe)</a:t>
            </a:r>
          </a:p>
          <a:p>
            <a:pPr lvl="1"/>
            <a:r>
              <a:rPr lang="en-US" sz="1400" dirty="0" smtClean="0"/>
              <a:t>Include all constrictors</a:t>
            </a:r>
          </a:p>
          <a:p>
            <a:pPr lvl="1"/>
            <a:endParaRPr lang="en-US" sz="1200" dirty="0" smtClean="0"/>
          </a:p>
          <a:p>
            <a:r>
              <a:rPr lang="en-US" sz="1400" dirty="0" smtClean="0"/>
              <a:t>Action:  Develop small team to :</a:t>
            </a:r>
          </a:p>
          <a:p>
            <a:pPr lvl="1"/>
            <a:r>
              <a:rPr lang="en-US" sz="1200" dirty="0" smtClean="0"/>
              <a:t>Develop  Objective for management plan:  Develop a comprehensive management plan for managing and controlling ecological impacts of large constrictors on a landscape scale</a:t>
            </a:r>
          </a:p>
          <a:p>
            <a:pPr lvl="1"/>
            <a:r>
              <a:rPr lang="en-US" sz="1200" dirty="0" err="1" smtClean="0"/>
              <a:t>Strawman</a:t>
            </a:r>
            <a:r>
              <a:rPr lang="en-US" sz="1200" dirty="0" smtClean="0"/>
              <a:t> framework for a plan</a:t>
            </a:r>
            <a:r>
              <a:rPr lang="en-US" sz="1200" dirty="0" smtClean="0"/>
              <a:t>   (small team to develop to get buy-in from managers)</a:t>
            </a:r>
          </a:p>
          <a:p>
            <a:pPr lvl="1"/>
            <a:r>
              <a:rPr lang="en-US" sz="1200" dirty="0" smtClean="0"/>
              <a:t>Potentially use objective from executive meeting</a:t>
            </a:r>
          </a:p>
          <a:p>
            <a:r>
              <a:rPr lang="en-US" sz="1600" dirty="0" smtClean="0"/>
              <a:t>Disseminate plan:</a:t>
            </a:r>
          </a:p>
          <a:p>
            <a:pPr lvl="1"/>
            <a:r>
              <a:rPr lang="en-US" sz="1200" dirty="0" smtClean="0"/>
              <a:t>Executive meeting</a:t>
            </a:r>
          </a:p>
          <a:p>
            <a:pPr lvl="1"/>
            <a:r>
              <a:rPr lang="en-US" sz="1200" dirty="0" smtClean="0"/>
              <a:t>DOI framework meeting</a:t>
            </a:r>
          </a:p>
          <a:p>
            <a:pPr lvl="1"/>
            <a:r>
              <a:rPr lang="en-US" sz="1200" dirty="0" smtClean="0"/>
              <a:t>ECISMA</a:t>
            </a:r>
            <a:endParaRPr lang="en-US" sz="1200" dirty="0" smtClean="0"/>
          </a:p>
          <a:p>
            <a:pPr lvl="1"/>
            <a:endParaRPr lang="en-US" sz="1200" dirty="0"/>
          </a:p>
          <a:p>
            <a:r>
              <a:rPr lang="en-US" sz="1400" dirty="0" smtClean="0"/>
              <a:t>Provide Carrie a project sheet for SAN framework</a:t>
            </a:r>
          </a:p>
          <a:p>
            <a:pPr lvl="1"/>
            <a:r>
              <a:rPr lang="en-US" sz="1200" dirty="0" smtClean="0"/>
              <a:t>Prov</a:t>
            </a:r>
            <a:r>
              <a:rPr lang="en-US" sz="1200" dirty="0" smtClean="0"/>
              <a:t>ide background and description  of management plan development</a:t>
            </a:r>
            <a:endParaRPr lang="en-US" sz="1200" dirty="0" smtClean="0"/>
          </a:p>
          <a:p>
            <a:pPr lvl="1"/>
            <a:endParaRPr lang="en-US" sz="1200" dirty="0" smtClean="0"/>
          </a:p>
          <a:p>
            <a:r>
              <a:rPr lang="en-US" sz="1400" dirty="0" smtClean="0"/>
              <a:t>Reconvene Executive python leadership – </a:t>
            </a:r>
          </a:p>
          <a:p>
            <a:pPr lvl="1"/>
            <a:r>
              <a:rPr lang="en-US" sz="1200" dirty="0" smtClean="0"/>
              <a:t>Related to SAN framework (basic principles apply)</a:t>
            </a:r>
          </a:p>
          <a:p>
            <a:pPr lvl="1"/>
            <a:r>
              <a:rPr lang="en-US" sz="1200" dirty="0" smtClean="0"/>
              <a:t>Needs and gaps discussion</a:t>
            </a:r>
          </a:p>
          <a:p>
            <a:pPr lvl="1"/>
            <a:endParaRPr lang="en-US" sz="1200" dirty="0" smtClean="0"/>
          </a:p>
          <a:p>
            <a:r>
              <a:rPr lang="en-US" sz="1400" dirty="0" smtClean="0"/>
              <a:t>Partners to engage at som</a:t>
            </a:r>
            <a:r>
              <a:rPr lang="en-US" sz="1400" dirty="0" smtClean="0"/>
              <a:t>e point in the process</a:t>
            </a:r>
            <a:endParaRPr lang="en-US" sz="1400" dirty="0" smtClean="0"/>
          </a:p>
          <a:p>
            <a:pPr lvl="1"/>
            <a:r>
              <a:rPr lang="en-US" sz="1200" dirty="0" err="1" smtClean="0"/>
              <a:t>Mgt</a:t>
            </a:r>
            <a:r>
              <a:rPr lang="en-US" sz="1200" dirty="0" smtClean="0"/>
              <a:t> Agencies:  FWC, NPS, USFWS, SFWMD, Tribes, FDEP, </a:t>
            </a:r>
          </a:p>
          <a:p>
            <a:pPr lvl="1"/>
            <a:endParaRPr lang="en-US" sz="1200" dirty="0"/>
          </a:p>
          <a:p>
            <a:pPr lvl="1"/>
            <a:r>
              <a:rPr lang="en-US" sz="1200" dirty="0" smtClean="0"/>
              <a:t>State Park Service, Florida Forest Service, FPL, FDOT, DEP, ENP, Loxahatchee, Rookery Bay, Big Cypres</a:t>
            </a:r>
            <a:r>
              <a:rPr lang="en-US" sz="1200" dirty="0" smtClean="0"/>
              <a:t>s, WCAs, Tribes</a:t>
            </a:r>
            <a:endParaRPr lang="en-US" sz="1200" dirty="0" smtClean="0"/>
          </a:p>
          <a:p>
            <a:pPr lvl="1"/>
            <a:r>
              <a:rPr lang="en-US" sz="1200" dirty="0" smtClean="0"/>
              <a:t>Support:  USGS, UF</a:t>
            </a:r>
            <a:r>
              <a:rPr lang="en-US" sz="1200" dirty="0"/>
              <a:t>, </a:t>
            </a:r>
            <a:r>
              <a:rPr lang="en-US" sz="1200" dirty="0" smtClean="0"/>
              <a:t>USDA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08651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93024263"/>
              </p:ext>
            </p:extLst>
          </p:nvPr>
        </p:nvGraphicFramePr>
        <p:xfrm>
          <a:off x="495300" y="313765"/>
          <a:ext cx="8473888" cy="581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713"/>
                <a:gridCol w="1686355"/>
                <a:gridCol w="1559083"/>
                <a:gridCol w="2380737"/>
              </a:tblGrid>
              <a:tr h="6527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Action (Detection</a:t>
                      </a:r>
                      <a:r>
                        <a:rPr lang="en-US" baseline="0" dirty="0" smtClean="0"/>
                        <a:t> and/or removal)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Detection/</a:t>
                      </a:r>
                    </a:p>
                    <a:p>
                      <a:pPr algn="ctr"/>
                      <a:r>
                        <a:rPr lang="en-US" dirty="0" smtClean="0"/>
                        <a:t>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 ($$/acre)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Available area (acres/area)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*Driving surveys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Walking 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Detection</a:t>
                      </a:r>
                      <a:r>
                        <a:rPr lang="en-US" baseline="0" dirty="0" smtClean="0"/>
                        <a:t> dogs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*Capture/monitoring training (incl. authorized agents)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Judas snakes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Thermal </a:t>
                      </a:r>
                      <a:r>
                        <a:rPr lang="en-US" dirty="0" err="1" smtClean="0"/>
                        <a:t>refugia</a:t>
                      </a:r>
                      <a:r>
                        <a:rPr lang="en-US" dirty="0" smtClean="0"/>
                        <a:t>/traps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 USDA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Barriers</a:t>
                      </a:r>
                      <a:r>
                        <a:rPr lang="en-US" baseline="0" dirty="0" smtClean="0"/>
                        <a:t> (e.g., drift fence)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Marsh rabbit sentinels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Camera</a:t>
                      </a:r>
                      <a:r>
                        <a:rPr lang="en-US" baseline="0" dirty="0" smtClean="0"/>
                        <a:t> traps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Tech</a:t>
                      </a:r>
                      <a:r>
                        <a:rPr lang="en-US" baseline="0" dirty="0" smtClean="0"/>
                        <a:t> enhanced wavelength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outreach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5AB08-74F3-4668-A0BF-8C1C851CEFE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21442" y="6223913"/>
            <a:ext cx="5684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*Determined to be priority for investment at DOI science meeting</a:t>
            </a:r>
          </a:p>
          <a:p>
            <a:r>
              <a:rPr lang="en-US" sz="1400" b="1" baseline="30000" dirty="0" smtClean="0"/>
              <a:t>+</a:t>
            </a:r>
            <a:r>
              <a:rPr lang="en-US" sz="1400" b="1" dirty="0" smtClean="0"/>
              <a:t>Additional research and development required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0892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93024263"/>
              </p:ext>
            </p:extLst>
          </p:nvPr>
        </p:nvGraphicFramePr>
        <p:xfrm>
          <a:off x="495300" y="313765"/>
          <a:ext cx="8473888" cy="581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713"/>
                <a:gridCol w="1686355"/>
                <a:gridCol w="1559083"/>
                <a:gridCol w="2380737"/>
              </a:tblGrid>
              <a:tr h="6527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Action (Detection</a:t>
                      </a:r>
                      <a:r>
                        <a:rPr lang="en-US" baseline="0" dirty="0" smtClean="0"/>
                        <a:t> and/or removal)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Detection/</a:t>
                      </a:r>
                    </a:p>
                    <a:p>
                      <a:pPr algn="ctr"/>
                      <a:r>
                        <a:rPr lang="en-US" dirty="0" smtClean="0"/>
                        <a:t>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 ($$/acre)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Available area (acres/area)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*Driving surveys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Walking 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Detection</a:t>
                      </a:r>
                      <a:r>
                        <a:rPr lang="en-US" baseline="0" dirty="0" smtClean="0"/>
                        <a:t> dogs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*Capture/monitoring training (incl. authorized agents)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Judas snakes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Thermal </a:t>
                      </a:r>
                      <a:r>
                        <a:rPr lang="en-US" dirty="0" err="1" smtClean="0"/>
                        <a:t>refugia</a:t>
                      </a:r>
                      <a:r>
                        <a:rPr lang="en-US" dirty="0" smtClean="0"/>
                        <a:t>/traps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See USDA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Barriers</a:t>
                      </a:r>
                      <a:r>
                        <a:rPr lang="en-US" baseline="0" dirty="0" smtClean="0"/>
                        <a:t> (e.g., drift fence)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Marsh rabbit sentinels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Camera</a:t>
                      </a:r>
                      <a:r>
                        <a:rPr lang="en-US" baseline="0" dirty="0" smtClean="0"/>
                        <a:t> traps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30000" dirty="0" smtClean="0"/>
                        <a:t>+</a:t>
                      </a:r>
                      <a:r>
                        <a:rPr lang="en-US" dirty="0" smtClean="0"/>
                        <a:t>Tech</a:t>
                      </a:r>
                      <a:r>
                        <a:rPr lang="en-US" baseline="0" dirty="0" smtClean="0"/>
                        <a:t> enhanced wavelength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Public outreach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Uncertain/yes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5AB08-74F3-4668-A0BF-8C1C851CEF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21442" y="6223913"/>
            <a:ext cx="5684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*Determined to be priority for investment at DOI science meeting</a:t>
            </a:r>
          </a:p>
          <a:p>
            <a:r>
              <a:rPr lang="en-US" sz="1400" b="1" baseline="30000" dirty="0" smtClean="0"/>
              <a:t>+</a:t>
            </a:r>
            <a:r>
              <a:rPr lang="en-US" sz="1400" b="1" dirty="0" smtClean="0"/>
              <a:t>Additional research and development required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08925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that defines actions that can be implemented and be NEPA compliant</a:t>
            </a:r>
          </a:p>
          <a:p>
            <a:pPr lvl="1"/>
            <a:r>
              <a:rPr lang="en-US" dirty="0" smtClean="0"/>
              <a:t>For </a:t>
            </a:r>
            <a:r>
              <a:rPr lang="en-US" u="sng" dirty="0" smtClean="0"/>
              <a:t>each</a:t>
            </a:r>
            <a:r>
              <a:rPr lang="en-US" dirty="0" smtClean="0"/>
              <a:t> group</a:t>
            </a:r>
          </a:p>
          <a:p>
            <a:r>
              <a:rPr lang="en-US" dirty="0" smtClean="0"/>
              <a:t>Objective:  What needs to be done to effectively address python issue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REP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CISREP_Template</Template>
  <TotalTime>290</TotalTime>
  <Words>584</Words>
  <Application>Microsoft Office PowerPoint</Application>
  <PresentationFormat>On-screen Show (4:3)</PresentationFormat>
  <Paragraphs>120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CISREP_Template</vt:lpstr>
      <vt:lpstr>  </vt:lpstr>
      <vt:lpstr>Objective</vt:lpstr>
      <vt:lpstr>Next Steps: Interagency Planning</vt:lpstr>
      <vt:lpstr>We need one interagency plan </vt:lpstr>
      <vt:lpstr>PowerPoint Presentation</vt:lpstr>
      <vt:lpstr>PowerPoint Presentation</vt:lpstr>
      <vt:lpstr>PowerPoint Presentation</vt:lpstr>
      <vt:lpstr>PowerPoint Presentation</vt:lpstr>
    </vt:vector>
  </TitlesOfParts>
  <Company>South Fl Water Mgmnt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Everglades Invasive Species</dc:title>
  <dc:creator>LeRoy Rodgers</dc:creator>
  <cp:lastModifiedBy>Tylan F. Dean</cp:lastModifiedBy>
  <cp:revision>33</cp:revision>
  <dcterms:created xsi:type="dcterms:W3CDTF">2013-03-15T18:37:27Z</dcterms:created>
  <dcterms:modified xsi:type="dcterms:W3CDTF">2014-07-24T15:29:48Z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