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435" r:id="rId3"/>
    <p:sldId id="436" r:id="rId4"/>
    <p:sldId id="437" r:id="rId5"/>
    <p:sldId id="439" r:id="rId6"/>
    <p:sldId id="440" r:id="rId7"/>
    <p:sldId id="441" r:id="rId8"/>
    <p:sldId id="442" r:id="rId9"/>
    <p:sldId id="445" r:id="rId10"/>
    <p:sldId id="446" r:id="rId11"/>
    <p:sldId id="447" r:id="rId12"/>
    <p:sldId id="450" r:id="rId13"/>
    <p:sldId id="451" r:id="rId14"/>
    <p:sldId id="452" r:id="rId15"/>
    <p:sldId id="455" r:id="rId16"/>
    <p:sldId id="456" r:id="rId17"/>
    <p:sldId id="458" r:id="rId18"/>
    <p:sldId id="457" r:id="rId19"/>
    <p:sldId id="466" r:id="rId20"/>
    <p:sldId id="467" r:id="rId21"/>
    <p:sldId id="482" r:id="rId22"/>
    <p:sldId id="487" r:id="rId23"/>
    <p:sldId id="488" r:id="rId24"/>
    <p:sldId id="485" r:id="rId25"/>
    <p:sldId id="490" r:id="rId26"/>
    <p:sldId id="497" r:id="rId27"/>
    <p:sldId id="493" r:id="rId28"/>
    <p:sldId id="494" r:id="rId29"/>
    <p:sldId id="495" r:id="rId30"/>
    <p:sldId id="498" r:id="rId31"/>
    <p:sldId id="499" r:id="rId32"/>
    <p:sldId id="500" r:id="rId33"/>
    <p:sldId id="501" r:id="rId34"/>
    <p:sldId id="502" r:id="rId35"/>
    <p:sldId id="434" r:id="rId3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6F2"/>
    <a:srgbClr val="00FFFF"/>
    <a:srgbClr val="66FF33"/>
    <a:srgbClr val="0066FF"/>
    <a:srgbClr val="FFCCFF"/>
    <a:srgbClr val="F3CD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80287" autoAdjust="0"/>
  </p:normalViewPr>
  <p:slideViewPr>
    <p:cSldViewPr snapToGrid="0">
      <p:cViewPr varScale="1">
        <p:scale>
          <a:sx n="99" d="100"/>
          <a:sy n="99" d="100"/>
        </p:scale>
        <p:origin x="7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2466" y="-10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5778E2-E376-4623-B042-C5511C6C4718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F32AEA-393C-496D-842E-E440072CCAF3}">
      <dgm:prSet phldrT="[Text]" custT="1"/>
      <dgm:spPr/>
      <dgm:t>
        <a:bodyPr/>
        <a:lstStyle/>
        <a:p>
          <a:r>
            <a:rPr lang="en-US" sz="2800" dirty="0">
              <a:solidFill>
                <a:srgbClr val="003300"/>
              </a:solidFill>
            </a:rPr>
            <a:t>Larva</a:t>
          </a:r>
        </a:p>
      </dgm:t>
    </dgm:pt>
    <dgm:pt modelId="{B5951BC9-7913-4C2D-A049-588C49E242B3}" type="parTrans" cxnId="{6DC4AC22-693D-44E7-8ED2-F86CE78E29EA}">
      <dgm:prSet/>
      <dgm:spPr/>
      <dgm:t>
        <a:bodyPr/>
        <a:lstStyle/>
        <a:p>
          <a:endParaRPr lang="en-US" sz="1050">
            <a:solidFill>
              <a:srgbClr val="003300"/>
            </a:solidFill>
          </a:endParaRPr>
        </a:p>
      </dgm:t>
    </dgm:pt>
    <dgm:pt modelId="{E979A92A-B40B-49AF-921E-B9423CBC6590}" type="sibTrans" cxnId="{6DC4AC22-693D-44E7-8ED2-F86CE78E29EA}">
      <dgm:prSet/>
      <dgm:spPr>
        <a:solidFill>
          <a:srgbClr val="003300"/>
        </a:solidFill>
      </dgm:spPr>
      <dgm:t>
        <a:bodyPr/>
        <a:lstStyle/>
        <a:p>
          <a:endParaRPr lang="en-US" sz="1050">
            <a:solidFill>
              <a:srgbClr val="003300"/>
            </a:solidFill>
          </a:endParaRPr>
        </a:p>
      </dgm:t>
    </dgm:pt>
    <dgm:pt modelId="{7DDB98BA-5E7E-4D5F-B924-356DD8EC2CDC}">
      <dgm:prSet phldrT="[Text]" custT="1"/>
      <dgm:spPr/>
      <dgm:t>
        <a:bodyPr/>
        <a:lstStyle/>
        <a:p>
          <a:r>
            <a:rPr lang="en-US" sz="2800" dirty="0">
              <a:solidFill>
                <a:srgbClr val="003300"/>
              </a:solidFill>
            </a:rPr>
            <a:t>Pupa</a:t>
          </a:r>
        </a:p>
      </dgm:t>
    </dgm:pt>
    <dgm:pt modelId="{63ADCAD3-5110-49AC-B7E6-CCE020074B2D}" type="parTrans" cxnId="{F4881D27-A30A-4F25-9A16-FA4E42232515}">
      <dgm:prSet/>
      <dgm:spPr/>
      <dgm:t>
        <a:bodyPr/>
        <a:lstStyle/>
        <a:p>
          <a:endParaRPr lang="en-US" sz="1050">
            <a:solidFill>
              <a:srgbClr val="003300"/>
            </a:solidFill>
          </a:endParaRPr>
        </a:p>
      </dgm:t>
    </dgm:pt>
    <dgm:pt modelId="{76B6127A-C73F-4740-9F3B-59ED5CA2DFBF}" type="sibTrans" cxnId="{F4881D27-A30A-4F25-9A16-FA4E42232515}">
      <dgm:prSet/>
      <dgm:spPr>
        <a:solidFill>
          <a:srgbClr val="003300"/>
        </a:solidFill>
      </dgm:spPr>
      <dgm:t>
        <a:bodyPr/>
        <a:lstStyle/>
        <a:p>
          <a:endParaRPr lang="en-US" sz="1050">
            <a:solidFill>
              <a:srgbClr val="003300"/>
            </a:solidFill>
          </a:endParaRPr>
        </a:p>
      </dgm:t>
    </dgm:pt>
    <dgm:pt modelId="{CE2D0511-CC07-405E-803D-052D4A53A72C}">
      <dgm:prSet phldrT="[Text]" custT="1"/>
      <dgm:spPr/>
      <dgm:t>
        <a:bodyPr/>
        <a:lstStyle/>
        <a:p>
          <a:r>
            <a:rPr lang="en-US" sz="2800" dirty="0">
              <a:solidFill>
                <a:srgbClr val="003300"/>
              </a:solidFill>
            </a:rPr>
            <a:t>Adult</a:t>
          </a:r>
        </a:p>
      </dgm:t>
    </dgm:pt>
    <dgm:pt modelId="{CA1FF49B-C1C1-4D1D-AFA6-0CF861A53856}" type="parTrans" cxnId="{063D1D42-66A8-47DE-8274-E37462F5CCD8}">
      <dgm:prSet/>
      <dgm:spPr/>
      <dgm:t>
        <a:bodyPr/>
        <a:lstStyle/>
        <a:p>
          <a:endParaRPr lang="en-US" sz="1050">
            <a:solidFill>
              <a:srgbClr val="003300"/>
            </a:solidFill>
          </a:endParaRPr>
        </a:p>
      </dgm:t>
    </dgm:pt>
    <dgm:pt modelId="{7284CFF0-F5DE-4E4B-96D4-B457868B18CF}" type="sibTrans" cxnId="{063D1D42-66A8-47DE-8274-E37462F5CCD8}">
      <dgm:prSet/>
      <dgm:spPr>
        <a:solidFill>
          <a:srgbClr val="003300"/>
        </a:solidFill>
      </dgm:spPr>
      <dgm:t>
        <a:bodyPr/>
        <a:lstStyle/>
        <a:p>
          <a:endParaRPr lang="en-US" sz="1050">
            <a:solidFill>
              <a:srgbClr val="003300"/>
            </a:solidFill>
          </a:endParaRPr>
        </a:p>
      </dgm:t>
    </dgm:pt>
    <dgm:pt modelId="{CE89FBA3-3BB5-469C-82A8-957E59958699}">
      <dgm:prSet phldrT="[Text]" custT="1"/>
      <dgm:spPr/>
      <dgm:t>
        <a:bodyPr/>
        <a:lstStyle/>
        <a:p>
          <a:r>
            <a:rPr lang="en-US" sz="2800" dirty="0">
              <a:solidFill>
                <a:srgbClr val="003300"/>
              </a:solidFill>
            </a:rPr>
            <a:t>Egg</a:t>
          </a:r>
        </a:p>
      </dgm:t>
    </dgm:pt>
    <dgm:pt modelId="{C04B1D37-B322-411D-AF15-27244507DCDF}" type="parTrans" cxnId="{46CACB1A-E649-4410-84BF-A9F707ECA0B0}">
      <dgm:prSet/>
      <dgm:spPr/>
      <dgm:t>
        <a:bodyPr/>
        <a:lstStyle/>
        <a:p>
          <a:endParaRPr lang="en-US" sz="1050">
            <a:solidFill>
              <a:srgbClr val="003300"/>
            </a:solidFill>
          </a:endParaRPr>
        </a:p>
      </dgm:t>
    </dgm:pt>
    <dgm:pt modelId="{B9310DE0-C360-4E0C-B5F1-2C99C7197781}" type="sibTrans" cxnId="{46CACB1A-E649-4410-84BF-A9F707ECA0B0}">
      <dgm:prSet/>
      <dgm:spPr>
        <a:solidFill>
          <a:srgbClr val="003300"/>
        </a:solidFill>
      </dgm:spPr>
      <dgm:t>
        <a:bodyPr/>
        <a:lstStyle/>
        <a:p>
          <a:endParaRPr lang="en-US" sz="1050">
            <a:solidFill>
              <a:srgbClr val="003300"/>
            </a:solidFill>
          </a:endParaRPr>
        </a:p>
      </dgm:t>
    </dgm:pt>
    <dgm:pt modelId="{EF03B9AC-D3CC-47DA-AC5D-0088B33E60A1}" type="pres">
      <dgm:prSet presAssocID="{005778E2-E376-4623-B042-C5511C6C4718}" presName="cycle" presStyleCnt="0">
        <dgm:presLayoutVars>
          <dgm:dir/>
          <dgm:resizeHandles val="exact"/>
        </dgm:presLayoutVars>
      </dgm:prSet>
      <dgm:spPr/>
    </dgm:pt>
    <dgm:pt modelId="{ABA6B17D-EEF4-4ABD-B521-3A9C872D36E1}" type="pres">
      <dgm:prSet presAssocID="{83F32AEA-393C-496D-842E-E440072CCAF3}" presName="dummy" presStyleCnt="0"/>
      <dgm:spPr/>
    </dgm:pt>
    <dgm:pt modelId="{8FA53218-55F2-4F20-ABA3-931CEFAA3C2E}" type="pres">
      <dgm:prSet presAssocID="{83F32AEA-393C-496D-842E-E440072CCAF3}" presName="node" presStyleLbl="revTx" presStyleIdx="0" presStyleCnt="4" custScaleX="116562">
        <dgm:presLayoutVars>
          <dgm:bulletEnabled val="1"/>
        </dgm:presLayoutVars>
      </dgm:prSet>
      <dgm:spPr/>
    </dgm:pt>
    <dgm:pt modelId="{D06B2B29-38B7-4350-88D3-F3C2E983EF8F}" type="pres">
      <dgm:prSet presAssocID="{E979A92A-B40B-49AF-921E-B9423CBC6590}" presName="sibTrans" presStyleLbl="node1" presStyleIdx="0" presStyleCnt="4"/>
      <dgm:spPr/>
    </dgm:pt>
    <dgm:pt modelId="{C1061387-0CDA-410B-8F6D-A2E6F49306A6}" type="pres">
      <dgm:prSet presAssocID="{7DDB98BA-5E7E-4D5F-B924-356DD8EC2CDC}" presName="dummy" presStyleCnt="0"/>
      <dgm:spPr/>
    </dgm:pt>
    <dgm:pt modelId="{382E6115-BC76-422E-B5E8-F7E8085C37F6}" type="pres">
      <dgm:prSet presAssocID="{7DDB98BA-5E7E-4D5F-B924-356DD8EC2CDC}" presName="node" presStyleLbl="revTx" presStyleIdx="1" presStyleCnt="4">
        <dgm:presLayoutVars>
          <dgm:bulletEnabled val="1"/>
        </dgm:presLayoutVars>
      </dgm:prSet>
      <dgm:spPr/>
    </dgm:pt>
    <dgm:pt modelId="{C85215CB-F096-49C2-9438-58E58E99379E}" type="pres">
      <dgm:prSet presAssocID="{76B6127A-C73F-4740-9F3B-59ED5CA2DFBF}" presName="sibTrans" presStyleLbl="node1" presStyleIdx="1" presStyleCnt="4"/>
      <dgm:spPr/>
    </dgm:pt>
    <dgm:pt modelId="{BDB38959-C699-4B79-8A07-69DD24314E62}" type="pres">
      <dgm:prSet presAssocID="{CE2D0511-CC07-405E-803D-052D4A53A72C}" presName="dummy" presStyleCnt="0"/>
      <dgm:spPr/>
    </dgm:pt>
    <dgm:pt modelId="{2AAEBF21-D751-45D3-82D6-5EDB3A09856D}" type="pres">
      <dgm:prSet presAssocID="{CE2D0511-CC07-405E-803D-052D4A53A72C}" presName="node" presStyleLbl="revTx" presStyleIdx="2" presStyleCnt="4" custScaleX="114942">
        <dgm:presLayoutVars>
          <dgm:bulletEnabled val="1"/>
        </dgm:presLayoutVars>
      </dgm:prSet>
      <dgm:spPr/>
    </dgm:pt>
    <dgm:pt modelId="{B50E8EA8-9A85-4AA3-82F1-0C9E1E8B155D}" type="pres">
      <dgm:prSet presAssocID="{7284CFF0-F5DE-4E4B-96D4-B457868B18CF}" presName="sibTrans" presStyleLbl="node1" presStyleIdx="2" presStyleCnt="4"/>
      <dgm:spPr/>
    </dgm:pt>
    <dgm:pt modelId="{6617EA83-E064-4D71-A205-6D2F8D37A885}" type="pres">
      <dgm:prSet presAssocID="{CE89FBA3-3BB5-469C-82A8-957E59958699}" presName="dummy" presStyleCnt="0"/>
      <dgm:spPr/>
    </dgm:pt>
    <dgm:pt modelId="{99C85326-B1EB-4A04-8FDC-E2ED8DBC7E57}" type="pres">
      <dgm:prSet presAssocID="{CE89FBA3-3BB5-469C-82A8-957E59958699}" presName="node" presStyleLbl="revTx" presStyleIdx="3" presStyleCnt="4">
        <dgm:presLayoutVars>
          <dgm:bulletEnabled val="1"/>
        </dgm:presLayoutVars>
      </dgm:prSet>
      <dgm:spPr/>
    </dgm:pt>
    <dgm:pt modelId="{128E6C49-76E8-4C21-88AC-2184F5E99E4C}" type="pres">
      <dgm:prSet presAssocID="{B9310DE0-C360-4E0C-B5F1-2C99C7197781}" presName="sibTrans" presStyleLbl="node1" presStyleIdx="3" presStyleCnt="4"/>
      <dgm:spPr/>
    </dgm:pt>
  </dgm:ptLst>
  <dgm:cxnLst>
    <dgm:cxn modelId="{70812103-C9F6-4C42-8D25-949E9A9F89FD}" type="presOf" srcId="{E979A92A-B40B-49AF-921E-B9423CBC6590}" destId="{D06B2B29-38B7-4350-88D3-F3C2E983EF8F}" srcOrd="0" destOrd="0" presId="urn:microsoft.com/office/officeart/2005/8/layout/cycle1"/>
    <dgm:cxn modelId="{A2AC8913-70ED-4820-B1E8-90DB81C09868}" type="presOf" srcId="{7284CFF0-F5DE-4E4B-96D4-B457868B18CF}" destId="{B50E8EA8-9A85-4AA3-82F1-0C9E1E8B155D}" srcOrd="0" destOrd="0" presId="urn:microsoft.com/office/officeart/2005/8/layout/cycle1"/>
    <dgm:cxn modelId="{46CACB1A-E649-4410-84BF-A9F707ECA0B0}" srcId="{005778E2-E376-4623-B042-C5511C6C4718}" destId="{CE89FBA3-3BB5-469C-82A8-957E59958699}" srcOrd="3" destOrd="0" parTransId="{C04B1D37-B322-411D-AF15-27244507DCDF}" sibTransId="{B9310DE0-C360-4E0C-B5F1-2C99C7197781}"/>
    <dgm:cxn modelId="{6DC4AC22-693D-44E7-8ED2-F86CE78E29EA}" srcId="{005778E2-E376-4623-B042-C5511C6C4718}" destId="{83F32AEA-393C-496D-842E-E440072CCAF3}" srcOrd="0" destOrd="0" parTransId="{B5951BC9-7913-4C2D-A049-588C49E242B3}" sibTransId="{E979A92A-B40B-49AF-921E-B9423CBC6590}"/>
    <dgm:cxn modelId="{F4881D27-A30A-4F25-9A16-FA4E42232515}" srcId="{005778E2-E376-4623-B042-C5511C6C4718}" destId="{7DDB98BA-5E7E-4D5F-B924-356DD8EC2CDC}" srcOrd="1" destOrd="0" parTransId="{63ADCAD3-5110-49AC-B7E6-CCE020074B2D}" sibTransId="{76B6127A-C73F-4740-9F3B-59ED5CA2DFBF}"/>
    <dgm:cxn modelId="{A0331629-16D0-44ED-B5AC-42B192757536}" type="presOf" srcId="{CE89FBA3-3BB5-469C-82A8-957E59958699}" destId="{99C85326-B1EB-4A04-8FDC-E2ED8DBC7E57}" srcOrd="0" destOrd="0" presId="urn:microsoft.com/office/officeart/2005/8/layout/cycle1"/>
    <dgm:cxn modelId="{36001F34-2E10-4552-82D3-467A6E9237DA}" type="presOf" srcId="{83F32AEA-393C-496D-842E-E440072CCAF3}" destId="{8FA53218-55F2-4F20-ABA3-931CEFAA3C2E}" srcOrd="0" destOrd="0" presId="urn:microsoft.com/office/officeart/2005/8/layout/cycle1"/>
    <dgm:cxn modelId="{C8CFE75E-C817-4752-9A6D-9ADC425BE29D}" type="presOf" srcId="{B9310DE0-C360-4E0C-B5F1-2C99C7197781}" destId="{128E6C49-76E8-4C21-88AC-2184F5E99E4C}" srcOrd="0" destOrd="0" presId="urn:microsoft.com/office/officeart/2005/8/layout/cycle1"/>
    <dgm:cxn modelId="{063D1D42-66A8-47DE-8274-E37462F5CCD8}" srcId="{005778E2-E376-4623-B042-C5511C6C4718}" destId="{CE2D0511-CC07-405E-803D-052D4A53A72C}" srcOrd="2" destOrd="0" parTransId="{CA1FF49B-C1C1-4D1D-AFA6-0CF861A53856}" sibTransId="{7284CFF0-F5DE-4E4B-96D4-B457868B18CF}"/>
    <dgm:cxn modelId="{ACBFD771-C73D-40C6-B2F7-E2D4A5B772C2}" type="presOf" srcId="{76B6127A-C73F-4740-9F3B-59ED5CA2DFBF}" destId="{C85215CB-F096-49C2-9438-58E58E99379E}" srcOrd="0" destOrd="0" presId="urn:microsoft.com/office/officeart/2005/8/layout/cycle1"/>
    <dgm:cxn modelId="{D58F8FBA-C30F-4BA5-873C-59957EF4222B}" type="presOf" srcId="{CE2D0511-CC07-405E-803D-052D4A53A72C}" destId="{2AAEBF21-D751-45D3-82D6-5EDB3A09856D}" srcOrd="0" destOrd="0" presId="urn:microsoft.com/office/officeart/2005/8/layout/cycle1"/>
    <dgm:cxn modelId="{898113C2-51E0-477D-A791-BC8F99CDCCC7}" type="presOf" srcId="{005778E2-E376-4623-B042-C5511C6C4718}" destId="{EF03B9AC-D3CC-47DA-AC5D-0088B33E60A1}" srcOrd="0" destOrd="0" presId="urn:microsoft.com/office/officeart/2005/8/layout/cycle1"/>
    <dgm:cxn modelId="{E324A8E8-FC12-43A0-8660-259B474DE4B1}" type="presOf" srcId="{7DDB98BA-5E7E-4D5F-B924-356DD8EC2CDC}" destId="{382E6115-BC76-422E-B5E8-F7E8085C37F6}" srcOrd="0" destOrd="0" presId="urn:microsoft.com/office/officeart/2005/8/layout/cycle1"/>
    <dgm:cxn modelId="{B07D4EFA-D924-4881-8F89-533ED5A59F07}" type="presParOf" srcId="{EF03B9AC-D3CC-47DA-AC5D-0088B33E60A1}" destId="{ABA6B17D-EEF4-4ABD-B521-3A9C872D36E1}" srcOrd="0" destOrd="0" presId="urn:microsoft.com/office/officeart/2005/8/layout/cycle1"/>
    <dgm:cxn modelId="{974A2009-77F9-4AE9-9664-7BAE03406BD0}" type="presParOf" srcId="{EF03B9AC-D3CC-47DA-AC5D-0088B33E60A1}" destId="{8FA53218-55F2-4F20-ABA3-931CEFAA3C2E}" srcOrd="1" destOrd="0" presId="urn:microsoft.com/office/officeart/2005/8/layout/cycle1"/>
    <dgm:cxn modelId="{6875DC0A-06E8-4969-9AEB-3BC0CCDED1AF}" type="presParOf" srcId="{EF03B9AC-D3CC-47DA-AC5D-0088B33E60A1}" destId="{D06B2B29-38B7-4350-88D3-F3C2E983EF8F}" srcOrd="2" destOrd="0" presId="urn:microsoft.com/office/officeart/2005/8/layout/cycle1"/>
    <dgm:cxn modelId="{CE628A8C-5E39-496F-B9C7-5818D0CF2244}" type="presParOf" srcId="{EF03B9AC-D3CC-47DA-AC5D-0088B33E60A1}" destId="{C1061387-0CDA-410B-8F6D-A2E6F49306A6}" srcOrd="3" destOrd="0" presId="urn:microsoft.com/office/officeart/2005/8/layout/cycle1"/>
    <dgm:cxn modelId="{3A83DAC3-8F9E-4827-83FA-AAD86B6EC6B5}" type="presParOf" srcId="{EF03B9AC-D3CC-47DA-AC5D-0088B33E60A1}" destId="{382E6115-BC76-422E-B5E8-F7E8085C37F6}" srcOrd="4" destOrd="0" presId="urn:microsoft.com/office/officeart/2005/8/layout/cycle1"/>
    <dgm:cxn modelId="{5960422A-3758-4C17-BC9C-E45563BAE1E9}" type="presParOf" srcId="{EF03B9AC-D3CC-47DA-AC5D-0088B33E60A1}" destId="{C85215CB-F096-49C2-9438-58E58E99379E}" srcOrd="5" destOrd="0" presId="urn:microsoft.com/office/officeart/2005/8/layout/cycle1"/>
    <dgm:cxn modelId="{851B1810-8FDD-41A2-A1C6-7F53268CCCB9}" type="presParOf" srcId="{EF03B9AC-D3CC-47DA-AC5D-0088B33E60A1}" destId="{BDB38959-C699-4B79-8A07-69DD24314E62}" srcOrd="6" destOrd="0" presId="urn:microsoft.com/office/officeart/2005/8/layout/cycle1"/>
    <dgm:cxn modelId="{229FAAE3-C657-4632-9C01-42E9267CCD0D}" type="presParOf" srcId="{EF03B9AC-D3CC-47DA-AC5D-0088B33E60A1}" destId="{2AAEBF21-D751-45D3-82D6-5EDB3A09856D}" srcOrd="7" destOrd="0" presId="urn:microsoft.com/office/officeart/2005/8/layout/cycle1"/>
    <dgm:cxn modelId="{BC765593-8672-4236-B4AB-B93907F7B3B9}" type="presParOf" srcId="{EF03B9AC-D3CC-47DA-AC5D-0088B33E60A1}" destId="{B50E8EA8-9A85-4AA3-82F1-0C9E1E8B155D}" srcOrd="8" destOrd="0" presId="urn:microsoft.com/office/officeart/2005/8/layout/cycle1"/>
    <dgm:cxn modelId="{3A6D331A-2584-4247-9DE5-28F267BCCE7D}" type="presParOf" srcId="{EF03B9AC-D3CC-47DA-AC5D-0088B33E60A1}" destId="{6617EA83-E064-4D71-A205-6D2F8D37A885}" srcOrd="9" destOrd="0" presId="urn:microsoft.com/office/officeart/2005/8/layout/cycle1"/>
    <dgm:cxn modelId="{9D424136-216B-4BAC-9693-6DE8B498A283}" type="presParOf" srcId="{EF03B9AC-D3CC-47DA-AC5D-0088B33E60A1}" destId="{99C85326-B1EB-4A04-8FDC-E2ED8DBC7E57}" srcOrd="10" destOrd="0" presId="urn:microsoft.com/office/officeart/2005/8/layout/cycle1"/>
    <dgm:cxn modelId="{E5F126B8-B49D-4131-ABCC-6390E3CDDACD}" type="presParOf" srcId="{EF03B9AC-D3CC-47DA-AC5D-0088B33E60A1}" destId="{128E6C49-76E8-4C21-88AC-2184F5E99E4C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A53218-55F2-4F20-ABA3-931CEFAA3C2E}">
      <dsp:nvSpPr>
        <dsp:cNvPr id="0" name=""/>
        <dsp:cNvSpPr/>
      </dsp:nvSpPr>
      <dsp:spPr>
        <a:xfrm>
          <a:off x="1550908" y="55945"/>
          <a:ext cx="1037002" cy="889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3300"/>
              </a:solidFill>
            </a:rPr>
            <a:t>Larva</a:t>
          </a:r>
        </a:p>
      </dsp:txBody>
      <dsp:txXfrm>
        <a:off x="1550908" y="55945"/>
        <a:ext cx="1037002" cy="889657"/>
      </dsp:txXfrm>
    </dsp:sp>
    <dsp:sp modelId="{D06B2B29-38B7-4350-88D3-F3C2E983EF8F}">
      <dsp:nvSpPr>
        <dsp:cNvPr id="0" name=""/>
        <dsp:cNvSpPr/>
      </dsp:nvSpPr>
      <dsp:spPr>
        <a:xfrm>
          <a:off x="55054" y="-529"/>
          <a:ext cx="2515658" cy="2515658"/>
        </a:xfrm>
        <a:prstGeom prst="circularArrow">
          <a:avLst>
            <a:gd name="adj1" fmla="val 6896"/>
            <a:gd name="adj2" fmla="val 464881"/>
            <a:gd name="adj3" fmla="val 551396"/>
            <a:gd name="adj4" fmla="val 20583723"/>
            <a:gd name="adj5" fmla="val 8045"/>
          </a:avLst>
        </a:prstGeom>
        <a:solidFill>
          <a:srgbClr val="00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2E6115-BC76-422E-B5E8-F7E8085C37F6}">
      <dsp:nvSpPr>
        <dsp:cNvPr id="0" name=""/>
        <dsp:cNvSpPr/>
      </dsp:nvSpPr>
      <dsp:spPr>
        <a:xfrm>
          <a:off x="1624580" y="1568997"/>
          <a:ext cx="889657" cy="889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3300"/>
              </a:solidFill>
            </a:rPr>
            <a:t>Pupa</a:t>
          </a:r>
        </a:p>
      </dsp:txBody>
      <dsp:txXfrm>
        <a:off x="1624580" y="1568997"/>
        <a:ext cx="889657" cy="889657"/>
      </dsp:txXfrm>
    </dsp:sp>
    <dsp:sp modelId="{C85215CB-F096-49C2-9438-58E58E99379E}">
      <dsp:nvSpPr>
        <dsp:cNvPr id="0" name=""/>
        <dsp:cNvSpPr/>
      </dsp:nvSpPr>
      <dsp:spPr>
        <a:xfrm>
          <a:off x="55054" y="-529"/>
          <a:ext cx="2515658" cy="2515658"/>
        </a:xfrm>
        <a:prstGeom prst="circularArrow">
          <a:avLst>
            <a:gd name="adj1" fmla="val 6896"/>
            <a:gd name="adj2" fmla="val 464881"/>
            <a:gd name="adj3" fmla="val 5730158"/>
            <a:gd name="adj4" fmla="val 4383723"/>
            <a:gd name="adj5" fmla="val 8045"/>
          </a:avLst>
        </a:prstGeom>
        <a:solidFill>
          <a:srgbClr val="00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AEBF21-D751-45D3-82D6-5EDB3A09856D}">
      <dsp:nvSpPr>
        <dsp:cNvPr id="0" name=""/>
        <dsp:cNvSpPr/>
      </dsp:nvSpPr>
      <dsp:spPr>
        <a:xfrm>
          <a:off x="45063" y="1568997"/>
          <a:ext cx="1022589" cy="889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3300"/>
              </a:solidFill>
            </a:rPr>
            <a:t>Adult</a:t>
          </a:r>
        </a:p>
      </dsp:txBody>
      <dsp:txXfrm>
        <a:off x="45063" y="1568997"/>
        <a:ext cx="1022589" cy="889657"/>
      </dsp:txXfrm>
    </dsp:sp>
    <dsp:sp modelId="{B50E8EA8-9A85-4AA3-82F1-0C9E1E8B155D}">
      <dsp:nvSpPr>
        <dsp:cNvPr id="0" name=""/>
        <dsp:cNvSpPr/>
      </dsp:nvSpPr>
      <dsp:spPr>
        <a:xfrm>
          <a:off x="55054" y="-529"/>
          <a:ext cx="2515658" cy="2515658"/>
        </a:xfrm>
        <a:prstGeom prst="circularArrow">
          <a:avLst>
            <a:gd name="adj1" fmla="val 6896"/>
            <a:gd name="adj2" fmla="val 464881"/>
            <a:gd name="adj3" fmla="val 11351396"/>
            <a:gd name="adj4" fmla="val 9783723"/>
            <a:gd name="adj5" fmla="val 8045"/>
          </a:avLst>
        </a:prstGeom>
        <a:solidFill>
          <a:srgbClr val="00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C85326-B1EB-4A04-8FDC-E2ED8DBC7E57}">
      <dsp:nvSpPr>
        <dsp:cNvPr id="0" name=""/>
        <dsp:cNvSpPr/>
      </dsp:nvSpPr>
      <dsp:spPr>
        <a:xfrm>
          <a:off x="111529" y="55945"/>
          <a:ext cx="889657" cy="889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3300"/>
              </a:solidFill>
            </a:rPr>
            <a:t>Egg</a:t>
          </a:r>
        </a:p>
      </dsp:txBody>
      <dsp:txXfrm>
        <a:off x="111529" y="55945"/>
        <a:ext cx="889657" cy="889657"/>
      </dsp:txXfrm>
    </dsp:sp>
    <dsp:sp modelId="{128E6C49-76E8-4C21-88AC-2184F5E99E4C}">
      <dsp:nvSpPr>
        <dsp:cNvPr id="0" name=""/>
        <dsp:cNvSpPr/>
      </dsp:nvSpPr>
      <dsp:spPr>
        <a:xfrm>
          <a:off x="55054" y="-529"/>
          <a:ext cx="2515658" cy="2515658"/>
        </a:xfrm>
        <a:prstGeom prst="circularArrow">
          <a:avLst>
            <a:gd name="adj1" fmla="val 6896"/>
            <a:gd name="adj2" fmla="val 464881"/>
            <a:gd name="adj3" fmla="val 16506389"/>
            <a:gd name="adj4" fmla="val 15183723"/>
            <a:gd name="adj5" fmla="val 8045"/>
          </a:avLst>
        </a:prstGeom>
        <a:solidFill>
          <a:srgbClr val="00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983"/>
          </a:xfrm>
          <a:prstGeom prst="rect">
            <a:avLst/>
          </a:prstGeom>
        </p:spPr>
        <p:txBody>
          <a:bodyPr vert="horz" lIns="93571" tIns="46785" rIns="93571" bIns="4678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983"/>
          </a:xfrm>
          <a:prstGeom prst="rect">
            <a:avLst/>
          </a:prstGeom>
        </p:spPr>
        <p:txBody>
          <a:bodyPr vert="horz" lIns="93571" tIns="46785" rIns="93571" bIns="46785" rtlCol="0"/>
          <a:lstStyle>
            <a:lvl1pPr algn="r">
              <a:defRPr sz="1200"/>
            </a:lvl1pPr>
          </a:lstStyle>
          <a:p>
            <a:fld id="{10596FFA-47D5-4609-AA90-00859C738005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792"/>
            <a:ext cx="3037840" cy="464983"/>
          </a:xfrm>
          <a:prstGeom prst="rect">
            <a:avLst/>
          </a:prstGeom>
        </p:spPr>
        <p:txBody>
          <a:bodyPr vert="horz" lIns="93571" tIns="46785" rIns="93571" bIns="4678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792"/>
            <a:ext cx="3037840" cy="464983"/>
          </a:xfrm>
          <a:prstGeom prst="rect">
            <a:avLst/>
          </a:prstGeom>
        </p:spPr>
        <p:txBody>
          <a:bodyPr vert="horz" lIns="93571" tIns="46785" rIns="93571" bIns="46785" rtlCol="0" anchor="b"/>
          <a:lstStyle>
            <a:lvl1pPr algn="r">
              <a:defRPr sz="1200"/>
            </a:lvl1pPr>
          </a:lstStyle>
          <a:p>
            <a:fld id="{57968510-CD22-4D65-8F19-8A9D4ED1B4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53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r">
              <a:defRPr sz="1200"/>
            </a:lvl1pPr>
          </a:lstStyle>
          <a:p>
            <a:fld id="{313FC81B-8022-478F-B8A0-353797D3E638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5" tIns="46588" rIns="93175" bIns="4658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75" tIns="46588" rIns="93175" bIns="4658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 anchor="b"/>
          <a:lstStyle>
            <a:lvl1pPr algn="r">
              <a:defRPr sz="1200"/>
            </a:lvl1pPr>
          </a:lstStyle>
          <a:p>
            <a:fld id="{E1A06987-95F9-4709-8A45-F773927092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7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06987-95F9-4709-8A45-F773927092F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005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F6E6B6-A983-4E65-A8DB-FE8423022BE7}" type="slidenum">
              <a:rPr lang="en-US"/>
              <a:pPr/>
              <a:t>16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Brazilian pepper was introduced from South America over 150 years ago for it’s attractive red berries. This species occupies more area than any other invasive species in Florida.  </a:t>
            </a:r>
          </a:p>
        </p:txBody>
      </p:sp>
    </p:spTree>
    <p:extLst>
      <p:ext uri="{BB962C8B-B14F-4D97-AF65-F5344CB8AC3E}">
        <p14:creationId xmlns:p14="http://schemas.microsoft.com/office/powerpoint/2010/main" val="2303203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00E61-BBE3-4E42-B308-0463ACF7451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782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06987-95F9-4709-8A45-F773927092F2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Make sure to mention how we increased rearing efficiency since</a:t>
            </a:r>
            <a:r>
              <a:rPr lang="en-US" baseline="0" dirty="0"/>
              <a:t> I have started. Optimization.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652B0-DBAA-4318-9EB0-9256FE43F4B7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Leaf gall midge (</a:t>
            </a:r>
            <a:r>
              <a:rPr lang="en-US" dirty="0" err="1"/>
              <a:t>Lophidiplosis</a:t>
            </a:r>
            <a:r>
              <a:rPr lang="en-US" dirty="0"/>
              <a:t> </a:t>
            </a:r>
            <a:r>
              <a:rPr lang="en-US" dirty="0" err="1"/>
              <a:t>indentata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8D309-A990-4917-8E0C-80EBC1838EE3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06987-95F9-4709-8A45-F773927092F2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733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Life</a:t>
            </a:r>
            <a:r>
              <a:rPr lang="en-US" baseline="0" dirty="0"/>
              <a:t> cycle ~28 days. Larvae are leaf feeders. Active in the field year round but populations decrease in the peak summer heat.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34A57-8469-484B-95A1-418381362B3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449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dirty="0"/>
              <a:t>The</a:t>
            </a:r>
            <a:r>
              <a:rPr lang="en-US" sz="900" baseline="0" dirty="0"/>
              <a:t> mite causes leaf roll galls. These galls are necessary for the mites to reproduce. Life cycle ~9 days. Populations decrease in peak heat </a:t>
            </a:r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34A57-8469-484B-95A1-418381362B3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932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Both</a:t>
            </a:r>
            <a:r>
              <a:rPr lang="en-US" baseline="0" dirty="0"/>
              <a:t> pots started with 3 </a:t>
            </a:r>
            <a:r>
              <a:rPr lang="en-US" baseline="0" dirty="0" err="1"/>
              <a:t>sporelings</a:t>
            </a:r>
            <a:r>
              <a:rPr lang="en-US" baseline="0" dirty="0"/>
              <a:t> and are the same age. The plant on the left is not </a:t>
            </a:r>
            <a:r>
              <a:rPr lang="en-US" baseline="0" dirty="0" err="1"/>
              <a:t>gallable</a:t>
            </a:r>
            <a:r>
              <a:rPr lang="en-US" baseline="0" dirty="0"/>
              <a:t>, the one on the right has been attacked by mites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34A57-8469-484B-95A1-418381362B3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94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Normal </a:t>
            </a:r>
            <a:r>
              <a:rPr lang="en-US" dirty="0" err="1"/>
              <a:t>lygodium</a:t>
            </a:r>
            <a:r>
              <a:rPr lang="en-US" dirty="0"/>
              <a:t> ‘fiddle</a:t>
            </a:r>
            <a:r>
              <a:rPr lang="en-US" baseline="0" dirty="0"/>
              <a:t>head’ left. Galled and deformed fiddlehead right. These deformed apical meristems are unable to continue to grow and therefore limit vine elongation. Many of these deformed fiddleheads become necrotic and die.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34A57-8469-484B-95A1-418381362B3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52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site colonized by the mites in ENP was subjected to a prescribed burn in fall 2014.</a:t>
            </a:r>
            <a:r>
              <a:rPr lang="en-US" baseline="0" dirty="0"/>
              <a:t> The mites colonized the regrowth post burn and this </a:t>
            </a:r>
            <a:r>
              <a:rPr lang="en-US" baseline="0" dirty="0" err="1"/>
              <a:t>lygodium</a:t>
            </a:r>
            <a:r>
              <a:rPr lang="en-US" baseline="0" dirty="0"/>
              <a:t> remains low-growing and unable to reach the sawgrass canopy ~18 months post burn. A new experiment is being piloted with potted plants at IPRL to quantify the role of the mite in limiting </a:t>
            </a:r>
            <a:r>
              <a:rPr lang="en-US" baseline="0" dirty="0" err="1"/>
              <a:t>lygodium</a:t>
            </a:r>
            <a:r>
              <a:rPr lang="en-US" baseline="0" dirty="0"/>
              <a:t> regrowth post herbicide spray or burn to develop an integrated weed management plan.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34A57-8469-484B-95A1-418381362B3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259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564"/>
            <a:fld id="{259DE602-3AB5-4F2C-A2F0-94969F48ED6E}" type="slidenum">
              <a:rPr lang="en-US" altLang="en-US"/>
              <a:pPr defTabSz="927564"/>
              <a:t>11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37529C-9DBE-41C2-A151-B33C37A3A2EE}" type="slidenum">
              <a:rPr lang="en-US" altLang="en-US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C59E74-9D23-46F3-903C-AFB55526E19D}" type="slidenum">
              <a:rPr lang="en-US" altLang="en-US"/>
              <a:pPr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368" y="45720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5024" y="2395728"/>
            <a:ext cx="6400800" cy="82296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2">
                    <a:lumMod val="75000"/>
                  </a:schemeClr>
                </a:solidFill>
                <a:latin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8C692-762C-4189-812B-1AE2974E75BD}" type="datetime1">
              <a:rPr lang="en-US" smtClean="0"/>
              <a:pPr>
                <a:defRPr/>
              </a:pPr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CD770-6EFE-442D-BFCA-500C219E4B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  <p:sp>
        <p:nvSpPr>
          <p:cNvPr id="8" name="Rectangle 2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50EA451-34B5-4D64-9944-5DA74BA5B84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535FFB4-4595-4290-8728-CE210132A3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67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accent1">
              <a:lumMod val="20000"/>
              <a:lumOff val="80000"/>
            </a:schemeClr>
          </a:solidFill>
          <a:latin typeface="Calibri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tx2">
              <a:lumMod val="75000"/>
            </a:schemeClr>
          </a:solidFill>
          <a:latin typeface="Calibri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 baseline="0">
          <a:solidFill>
            <a:schemeClr val="tx2">
              <a:lumMod val="75000"/>
            </a:schemeClr>
          </a:solidFill>
          <a:latin typeface="Calibri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 baseline="0">
          <a:solidFill>
            <a:schemeClr val="tx2">
              <a:lumMod val="75000"/>
            </a:schemeClr>
          </a:solidFill>
          <a:latin typeface="Calibri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 baseline="0">
          <a:solidFill>
            <a:schemeClr val="tx2">
              <a:lumMod val="75000"/>
            </a:schemeClr>
          </a:solidFill>
          <a:latin typeface="Calibri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 baseline="0">
          <a:solidFill>
            <a:schemeClr val="tx2">
              <a:lumMod val="75000"/>
            </a:schemeClr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5.png"/><Relationship Id="rId7" Type="http://schemas.openxmlformats.org/officeDocument/2006/relationships/hyperlink" Target="http://www.invasive.org/images/768x512/5344014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hyperlink" Target="http://www.invasive.org/images/768x512/9005052.jpg" TargetMode="Externa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tiff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tiff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2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5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gif"/><Relationship Id="rId15" Type="http://schemas.openxmlformats.org/officeDocument/2006/relationships/image" Target="../media/image87.gif"/><Relationship Id="rId10" Type="http://schemas.openxmlformats.org/officeDocument/2006/relationships/image" Target="../media/image83.png"/><Relationship Id="rId4" Type="http://schemas.openxmlformats.org/officeDocument/2006/relationships/image" Target="../media/image77.wmf"/><Relationship Id="rId9" Type="http://schemas.openxmlformats.org/officeDocument/2006/relationships/image" Target="../media/image82.png"/><Relationship Id="rId1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12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8.jpeg"/><Relationship Id="rId10" Type="http://schemas.openxmlformats.org/officeDocument/2006/relationships/diagramLayout" Target="../diagrams/layout1.xml"/><Relationship Id="rId4" Type="http://schemas.microsoft.com/office/2007/relationships/hdphoto" Target="../media/hdphoto1.wdp"/><Relationship Id="rId9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6128" y="208584"/>
            <a:ext cx="7772400" cy="1470025"/>
          </a:xfrm>
        </p:spPr>
        <p:txBody>
          <a:bodyPr>
            <a:noAutofit/>
          </a:bodyPr>
          <a:lstStyle/>
          <a:p>
            <a:r>
              <a:rPr lang="en-US" sz="4800" b="1" dirty="0"/>
              <a:t>Biological Control of Weeds</a:t>
            </a:r>
            <a:endParaRPr lang="en-US" sz="48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877339" y="2175144"/>
            <a:ext cx="8001000" cy="10501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2800" b="1" dirty="0">
                <a:latin typeface="Calibri" pitchFamily="34" charset="0"/>
              </a:rPr>
              <a:t>Operational and Research Report</a:t>
            </a:r>
          </a:p>
          <a:p>
            <a:pPr algn="ctr"/>
            <a:endParaRPr lang="en-US" dirty="0">
              <a:latin typeface="Calibri" pitchFamily="34" charset="0"/>
            </a:endParaRPr>
          </a:p>
          <a:p>
            <a:pPr algn="ctr"/>
            <a:r>
              <a:rPr lang="en-US" dirty="0">
                <a:latin typeface="Calibri" pitchFamily="34" charset="0"/>
              </a:rPr>
              <a:t>Carey Minteer</a:t>
            </a:r>
          </a:p>
          <a:p>
            <a:pPr algn="ctr"/>
            <a:r>
              <a:rPr lang="en-US" dirty="0">
                <a:latin typeface="Calibri" pitchFamily="34" charset="0"/>
              </a:rPr>
              <a:t>USDA-ARS</a:t>
            </a:r>
          </a:p>
          <a:p>
            <a:pPr algn="ctr"/>
            <a:r>
              <a:rPr lang="en-US" dirty="0">
                <a:latin typeface="Calibri" pitchFamily="34" charset="0"/>
              </a:rPr>
              <a:t> Invasive Plant Research Laboratory</a:t>
            </a:r>
          </a:p>
          <a:p>
            <a:pPr algn="ctr"/>
            <a:r>
              <a:rPr lang="en-US" dirty="0">
                <a:latin typeface="Calibri" pitchFamily="34" charset="0"/>
              </a:rPr>
              <a:t>Ft. Lauderdale</a:t>
            </a:r>
          </a:p>
          <a:p>
            <a:pPr algn="ctr"/>
            <a:r>
              <a:rPr lang="en-US" sz="2800" b="1" dirty="0">
                <a:latin typeface="Calibri" pitchFamily="34" charset="0"/>
              </a:rPr>
              <a:t> </a:t>
            </a: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18326"/>
            <a:ext cx="1282700" cy="1561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i="1" dirty="0" err="1">
                <a:solidFill>
                  <a:srgbClr val="003300"/>
                </a:solidFill>
              </a:rPr>
              <a:t>Lygodium</a:t>
            </a:r>
            <a:r>
              <a:rPr lang="en-US" sz="3200" i="1" dirty="0">
                <a:solidFill>
                  <a:srgbClr val="003300"/>
                </a:solidFill>
              </a:rPr>
              <a:t> </a:t>
            </a:r>
            <a:r>
              <a:rPr lang="en-US" sz="3200" i="1" dirty="0" err="1">
                <a:solidFill>
                  <a:srgbClr val="003300"/>
                </a:solidFill>
              </a:rPr>
              <a:t>microphyllum</a:t>
            </a:r>
            <a:r>
              <a:rPr lang="en-US" sz="3200" dirty="0">
                <a:solidFill>
                  <a:srgbClr val="003300"/>
                </a:solidFill>
              </a:rPr>
              <a:t> agents under development</a:t>
            </a:r>
            <a:endParaRPr lang="en-US" sz="3200" i="1" dirty="0">
              <a:solidFill>
                <a:srgbClr val="003300"/>
              </a:solidFill>
            </a:endParaRPr>
          </a:p>
        </p:txBody>
      </p:sp>
      <p:pic>
        <p:nvPicPr>
          <p:cNvPr id="7" name="Picture 6" descr="SANY0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9621" y="1143000"/>
            <a:ext cx="3141785" cy="182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05200" y="990600"/>
            <a:ext cx="56388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3300"/>
                </a:solidFill>
                <a:latin typeface="Calibri" pitchFamily="34" charset="0"/>
              </a:rPr>
              <a:t>Stem boring moths (4 species)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3300"/>
                </a:solidFill>
                <a:latin typeface="Calibri" pitchFamily="34" charset="0"/>
              </a:rPr>
              <a:t>Larvae bore low on rachis and may kill all growth above the feeding point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3300"/>
                </a:solidFill>
                <a:latin typeface="Calibri" pitchFamily="34" charset="0"/>
              </a:rPr>
              <a:t>Extremely difficult to colonize </a:t>
            </a:r>
          </a:p>
          <a:p>
            <a:r>
              <a:rPr lang="en-US" sz="2800" dirty="0">
                <a:solidFill>
                  <a:srgbClr val="003300"/>
                </a:solidFill>
                <a:latin typeface="Calibri" pitchFamily="34" charset="0"/>
              </a:rPr>
              <a:t>      (4-5 </a:t>
            </a:r>
            <a:r>
              <a:rPr lang="en-US" sz="2800" dirty="0" err="1">
                <a:solidFill>
                  <a:srgbClr val="003300"/>
                </a:solidFill>
                <a:latin typeface="Calibri" pitchFamily="34" charset="0"/>
              </a:rPr>
              <a:t>yrs</a:t>
            </a:r>
            <a:r>
              <a:rPr lang="en-US" sz="2800" dirty="0">
                <a:solidFill>
                  <a:srgbClr val="003300"/>
                </a:solidFill>
                <a:latin typeface="Calibri" pitchFamily="34" charset="0"/>
              </a:rPr>
              <a:t>)</a:t>
            </a:r>
          </a:p>
          <a:p>
            <a:endParaRPr lang="en-US" sz="3200" dirty="0">
              <a:solidFill>
                <a:srgbClr val="003300"/>
              </a:solidFill>
            </a:endParaRPr>
          </a:p>
        </p:txBody>
      </p:sp>
      <p:pic>
        <p:nvPicPr>
          <p:cNvPr id="10" name="Picture 9" descr="\\ARSFLFLL3FP3341\public2\Public_Documents\Admin\Lake\Lygodium\Stem borer\HK shipment May 2016\IMG_129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6" r="7428"/>
          <a:stretch/>
        </p:blipFill>
        <p:spPr bwMode="auto">
          <a:xfrm>
            <a:off x="76200" y="3429000"/>
            <a:ext cx="2286000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elake\AppData\Local\Microsoft\Windows\Temporary Internet Files\Content.Outlook\Q6MI791T\IMG_023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2" b="9819"/>
          <a:stretch/>
        </p:blipFill>
        <p:spPr bwMode="auto">
          <a:xfrm>
            <a:off x="1295400" y="4876800"/>
            <a:ext cx="2328394" cy="185538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3657600" y="4343400"/>
            <a:ext cx="555556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>
                <a:latin typeface="Calibri" pitchFamily="34" charset="0"/>
              </a:rPr>
              <a:t>Callopistria</a:t>
            </a:r>
            <a:r>
              <a:rPr lang="en-US" sz="3200" i="1" dirty="0">
                <a:latin typeface="Calibri" pitchFamily="34" charset="0"/>
              </a:rPr>
              <a:t> sp.</a:t>
            </a:r>
            <a:endParaRPr lang="en-US" sz="3200" dirty="0">
              <a:latin typeface="Calibri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itchFamily="34" charset="0"/>
              </a:rPr>
              <a:t>Just colonized at IPRL Spring 2016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itchFamily="34" charset="0"/>
              </a:rPr>
              <a:t>Larvae defoliate plants (3-5 </a:t>
            </a:r>
            <a:r>
              <a:rPr lang="en-US" sz="2800" dirty="0" err="1">
                <a:latin typeface="Calibri" pitchFamily="34" charset="0"/>
              </a:rPr>
              <a:t>yrs</a:t>
            </a:r>
            <a:r>
              <a:rPr lang="en-US" sz="2800" dirty="0">
                <a:latin typeface="Calibri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62988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5"/>
          <p:cNvSpPr txBox="1">
            <a:spLocks noChangeArrowheads="1"/>
          </p:cNvSpPr>
          <p:nvPr/>
        </p:nvSpPr>
        <p:spPr bwMode="auto">
          <a:xfrm>
            <a:off x="1295400" y="1028700"/>
            <a:ext cx="3733800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4163" indent="-284163" eaLnBrk="1" hangingPunct="1">
              <a:lnSpc>
                <a:spcPct val="80000"/>
              </a:lnSpc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  <a:defRPr/>
            </a:pPr>
            <a:endParaRPr lang="en-US" sz="2200" b="1" dirty="0">
              <a:latin typeface="+mn-lt"/>
            </a:endParaRPr>
          </a:p>
        </p:txBody>
      </p:sp>
      <p:pic>
        <p:nvPicPr>
          <p:cNvPr id="20484" name="Picture 10" descr="http://plants.usda.gov/maps/large/DI/DIBU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1432" y="3489960"/>
            <a:ext cx="3446463" cy="28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143000" y="0"/>
            <a:ext cx="8001000" cy="685800"/>
          </a:xfrm>
        </p:spPr>
        <p:txBody>
          <a:bodyPr/>
          <a:lstStyle/>
          <a:p>
            <a:pPr>
              <a:defRPr/>
            </a:pPr>
            <a:r>
              <a:rPr lang="en-US" sz="3600" i="1" dirty="0">
                <a:solidFill>
                  <a:schemeClr val="tx1"/>
                </a:solidFill>
              </a:rPr>
              <a:t>Dioscorea bulbifera </a:t>
            </a:r>
            <a:r>
              <a:rPr lang="en-US" sz="3600" dirty="0">
                <a:solidFill>
                  <a:schemeClr val="tx1"/>
                </a:solidFill>
              </a:rPr>
              <a:t>(Air Potato)</a:t>
            </a:r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46304" y="850392"/>
            <a:ext cx="5574792" cy="5198795"/>
            <a:chOff x="4953000" y="2514601"/>
            <a:chExt cx="3886200" cy="4745658"/>
          </a:xfrm>
        </p:grpSpPr>
        <p:pic>
          <p:nvPicPr>
            <p:cNvPr id="20493" name="Picture 6" descr="http://www.invasive.org/images/768x512/5289083.jpg"/>
            <p:cNvPicPr>
              <a:picLocks noChangeAspect="1" noChangeArrowheads="1"/>
            </p:cNvPicPr>
            <p:nvPr/>
          </p:nvPicPr>
          <p:blipFill>
            <a:blip r:embed="rId4" cstate="print"/>
            <a:srcRect b="5922"/>
            <a:stretch>
              <a:fillRect/>
            </a:stretch>
          </p:blipFill>
          <p:spPr bwMode="auto">
            <a:xfrm>
              <a:off x="4953000" y="2514601"/>
              <a:ext cx="3886200" cy="2362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16"/>
            <p:cNvGrpSpPr>
              <a:grpSpLocks/>
            </p:cNvGrpSpPr>
            <p:nvPr/>
          </p:nvGrpSpPr>
          <p:grpSpPr bwMode="auto">
            <a:xfrm>
              <a:off x="5094901" y="5053597"/>
              <a:ext cx="1863674" cy="2206662"/>
              <a:chOff x="4942501" y="4139197"/>
              <a:chExt cx="1863674" cy="2206662"/>
            </a:xfrm>
          </p:grpSpPr>
          <p:pic>
            <p:nvPicPr>
              <p:cNvPr id="20495" name="Picture 12" descr="air-potato, Dioscorea bulbifera  (Dioscoreales: Dioscoreaceae)">
                <a:hlinkClick r:id="rId5"/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37500" b="3999"/>
              <a:stretch>
                <a:fillRect/>
              </a:stretch>
            </p:blipFill>
            <p:spPr bwMode="auto">
              <a:xfrm>
                <a:off x="4942501" y="4139197"/>
                <a:ext cx="1120211" cy="13386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497" name="Picture 8" descr="air-potato, Dioscorea bulbifera  (Dioscoreales: Dioscoreaceae)">
                <a:hlinkClick r:id="rId7"/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27083" t="25000" b="5556"/>
              <a:stretch>
                <a:fillRect/>
              </a:stretch>
            </p:blipFill>
            <p:spPr bwMode="auto">
              <a:xfrm>
                <a:off x="5607803" y="5590063"/>
                <a:ext cx="1198372" cy="7557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>
                <a:solidFill>
                  <a:schemeClr val="tx1"/>
                </a:solidFill>
              </a:rPr>
              <a:t>Air Potato Biological Control Program: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Agent Discovery and Importation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6840" y="1661160"/>
            <a:ext cx="3444240" cy="47244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en-US" sz="2000" b="1" i="1" dirty="0">
                <a:solidFill>
                  <a:schemeClr val="tx1"/>
                </a:solidFill>
              </a:rPr>
              <a:t>Lilioceris cheni </a:t>
            </a:r>
            <a:r>
              <a:rPr lang="en-US" sz="2000" b="1" dirty="0">
                <a:solidFill>
                  <a:schemeClr val="tx1"/>
                </a:solidFill>
              </a:rPr>
              <a:t>first discovered in Central Nepal  in 2002 and imported to IPRL in 2004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000" b="1" dirty="0">
                <a:solidFill>
                  <a:schemeClr val="tx1"/>
                </a:solidFill>
              </a:rPr>
              <a:t>Permit for field-release of beetle was approved in 2009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000" b="1" dirty="0">
                <a:solidFill>
                  <a:schemeClr val="tx1"/>
                </a:solidFill>
              </a:rPr>
              <a:t>Chinese biotypes were imported later in 2010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000" b="1" dirty="0">
                <a:solidFill>
                  <a:schemeClr val="tx1"/>
                </a:solidFill>
              </a:rPr>
              <a:t>Began initial releases in late summer of 2011</a:t>
            </a:r>
          </a:p>
        </p:txBody>
      </p:sp>
      <p:sp>
        <p:nvSpPr>
          <p:cNvPr id="26629" name="Oval 5"/>
          <p:cNvSpPr>
            <a:spLocks noChangeArrowheads="1"/>
          </p:cNvSpPr>
          <p:nvPr/>
        </p:nvSpPr>
        <p:spPr bwMode="auto">
          <a:xfrm rot="-260509">
            <a:off x="1833563" y="3432175"/>
            <a:ext cx="76200" cy="146050"/>
          </a:xfrm>
          <a:prstGeom prst="ellipse">
            <a:avLst/>
          </a:prstGeom>
          <a:noFill/>
          <a:ln w="38100" algn="ctr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038600" y="3429000"/>
            <a:ext cx="76200" cy="87313"/>
          </a:xfrm>
          <a:prstGeom prst="ellipse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26631" name="Oval 8"/>
          <p:cNvSpPr>
            <a:spLocks noChangeArrowheads="1"/>
          </p:cNvSpPr>
          <p:nvPr/>
        </p:nvSpPr>
        <p:spPr bwMode="auto">
          <a:xfrm flipV="1">
            <a:off x="4343400" y="3505200"/>
            <a:ext cx="80963" cy="98425"/>
          </a:xfrm>
          <a:prstGeom prst="ellipse">
            <a:avLst/>
          </a:prstGeom>
          <a:noFill/>
          <a:ln w="38100" algn="ctr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3074" name="Picture 2" descr="Image result for lilioceris chen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055" y="2032635"/>
            <a:ext cx="4343400" cy="290512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>
                <a:solidFill>
                  <a:schemeClr val="tx1"/>
                </a:solidFill>
              </a:rPr>
              <a:t>Air Potato Leaf Eating Beetle Releases by Year</a:t>
            </a:r>
          </a:p>
        </p:txBody>
      </p:sp>
      <p:graphicFrame>
        <p:nvGraphicFramePr>
          <p:cNvPr id="28676" name="Content Placeholder 4"/>
          <p:cNvGraphicFramePr>
            <a:graphicFrameLocks noGrp="1"/>
          </p:cNvGraphicFramePr>
          <p:nvPr>
            <p:ph idx="1"/>
          </p:nvPr>
        </p:nvGraphicFramePr>
        <p:xfrm>
          <a:off x="708025" y="1625600"/>
          <a:ext cx="8183563" cy="459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Worksheet" r:id="rId3" imgW="8172460" imgH="4591030" progId="Excel.Sheet.8">
                  <p:embed/>
                </p:oleObj>
              </mc:Choice>
              <mc:Fallback>
                <p:oleObj name="Worksheet" r:id="rId3" imgW="8172460" imgH="4591030" progId="Excel.Sheet.8">
                  <p:embed/>
                  <p:pic>
                    <p:nvPicPr>
                      <p:cNvPr id="0" name="Content Placeholder 4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025" y="1625600"/>
                        <a:ext cx="8183563" cy="459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8763000" cy="990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>
                <a:solidFill>
                  <a:schemeClr val="tx1"/>
                </a:solidFill>
              </a:rPr>
              <a:t>Beetle Releases and Overwintering Surveys</a:t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952" y="2103120"/>
            <a:ext cx="3972423" cy="3222943"/>
          </a:xfrm>
          <a:noFill/>
          <a:ln>
            <a:solidFill>
              <a:schemeClr val="tx2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t="21087" b="19945"/>
          <a:stretch/>
        </p:blipFill>
        <p:spPr>
          <a:xfrm>
            <a:off x="4038600" y="2072640"/>
            <a:ext cx="4018686" cy="325501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0" y="3386328"/>
            <a:ext cx="2332038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CC"/>
                </a:solidFill>
              </a:rPr>
              <a:t>Beetle releases:</a:t>
            </a:r>
            <a:endParaRPr lang="en-US" sz="2000" b="1" dirty="0">
              <a:solidFill>
                <a:schemeClr val="accent4">
                  <a:lumMod val="1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b="1" dirty="0"/>
              <a:t>435,507 individuals</a:t>
            </a:r>
          </a:p>
        </p:txBody>
      </p:sp>
      <p:sp>
        <p:nvSpPr>
          <p:cNvPr id="8" name="Rectangle 7"/>
          <p:cNvSpPr/>
          <p:nvPr/>
        </p:nvSpPr>
        <p:spPr>
          <a:xfrm>
            <a:off x="4038600" y="3276600"/>
            <a:ext cx="2286000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CC"/>
                </a:solidFill>
              </a:rPr>
              <a:t>Surveys:</a:t>
            </a:r>
            <a:endParaRPr lang="en-US" sz="2000" b="1" dirty="0">
              <a:solidFill>
                <a:srgbClr val="FF33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sz="1600" b="1" dirty="0"/>
              <a:t>113 sites were surveyed in 47 counties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sz="1600" b="1" dirty="0">
                <a:solidFill>
                  <a:schemeClr val="accent4">
                    <a:lumMod val="10000"/>
                  </a:schemeClr>
                </a:solidFill>
              </a:rPr>
              <a:t>Beetles were found in </a:t>
            </a:r>
            <a:r>
              <a:rPr lang="en-US" sz="1600" b="1" dirty="0"/>
              <a:t>75% sites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sz="1600" b="1" dirty="0">
                <a:solidFill>
                  <a:schemeClr val="accent4">
                    <a:lumMod val="10000"/>
                  </a:schemeClr>
                </a:solidFill>
              </a:rPr>
              <a:t>Leaf feeding damage in 86% sites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1168"/>
            <a:ext cx="8534400" cy="13716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chemeClr val="tx1"/>
                </a:solidFill>
              </a:rPr>
              <a:t>Landscape Level Changes Following Biological  Control Impa</a:t>
            </a:r>
            <a:r>
              <a:rPr lang="en-US" sz="3600" dirty="0">
                <a:solidFill>
                  <a:schemeClr val="tx1"/>
                </a:solidFill>
              </a:rPr>
              <a:t>ct</a:t>
            </a:r>
          </a:p>
        </p:txBody>
      </p:sp>
      <p:pic>
        <p:nvPicPr>
          <p:cNvPr id="34819" name="Picture 3" descr="C:\Documents and Settings\Min\Desktop\Fred Cone August 2013\Fred Cone 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37032" y="3975545"/>
            <a:ext cx="2559050" cy="1919287"/>
          </a:xfrm>
          <a:noFill/>
        </p:spPr>
      </p:pic>
      <p:pic>
        <p:nvPicPr>
          <p:cNvPr id="34820" name="Picture 5" descr="C:\Users\mrayamajhi\Desktop\NEW iPhone Pics 2014\2014-08-01\IMG_066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304032" y="1673352"/>
            <a:ext cx="5567680" cy="4175760"/>
          </a:xfrm>
          <a:noFill/>
        </p:spPr>
      </p:pic>
      <p:sp>
        <p:nvSpPr>
          <p:cNvPr id="34821" name="TextBox 8"/>
          <p:cNvSpPr txBox="1">
            <a:spLocks noChangeArrowheads="1"/>
          </p:cNvSpPr>
          <p:nvPr/>
        </p:nvSpPr>
        <p:spPr bwMode="auto">
          <a:xfrm>
            <a:off x="1072896" y="5922264"/>
            <a:ext cx="152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000" b="1" dirty="0">
                <a:latin typeface="Calibri" pitchFamily="34" charset="0"/>
              </a:rPr>
              <a:t>August 2013</a:t>
            </a:r>
          </a:p>
        </p:txBody>
      </p:sp>
      <p:sp>
        <p:nvSpPr>
          <p:cNvPr id="34822" name="Rectangle 9"/>
          <p:cNvSpPr>
            <a:spLocks noChangeArrowheads="1"/>
          </p:cNvSpPr>
          <p:nvPr/>
        </p:nvSpPr>
        <p:spPr bwMode="auto">
          <a:xfrm>
            <a:off x="5434584" y="5903976"/>
            <a:ext cx="160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000" b="1" dirty="0">
                <a:latin typeface="Calibri" pitchFamily="34" charset="0"/>
              </a:rPr>
              <a:t>August 2014</a:t>
            </a:r>
          </a:p>
        </p:txBody>
      </p:sp>
      <p:pic>
        <p:nvPicPr>
          <p:cNvPr id="34823" name="Picture 7" descr="H:\Iphone Phone Pictures\2013-07-23\IMG_1094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91312" y="1588008"/>
            <a:ext cx="2590800" cy="1943100"/>
          </a:xfrm>
          <a:noFill/>
        </p:spPr>
      </p:pic>
      <p:sp>
        <p:nvSpPr>
          <p:cNvPr id="34824" name="Rectangle 13"/>
          <p:cNvSpPr>
            <a:spLocks noChangeArrowheads="1"/>
          </p:cNvSpPr>
          <p:nvPr/>
        </p:nvSpPr>
        <p:spPr bwMode="auto">
          <a:xfrm>
            <a:off x="713232" y="3541776"/>
            <a:ext cx="1905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000" b="1" dirty="0">
                <a:latin typeface="Calibri" pitchFamily="34" charset="0"/>
              </a:rPr>
              <a:t>June 2012</a:t>
            </a:r>
            <a:endParaRPr lang="en-US" altLang="en-US" sz="2000" dirty="0"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hinus distn map1.jpg"/>
          <p:cNvPicPr>
            <a:picLocks noChangeAspect="1"/>
          </p:cNvPicPr>
          <p:nvPr/>
        </p:nvPicPr>
        <p:blipFill>
          <a:blip r:embed="rId3" cstate="screen">
            <a:lum bright="-20000"/>
          </a:blip>
          <a:srcRect/>
          <a:stretch>
            <a:fillRect/>
          </a:stretch>
        </p:blipFill>
        <p:spPr>
          <a:xfrm>
            <a:off x="4572000" y="3291840"/>
            <a:ext cx="4572000" cy="2819400"/>
          </a:xfrm>
          <a:prstGeom prst="rect">
            <a:avLst/>
          </a:prstGeom>
        </p:spPr>
      </p:pic>
      <p:sp>
        <p:nvSpPr>
          <p:cNvPr id="12" name="Text Box 59"/>
          <p:cNvSpPr txBox="1">
            <a:spLocks noChangeArrowheads="1"/>
          </p:cNvSpPr>
          <p:nvPr/>
        </p:nvSpPr>
        <p:spPr bwMode="auto">
          <a:xfrm>
            <a:off x="4191000" y="3452287"/>
            <a:ext cx="1847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806950"/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14300"/>
            <a:ext cx="5791200" cy="12954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b="1" dirty="0"/>
              <a:t>Brazilian pepper, </a:t>
            </a:r>
            <a:r>
              <a:rPr lang="en-US" b="1" i="1" dirty="0"/>
              <a:t>Schinus</a:t>
            </a:r>
            <a:r>
              <a:rPr lang="en-US" b="1" dirty="0"/>
              <a:t> </a:t>
            </a:r>
            <a:r>
              <a:rPr lang="en-US" b="1" i="1" dirty="0" err="1"/>
              <a:t>terebinthifolia</a:t>
            </a:r>
            <a:endParaRPr lang="en-US" b="1" dirty="0"/>
          </a:p>
        </p:txBody>
      </p:sp>
      <p:pic>
        <p:nvPicPr>
          <p:cNvPr id="7" name="Picture 6" descr="bp lvs &amp; fruit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263640" y="213360"/>
            <a:ext cx="2209800" cy="29464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42568" y="1409635"/>
            <a:ext cx="4419600" cy="5105400"/>
          </a:xfrm>
        </p:spPr>
        <p:txBody>
          <a:bodyPr/>
          <a:lstStyle/>
          <a:p>
            <a:pPr lvl="1"/>
            <a:r>
              <a:rPr lang="en-US" sz="2400" b="1" dirty="0"/>
              <a:t>Bird dispersed</a:t>
            </a:r>
          </a:p>
          <a:p>
            <a:pPr lvl="1"/>
            <a:r>
              <a:rPr lang="en-US" sz="2400" b="1" dirty="0"/>
              <a:t>In FL &amp; HI one of our most invasive spp. </a:t>
            </a:r>
          </a:p>
          <a:p>
            <a:pPr lvl="1"/>
            <a:r>
              <a:rPr lang="en-US" sz="2400" b="1" dirty="0"/>
              <a:t>Invades more ECISMA area than </a:t>
            </a:r>
            <a:r>
              <a:rPr lang="en-US" sz="2400" b="1" i="1" dirty="0"/>
              <a:t>Lygodium,</a:t>
            </a:r>
            <a:r>
              <a:rPr lang="en-US" sz="2400" b="1" dirty="0"/>
              <a:t> </a:t>
            </a:r>
            <a:r>
              <a:rPr lang="en-US" sz="2400" b="1" i="1" dirty="0"/>
              <a:t>Melaleuca</a:t>
            </a:r>
            <a:r>
              <a:rPr lang="en-US" sz="2400" b="1" dirty="0"/>
              <a:t>, </a:t>
            </a:r>
            <a:r>
              <a:rPr lang="en-US" sz="2400" b="1" i="1" dirty="0"/>
              <a:t>Casuarina</a:t>
            </a:r>
            <a:r>
              <a:rPr lang="en-US" sz="2400" b="1" dirty="0"/>
              <a:t> spp. combined</a:t>
            </a:r>
          </a:p>
        </p:txBody>
      </p:sp>
    </p:spTree>
    <p:extLst>
      <p:ext uri="{BB962C8B-B14F-4D97-AF65-F5344CB8AC3E}">
        <p14:creationId xmlns:p14="http://schemas.microsoft.com/office/powerpoint/2010/main" val="3492621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P distn Aug2014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021280" y="228600"/>
            <a:ext cx="5122719" cy="6629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7200" y="4267200"/>
            <a:ext cx="7585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tx1"/>
                </a:solidFill>
              </a:rPr>
              <a:t>Paraguay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70413" y="5087779"/>
            <a:ext cx="782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tx1"/>
                </a:solidFill>
              </a:rPr>
              <a:t>Argentina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5715000"/>
            <a:ext cx="7040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tx1"/>
                </a:solidFill>
              </a:rPr>
              <a:t>Uruguay</a:t>
            </a:r>
          </a:p>
        </p:txBody>
      </p:sp>
      <p:grpSp>
        <p:nvGrpSpPr>
          <p:cNvPr id="2" name="Group 6"/>
          <p:cNvGrpSpPr/>
          <p:nvPr/>
        </p:nvGrpSpPr>
        <p:grpSpPr>
          <a:xfrm>
            <a:off x="4343400" y="749808"/>
            <a:ext cx="1792224" cy="2450592"/>
            <a:chOff x="4114800" y="609600"/>
            <a:chExt cx="1792224" cy="2450592"/>
          </a:xfrm>
        </p:grpSpPr>
        <p:pic>
          <p:nvPicPr>
            <p:cNvPr id="8" name="Content Placeholder 9" descr="SA continent2.jpg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114800" y="609600"/>
              <a:ext cx="1792224" cy="245059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029200" y="1219200"/>
              <a:ext cx="838200" cy="10668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28600" y="228600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itchFamily="34" charset="0"/>
              </a:rPr>
              <a:t>Search for biological control agents Brazil</a:t>
            </a:r>
            <a:endParaRPr lang="en-US" sz="32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1981200"/>
            <a:ext cx="36576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lvl="0" indent="-225425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libri" pitchFamily="34" charset="0"/>
              </a:rPr>
              <a:t>Surveys of South America, 2005 to June 2015</a:t>
            </a:r>
          </a:p>
          <a:p>
            <a:pPr marL="225425" lvl="0" indent="-225425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libri" pitchFamily="34" charset="0"/>
              </a:rPr>
              <a:t>20 + trips;  &gt; 900 sites</a:t>
            </a:r>
          </a:p>
          <a:p>
            <a:pPr marL="225425" lvl="0" indent="-225425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libri" pitchFamily="34" charset="0"/>
              </a:rPr>
              <a:t>&gt; 125 potential agents found</a:t>
            </a:r>
          </a:p>
          <a:p>
            <a:pPr marL="114300" lvl="0" indent="-114300">
              <a:buFont typeface="Arial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112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/>
          <a:lstStyle/>
          <a:p>
            <a:r>
              <a:rPr lang="en-US" sz="3200" b="1" dirty="0"/>
              <a:t>Two Brazilian pepper biocontrol agents now recommended for release by USDA/APHIS TAG</a:t>
            </a:r>
          </a:p>
        </p:txBody>
      </p:sp>
      <p:pic>
        <p:nvPicPr>
          <p:cNvPr id="5" name="Picture 4" descr="ad_dorsal.tif"/>
          <p:cNvPicPr>
            <a:picLocks noChangeAspect="1"/>
          </p:cNvPicPr>
          <p:nvPr/>
        </p:nvPicPr>
        <p:blipFill rotWithShape="1">
          <a:blip r:embed="rId2" cstate="print"/>
          <a:srcRect l="19286" r="30892"/>
          <a:stretch/>
        </p:blipFill>
        <p:spPr>
          <a:xfrm>
            <a:off x="6070611" y="2059672"/>
            <a:ext cx="2362200" cy="35346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0907" y="1367621"/>
            <a:ext cx="342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chemeClr val="tx1"/>
                </a:solidFill>
                <a:latin typeface="Calibri" pitchFamily="34" charset="0"/>
              </a:rPr>
              <a:t>Pseudophilothrips ichini </a:t>
            </a:r>
          </a:p>
          <a:p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Thrips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8800" y="5852792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+mn-lt"/>
              </a:rPr>
              <a:t>More information: Greg Wheeler</a:t>
            </a:r>
          </a:p>
          <a:p>
            <a:r>
              <a:rPr lang="en-US" sz="1600" b="1" dirty="0">
                <a:solidFill>
                  <a:schemeClr val="tx1"/>
                </a:solidFill>
                <a:latin typeface="+mn-lt"/>
              </a:rPr>
              <a:t>Greg.wheeler@ars.usda.gov</a:t>
            </a:r>
          </a:p>
        </p:txBody>
      </p:sp>
      <p:pic>
        <p:nvPicPr>
          <p:cNvPr id="8" name="Picture 3" descr="C:\Documents and Settings\gwheeler\My Documents\Images\Schinus\Hemiptera\Psyllids\Pits\Copia (2) de DSC011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676400"/>
            <a:ext cx="3860800" cy="28956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4464" y="4572000"/>
            <a:ext cx="24021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chemeClr val="tx1"/>
                </a:solidFill>
                <a:latin typeface="Calibri" pitchFamily="34" charset="0"/>
              </a:rPr>
              <a:t>Calophya latiforceps </a:t>
            </a:r>
          </a:p>
          <a:p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Forms leaf galls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4137" y="4602559"/>
            <a:ext cx="2043896" cy="17986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4370" y="5644741"/>
            <a:ext cx="2225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Calibri" pitchFamily="34" charset="0"/>
              </a:rPr>
              <a:t>Both stunt plant </a:t>
            </a:r>
          </a:p>
          <a:p>
            <a:r>
              <a:rPr lang="en-US" sz="2000" b="1" dirty="0">
                <a:solidFill>
                  <a:schemeClr val="tx1"/>
                </a:solidFill>
                <a:latin typeface="Calibri" pitchFamily="34" charset="0"/>
              </a:rPr>
              <a:t>growth and kill tips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85891" y="1680376"/>
            <a:ext cx="1009231" cy="99593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hinus distn map1.jpg"/>
          <p:cNvPicPr>
            <a:picLocks noChangeAspect="1"/>
          </p:cNvPicPr>
          <p:nvPr/>
        </p:nvPicPr>
        <p:blipFill>
          <a:blip r:embed="rId3" cstate="screen">
            <a:lum bright="-20000"/>
          </a:blip>
          <a:srcRect/>
          <a:stretch>
            <a:fillRect/>
          </a:stretch>
        </p:blipFill>
        <p:spPr>
          <a:xfrm>
            <a:off x="457200" y="4098300"/>
            <a:ext cx="3962400" cy="24434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439" y="1828800"/>
            <a:ext cx="4497108" cy="2353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9071" y="457200"/>
            <a:ext cx="808105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Potential distribution of the thrips?</a:t>
            </a:r>
          </a:p>
          <a:p>
            <a:endParaRPr lang="en-US" dirty="0"/>
          </a:p>
          <a:p>
            <a:pPr algn="l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Thrips should spread throughout invaded range</a:t>
            </a:r>
          </a:p>
          <a:p>
            <a:endParaRPr lang="en-US" sz="2800" dirty="0">
              <a:latin typeface="Comic Sans MS" panose="030F0702030302020204" pitchFamily="66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Southern Fla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Gulf coast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9360" y="5823714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Manrique et al. ‘2014</a:t>
            </a:r>
          </a:p>
        </p:txBody>
      </p:sp>
      <p:pic>
        <p:nvPicPr>
          <p:cNvPr id="5" name="Picture 4" descr="ad_dorsal.tif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165" r="30898"/>
          <a:stretch/>
        </p:blipFill>
        <p:spPr>
          <a:xfrm>
            <a:off x="4276920" y="1981200"/>
            <a:ext cx="447480" cy="7107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04473" y="1988513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Predicted range </a:t>
            </a:r>
          </a:p>
          <a:p>
            <a:r>
              <a:rPr lang="en-US" b="1" dirty="0">
                <a:solidFill>
                  <a:schemeClr val="tx1"/>
                </a:solidFill>
              </a:rPr>
              <a:t>of thrips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934200" y="2372854"/>
            <a:ext cx="457200" cy="2619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068218" y="2554160"/>
            <a:ext cx="341982" cy="4514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504473" y="5029200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Present range </a:t>
            </a:r>
          </a:p>
          <a:p>
            <a:r>
              <a:rPr lang="en-US" b="1" dirty="0">
                <a:solidFill>
                  <a:schemeClr val="tx1"/>
                </a:solidFill>
              </a:rPr>
              <a:t>of Brazilian pepper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589393" y="5554102"/>
            <a:ext cx="649816" cy="2370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3336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Presentation Topics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>
          <a:xfrm>
            <a:off x="228600" y="1219200"/>
            <a:ext cx="4495800" cy="4525963"/>
          </a:xfrm>
        </p:spPr>
        <p:txBody>
          <a:bodyPr/>
          <a:lstStyle/>
          <a:p>
            <a:pPr>
              <a:buNone/>
            </a:pPr>
            <a:r>
              <a:rPr lang="en-US" sz="2000" b="1" dirty="0"/>
              <a:t>Insect Releases, Research, and Quarantine Agent Development for:</a:t>
            </a:r>
          </a:p>
          <a:p>
            <a:pPr lvl="1"/>
            <a:r>
              <a:rPr lang="en-US" sz="2000" b="1" dirty="0"/>
              <a:t>Lygodium</a:t>
            </a:r>
          </a:p>
          <a:p>
            <a:pPr lvl="1"/>
            <a:r>
              <a:rPr lang="en-US" sz="2000" b="1" dirty="0"/>
              <a:t>Air Potato</a:t>
            </a:r>
          </a:p>
          <a:p>
            <a:pPr lvl="1"/>
            <a:r>
              <a:rPr lang="en-US" sz="2000" b="1" dirty="0" err="1"/>
              <a:t>Melaleuca</a:t>
            </a:r>
            <a:endParaRPr lang="en-US" sz="2000" b="1" dirty="0"/>
          </a:p>
          <a:p>
            <a:pPr lvl="1"/>
            <a:r>
              <a:rPr lang="en-US" sz="2000" b="1" dirty="0"/>
              <a:t>Brazilian Pepper</a:t>
            </a:r>
          </a:p>
          <a:p>
            <a:pPr lvl="1"/>
            <a:r>
              <a:rPr lang="en-US" sz="2000" b="1" dirty="0" err="1"/>
              <a:t>Waterhyacinth</a:t>
            </a:r>
            <a:endParaRPr lang="en-US" sz="2000" b="1" dirty="0"/>
          </a:p>
          <a:p>
            <a:pPr lvl="1"/>
            <a:r>
              <a:rPr lang="en-US" sz="2000" b="1" dirty="0" err="1"/>
              <a:t>Waterlettuce</a:t>
            </a:r>
            <a:endParaRPr lang="en-US" sz="2000" b="1" dirty="0"/>
          </a:p>
          <a:p>
            <a:pPr lvl="1"/>
            <a:r>
              <a:rPr lang="en-US" sz="2000" b="1" dirty="0"/>
              <a:t>Downy Rose Myrtle</a:t>
            </a:r>
          </a:p>
        </p:txBody>
      </p:sp>
      <p:pic>
        <p:nvPicPr>
          <p:cNvPr id="7" name="Content Placeholder 6" descr="DSC0011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237019" y="1363286"/>
            <a:ext cx="3572850" cy="4762343"/>
          </a:xfrm>
        </p:spPr>
      </p:pic>
      <p:pic>
        <p:nvPicPr>
          <p:cNvPr id="10" name="Picture 9" descr="IMG_0390.jpg"/>
          <p:cNvPicPr>
            <a:picLocks noChangeAspect="1"/>
          </p:cNvPicPr>
          <p:nvPr/>
        </p:nvPicPr>
        <p:blipFill>
          <a:blip r:embed="rId3" cstate="print"/>
          <a:srcRect t="11423" r="7018" b="14347"/>
          <a:stretch>
            <a:fillRect/>
          </a:stretch>
        </p:blipFill>
        <p:spPr>
          <a:xfrm>
            <a:off x="228599" y="4648200"/>
            <a:ext cx="4168833" cy="21336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9396" y="1091546"/>
            <a:ext cx="2431913" cy="21400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91673" y="1084242"/>
            <a:ext cx="4572000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</a:rPr>
              <a:t>Impact of 30 days thrips feeding 30% reduction in: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</a:rPr>
              <a:t>number of leaves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</a:rPr>
              <a:t>plant height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873" y="3484899"/>
            <a:ext cx="3863756" cy="29007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7246" y="3484899"/>
            <a:ext cx="3802657" cy="29007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7873" y="130390"/>
            <a:ext cx="6087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Impact of thrips feeding</a:t>
            </a:r>
          </a:p>
        </p:txBody>
      </p:sp>
      <p:pic>
        <p:nvPicPr>
          <p:cNvPr id="7" name="Picture 6" descr="ad_dorsal.tif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165" r="30898"/>
          <a:stretch/>
        </p:blipFill>
        <p:spPr>
          <a:xfrm>
            <a:off x="7010400" y="4935262"/>
            <a:ext cx="447480" cy="710742"/>
          </a:xfrm>
          <a:prstGeom prst="rect">
            <a:avLst/>
          </a:prstGeom>
        </p:spPr>
      </p:pic>
      <p:pic>
        <p:nvPicPr>
          <p:cNvPr id="11" name="Picture 10" descr="ad_dorsal.tif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165" r="30898"/>
          <a:stretch/>
        </p:blipFill>
        <p:spPr>
          <a:xfrm>
            <a:off x="2979590" y="4959270"/>
            <a:ext cx="447480" cy="71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255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4800" y="533400"/>
            <a:ext cx="8229600" cy="1066800"/>
          </a:xfrm>
        </p:spPr>
        <p:txBody>
          <a:bodyPr>
            <a:noAutofit/>
          </a:bodyPr>
          <a:lstStyle/>
          <a:p>
            <a:r>
              <a:rPr lang="en-US" sz="3200" b="1" dirty="0"/>
              <a:t>Waterhyacinth</a:t>
            </a:r>
            <a:br>
              <a:rPr lang="en-US" sz="2400" b="1" dirty="0"/>
            </a:br>
            <a:endParaRPr lang="en-US" sz="4800" dirty="0"/>
          </a:p>
        </p:txBody>
      </p:sp>
      <p:pic>
        <p:nvPicPr>
          <p:cNvPr id="15" name="Picture 14" descr="Grand vista1 June 3 2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67912" y="1688592"/>
            <a:ext cx="5080000" cy="381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16424" y="5672328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+mn-lt"/>
              </a:rPr>
              <a:t>More information: Phil Tipping, Lyn Gettys, Carey Minteer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89560" y="1463040"/>
            <a:ext cx="3215640" cy="4758452"/>
            <a:chOff x="289560" y="1463040"/>
            <a:chExt cx="3215640" cy="4758452"/>
          </a:xfrm>
        </p:grpSpPr>
        <p:pic>
          <p:nvPicPr>
            <p:cNvPr id="58370" name="Picture 2" descr="https://bugwoodcloud.org/images/768x512/131909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0040" y="1463040"/>
              <a:ext cx="2926080" cy="4389120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289560" y="5852160"/>
              <a:ext cx="3215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Willey </a:t>
              </a:r>
              <a:r>
                <a:rPr lang="en-US" dirty="0" err="1"/>
                <a:t>Durden</a:t>
              </a:r>
              <a:endParaRPr lang="en-US" dirty="0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Waterhyacinth</a:t>
            </a:r>
            <a:br>
              <a:rPr lang="en-US" dirty="0"/>
            </a:br>
            <a:r>
              <a:rPr lang="en-US" dirty="0"/>
              <a:t>Current </a:t>
            </a:r>
            <a:r>
              <a:rPr lang="en-US" dirty="0" err="1"/>
              <a:t>Biocontrol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Plant hopper</a:t>
            </a:r>
          </a:p>
          <a:p>
            <a:pPr lvl="1"/>
            <a:r>
              <a:rPr lang="en-US" i="1" dirty="0"/>
              <a:t>Megamelus scutellaris</a:t>
            </a:r>
          </a:p>
          <a:p>
            <a:pPr lvl="1"/>
            <a:r>
              <a:rPr lang="en-US" dirty="0"/>
              <a:t>S. America (2010)</a:t>
            </a:r>
          </a:p>
          <a:p>
            <a:pPr lvl="1"/>
            <a:r>
              <a:rPr lang="en-US" dirty="0"/>
              <a:t>Feeds externally</a:t>
            </a:r>
          </a:p>
          <a:p>
            <a:pPr lvl="1"/>
            <a:r>
              <a:rPr lang="en-US" dirty="0"/>
              <a:t>More compatible with </a:t>
            </a:r>
          </a:p>
          <a:p>
            <a:pPr lvl="1">
              <a:buNone/>
            </a:pPr>
            <a:r>
              <a:rPr lang="en-US" dirty="0"/>
              <a:t>    herbicides</a:t>
            </a:r>
          </a:p>
          <a:p>
            <a:endParaRPr lang="en-US" dirty="0"/>
          </a:p>
        </p:txBody>
      </p:sp>
      <p:pic>
        <p:nvPicPr>
          <p:cNvPr id="4" name="Picture 3" descr="Megalelus scuttelari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0" r="17584"/>
          <a:stretch/>
        </p:blipFill>
        <p:spPr bwMode="auto">
          <a:xfrm rot="16200000">
            <a:off x="5161252" y="2235172"/>
            <a:ext cx="4684936" cy="32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8229600" cy="1143000"/>
          </a:xfrm>
        </p:spPr>
        <p:txBody>
          <a:bodyPr/>
          <a:lstStyle/>
          <a:p>
            <a:r>
              <a:rPr lang="en-US" dirty="0"/>
              <a:t>Mass rearing and release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&gt; 1,080,000 since 2010</a:t>
            </a:r>
          </a:p>
          <a:p>
            <a:r>
              <a:rPr lang="en-US" sz="2400" dirty="0"/>
              <a:t> &gt; 580,000- FY 2016</a:t>
            </a:r>
          </a:p>
        </p:txBody>
      </p:sp>
      <p:pic>
        <p:nvPicPr>
          <p:cNvPr id="4" name="Picture 1" descr="\\ARSFLFLL3FP3341\public2\Public_Documents\Tipping\IMAGES\Waterhyacinth\Megamelus\Pictur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981200" cy="1587770"/>
          </a:xfrm>
          <a:prstGeom prst="rect">
            <a:avLst/>
          </a:prstGeom>
          <a:noFill/>
        </p:spPr>
      </p:pic>
      <p:pic>
        <p:nvPicPr>
          <p:cNvPr id="5" name="Picture 2" descr="\\IPRL-DC\Public\Public_Documents\Tipping\Megamelus\MegaOptimi\Photos\IMG_20150313_124209453.jpg"/>
          <p:cNvPicPr>
            <a:picLocks noChangeAspect="1" noChangeArrowheads="1"/>
          </p:cNvPicPr>
          <p:nvPr/>
        </p:nvPicPr>
        <p:blipFill>
          <a:blip r:embed="rId4" cstate="print"/>
          <a:srcRect b="6944"/>
          <a:stretch>
            <a:fillRect/>
          </a:stretch>
        </p:blipFill>
        <p:spPr bwMode="auto">
          <a:xfrm>
            <a:off x="685800" y="2701465"/>
            <a:ext cx="2514600" cy="4156535"/>
          </a:xfrm>
          <a:prstGeom prst="rect">
            <a:avLst/>
          </a:prstGeom>
          <a:noFill/>
        </p:spPr>
      </p:pic>
      <p:pic>
        <p:nvPicPr>
          <p:cNvPr id="6" name="Picture 5" descr="2015 Mega releases CERP.jpg"/>
          <p:cNvPicPr>
            <a:picLocks noChangeAspect="1"/>
          </p:cNvPicPr>
          <p:nvPr/>
        </p:nvPicPr>
        <p:blipFill>
          <a:blip r:embed="rId5" cstate="print"/>
          <a:srcRect l="21739" r="26087"/>
          <a:stretch>
            <a:fillRect/>
          </a:stretch>
        </p:blipFill>
        <p:spPr>
          <a:xfrm>
            <a:off x="4800600" y="1981201"/>
            <a:ext cx="4343400" cy="4374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146049" y="1563624"/>
            <a:ext cx="7467601" cy="4876800"/>
            <a:chOff x="1295401" y="1981200"/>
            <a:chExt cx="7467601" cy="4876800"/>
          </a:xfrm>
        </p:grpSpPr>
        <p:pic>
          <p:nvPicPr>
            <p:cNvPr id="4" name="Picture 3" descr="IMG_1490.JPG"/>
            <p:cNvPicPr>
              <a:picLocks noChangeAspect="1"/>
            </p:cNvPicPr>
            <p:nvPr/>
          </p:nvPicPr>
          <p:blipFill>
            <a:blip r:embed="rId2" cstate="print"/>
            <a:srcRect l="9100"/>
            <a:stretch>
              <a:fillRect/>
            </a:stretch>
          </p:blipFill>
          <p:spPr>
            <a:xfrm rot="16200000">
              <a:off x="6695662" y="4790659"/>
              <a:ext cx="2305880" cy="1828801"/>
            </a:xfrm>
            <a:prstGeom prst="rect">
              <a:avLst/>
            </a:prstGeom>
          </p:spPr>
        </p:pic>
        <p:pic>
          <p:nvPicPr>
            <p:cNvPr id="5" name="Picture 4" descr="IMG_1483.JPG"/>
            <p:cNvPicPr>
              <a:picLocks noChangeAspect="1"/>
            </p:cNvPicPr>
            <p:nvPr/>
          </p:nvPicPr>
          <p:blipFill>
            <a:blip r:embed="rId3" cstate="print"/>
            <a:srcRect l="6269"/>
            <a:stretch>
              <a:fillRect/>
            </a:stretch>
          </p:blipFill>
          <p:spPr>
            <a:xfrm rot="16200000">
              <a:off x="3775588" y="4842388"/>
              <a:ext cx="2278624" cy="1752600"/>
            </a:xfrm>
            <a:prstGeom prst="rect">
              <a:avLst/>
            </a:prstGeom>
          </p:spPr>
        </p:pic>
        <p:pic>
          <p:nvPicPr>
            <p:cNvPr id="6" name="Picture 5" descr="IMG_1485.JPG"/>
            <p:cNvPicPr>
              <a:picLocks noChangeAspect="1"/>
            </p:cNvPicPr>
            <p:nvPr/>
          </p:nvPicPr>
          <p:blipFill>
            <a:blip r:embed="rId4" cstate="print"/>
            <a:srcRect l="3448"/>
            <a:stretch>
              <a:fillRect/>
            </a:stretch>
          </p:blipFill>
          <p:spPr>
            <a:xfrm rot="16200000">
              <a:off x="6654305" y="2261096"/>
              <a:ext cx="2209800" cy="1650009"/>
            </a:xfrm>
            <a:prstGeom prst="rect">
              <a:avLst/>
            </a:prstGeom>
          </p:spPr>
        </p:pic>
        <p:pic>
          <p:nvPicPr>
            <p:cNvPr id="7" name="Picture 6" descr="IMG_1486.JPG"/>
            <p:cNvPicPr>
              <a:picLocks noChangeAspect="1"/>
            </p:cNvPicPr>
            <p:nvPr/>
          </p:nvPicPr>
          <p:blipFill>
            <a:blip r:embed="rId5" cstate="print"/>
            <a:srcRect l="6162"/>
            <a:stretch>
              <a:fillRect/>
            </a:stretch>
          </p:blipFill>
          <p:spPr>
            <a:xfrm rot="16200000">
              <a:off x="1115566" y="2237236"/>
              <a:ext cx="2209799" cy="1697728"/>
            </a:xfrm>
            <a:prstGeom prst="rect">
              <a:avLst/>
            </a:prstGeom>
          </p:spPr>
        </p:pic>
        <p:pic>
          <p:nvPicPr>
            <p:cNvPr id="8" name="Picture 7" descr="IMG_1494.JPG"/>
            <p:cNvPicPr>
              <a:picLocks noChangeAspect="1"/>
            </p:cNvPicPr>
            <p:nvPr/>
          </p:nvPicPr>
          <p:blipFill>
            <a:blip r:embed="rId6" cstate="print"/>
            <a:srcRect l="8022"/>
            <a:stretch>
              <a:fillRect/>
            </a:stretch>
          </p:blipFill>
          <p:spPr>
            <a:xfrm rot="16200000">
              <a:off x="3799729" y="2220071"/>
              <a:ext cx="2209800" cy="1732058"/>
            </a:xfrm>
            <a:prstGeom prst="rect">
              <a:avLst/>
            </a:prstGeom>
          </p:spPr>
        </p:pic>
        <p:pic>
          <p:nvPicPr>
            <p:cNvPr id="9" name="Picture 8" descr="IMG_1482.JPG"/>
            <p:cNvPicPr>
              <a:picLocks noChangeAspect="1"/>
            </p:cNvPicPr>
            <p:nvPr/>
          </p:nvPicPr>
          <p:blipFill>
            <a:blip r:embed="rId7" cstate="print"/>
            <a:srcRect l="13837"/>
            <a:stretch>
              <a:fillRect/>
            </a:stretch>
          </p:blipFill>
          <p:spPr>
            <a:xfrm rot="16200000">
              <a:off x="1047236" y="4820167"/>
              <a:ext cx="2285998" cy="1789667"/>
            </a:xfrm>
            <a:prstGeom prst="rect">
              <a:avLst/>
            </a:prstGeom>
          </p:spPr>
        </p:pic>
      </p:grpSp>
      <p:sp>
        <p:nvSpPr>
          <p:cNvPr id="10" name="Title 1"/>
          <p:cNvSpPr txBox="1">
            <a:spLocks/>
          </p:cNvSpPr>
          <p:nvPr/>
        </p:nvSpPr>
        <p:spPr bwMode="auto">
          <a:xfrm>
            <a:off x="457200" y="1524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endParaRPr lang="en-US" sz="2800" b="1" dirty="0">
              <a:solidFill>
                <a:schemeClr val="tx1"/>
              </a:solidFill>
              <a:latin typeface="+mn-lt"/>
            </a:endParaRPr>
          </a:p>
          <a:p>
            <a:pPr lvl="0" algn="ctr"/>
            <a:r>
              <a:rPr lang="en-US" sz="2800" b="1" dirty="0">
                <a:solidFill>
                  <a:schemeClr val="tx1"/>
                </a:solidFill>
                <a:latin typeface="+mn-lt"/>
              </a:rPr>
              <a:t>Waterhyacinth Research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Potential for Active Integration of Chemical and Biological Control </a:t>
            </a:r>
            <a:b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2545080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  <a:latin typeface="+mn-lt"/>
              </a:rPr>
              <a:t>Biocontrol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4788408"/>
            <a:ext cx="1239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No</a:t>
            </a:r>
          </a:p>
          <a:p>
            <a:r>
              <a:rPr lang="en-US" dirty="0">
                <a:solidFill>
                  <a:schemeClr val="tx1"/>
                </a:solidFill>
                <a:latin typeface="+mn-lt"/>
              </a:rPr>
              <a:t>Biocontrol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21536" y="3764280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Control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35952" y="3776472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4 </a:t>
            </a:r>
            <a:r>
              <a:rPr lang="en-US" dirty="0" err="1">
                <a:solidFill>
                  <a:schemeClr val="tx1"/>
                </a:solidFill>
              </a:rPr>
              <a:t>qts</a:t>
            </a:r>
            <a:r>
              <a:rPr lang="en-US" dirty="0">
                <a:solidFill>
                  <a:schemeClr val="tx1"/>
                </a:solidFill>
              </a:rPr>
              <a:t>/A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70832" y="3782568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2 </a:t>
            </a:r>
            <a:r>
              <a:rPr lang="en-US" dirty="0" err="1">
                <a:solidFill>
                  <a:schemeClr val="tx1"/>
                </a:solidFill>
              </a:rPr>
              <a:t>qts</a:t>
            </a:r>
            <a:r>
              <a:rPr lang="en-US" dirty="0">
                <a:solidFill>
                  <a:schemeClr val="tx1"/>
                </a:solidFill>
              </a:rPr>
              <a:t>/A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IPM</a:t>
            </a:r>
          </a:p>
        </p:txBody>
      </p:sp>
      <p:pic>
        <p:nvPicPr>
          <p:cNvPr id="4" name="Content Placeholder 3" descr="IMG_20151110_1400442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47903" y="1498972"/>
            <a:ext cx="2547950" cy="4525963"/>
          </a:xfrm>
        </p:spPr>
      </p:pic>
      <p:pic>
        <p:nvPicPr>
          <p:cNvPr id="6" name="Picture 5" descr="IMG_20151110_1205065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2200" y="1007646"/>
            <a:ext cx="2971800" cy="5278854"/>
          </a:xfrm>
          <a:prstGeom prst="rect">
            <a:avLst/>
          </a:prstGeom>
        </p:spPr>
      </p:pic>
      <p:pic>
        <p:nvPicPr>
          <p:cNvPr id="7" name="Content Placeholder 3" descr="IMG_20151109_143620952.jpg"/>
          <p:cNvPicPr>
            <a:picLocks noChangeAspect="1"/>
          </p:cNvPicPr>
          <p:nvPr/>
        </p:nvPicPr>
        <p:blipFill>
          <a:blip r:embed="rId4" cstate="print"/>
          <a:srcRect t="25909"/>
          <a:stretch>
            <a:fillRect/>
          </a:stretch>
        </p:blipFill>
        <p:spPr>
          <a:xfrm>
            <a:off x="228601" y="1066800"/>
            <a:ext cx="2819400" cy="550348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Waterlettuce</a:t>
            </a:r>
          </a:p>
        </p:txBody>
      </p:sp>
      <p:grpSp>
        <p:nvGrpSpPr>
          <p:cNvPr id="4" name="Content Placeholder 3"/>
          <p:cNvGrpSpPr>
            <a:grpSpLocks noGrp="1"/>
          </p:cNvGrpSpPr>
          <p:nvPr/>
        </p:nvGrpSpPr>
        <p:grpSpPr>
          <a:xfrm>
            <a:off x="0" y="1734312"/>
            <a:ext cx="4425696" cy="3767327"/>
            <a:chOff x="762000" y="3790950"/>
            <a:chExt cx="4605754" cy="3067051"/>
          </a:xfrm>
        </p:grpSpPr>
        <p:pic>
          <p:nvPicPr>
            <p:cNvPr id="5" name="Picture 4" descr="https://bugwoodcloud.org/images/768x512/5447029.jpg"/>
            <p:cNvPicPr>
              <a:picLocks noChangeAspect="1" noChangeArrowheads="1"/>
            </p:cNvPicPr>
            <p:nvPr/>
          </p:nvPicPr>
          <p:blipFill>
            <a:blip r:embed="rId2" cstate="print"/>
            <a:srcRect b="4167"/>
            <a:stretch>
              <a:fillRect/>
            </a:stretch>
          </p:blipFill>
          <p:spPr bwMode="auto">
            <a:xfrm>
              <a:off x="762000" y="3790950"/>
              <a:ext cx="4267200" cy="3067050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 rot="16200000">
              <a:off x="4108966" y="5599212"/>
              <a:ext cx="2209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</a:rPr>
                <a:t>Leslie </a:t>
              </a:r>
              <a:r>
                <a:rPr lang="en-US" sz="1400" dirty="0" err="1">
                  <a:solidFill>
                    <a:schemeClr val="accent6">
                      <a:lumMod val="50000"/>
                    </a:schemeClr>
                  </a:solidFill>
                </a:rPr>
                <a:t>Merhoff</a:t>
              </a:r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</a:rPr>
                <a:t>, U. of Conn. </a:t>
              </a:r>
            </a:p>
          </p:txBody>
        </p:sp>
      </p:grpSp>
      <p:pic>
        <p:nvPicPr>
          <p:cNvPr id="7" name="Picture 2" descr="https://bugwoodcloud.org/images/768x512/0002027.jpg"/>
          <p:cNvPicPr>
            <a:picLocks noChangeAspect="1" noChangeArrowheads="1"/>
          </p:cNvPicPr>
          <p:nvPr/>
        </p:nvPicPr>
        <p:blipFill>
          <a:blip r:embed="rId3" cstate="print"/>
          <a:srcRect t="5225" b="6250"/>
          <a:stretch>
            <a:fillRect/>
          </a:stretch>
        </p:blipFill>
        <p:spPr bwMode="auto">
          <a:xfrm>
            <a:off x="4495800" y="2423160"/>
            <a:ext cx="4648200" cy="274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Development of new biocontrol agents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Lepidelphax pistiae </a:t>
            </a:r>
            <a:r>
              <a:rPr lang="en-US" dirty="0"/>
              <a:t>(Hemiptera: Delphacidae)</a:t>
            </a:r>
          </a:p>
          <a:p>
            <a:endParaRPr lang="en-US" dirty="0"/>
          </a:p>
          <a:p>
            <a:endParaRPr lang="en-US" i="1" dirty="0"/>
          </a:p>
        </p:txBody>
      </p:sp>
      <p:pic>
        <p:nvPicPr>
          <p:cNvPr id="4" name="Picture 4" descr="\\ARSFLFLL3FP3341\public2\Public_Documents\Tipping\Pistia\Photos\lepa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2933700"/>
            <a:ext cx="3810000" cy="2857500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0" y="2815589"/>
            <a:ext cx="4605754" cy="3067051"/>
            <a:chOff x="762000" y="3790950"/>
            <a:chExt cx="4605754" cy="3067051"/>
          </a:xfrm>
        </p:grpSpPr>
        <p:pic>
          <p:nvPicPr>
            <p:cNvPr id="6" name="Picture 4" descr="https://bugwoodcloud.org/images/768x512/5447029.jpg"/>
            <p:cNvPicPr>
              <a:picLocks noChangeAspect="1" noChangeArrowheads="1"/>
            </p:cNvPicPr>
            <p:nvPr/>
          </p:nvPicPr>
          <p:blipFill>
            <a:blip r:embed="rId3" cstate="print"/>
            <a:srcRect b="4167"/>
            <a:stretch>
              <a:fillRect/>
            </a:stretch>
          </p:blipFill>
          <p:spPr bwMode="auto">
            <a:xfrm>
              <a:off x="762000" y="3790950"/>
              <a:ext cx="4267200" cy="3067050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 rot="16200000">
              <a:off x="4108966" y="5599212"/>
              <a:ext cx="2209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</a:rPr>
                <a:t>Leslie </a:t>
              </a:r>
              <a:r>
                <a:rPr lang="en-US" sz="1400" dirty="0" err="1">
                  <a:solidFill>
                    <a:schemeClr val="accent6">
                      <a:lumMod val="50000"/>
                    </a:schemeClr>
                  </a:solidFill>
                </a:rPr>
                <a:t>Merhoff</a:t>
              </a:r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</a:rPr>
                <a:t>, U. of Conn. 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Host range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65 plant species tested (no choice)</a:t>
            </a:r>
          </a:p>
          <a:p>
            <a:r>
              <a:rPr lang="en-US" dirty="0"/>
              <a:t>No feeding or oviposition on any plant other than the target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9266" name="Picture 2" descr="C:\Users\cminteer\Google Drive\20160608_1515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1067" y="4133850"/>
            <a:ext cx="4842933" cy="2724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</a:t>
            </a:r>
          </a:p>
        </p:txBody>
      </p:sp>
      <p:pic>
        <p:nvPicPr>
          <p:cNvPr id="133122" name="Picture 2" descr="\\ARSFLFLL3FP3341\public2\Public_Documents\Tipping\Pistia\LPImpact\IMG_20151023_1040359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1877"/>
            <a:ext cx="2547950" cy="4525963"/>
          </a:xfrm>
          <a:prstGeom prst="rect">
            <a:avLst/>
          </a:prstGeom>
          <a:noFill/>
        </p:spPr>
      </p:pic>
      <p:pic>
        <p:nvPicPr>
          <p:cNvPr id="133123" name="Picture 3" descr="\\ARSFLFLL3FP3341\public2\Public_Documents\Tipping\Pistia\LPImpact\IMG_20151023_1008405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041861"/>
            <a:ext cx="2530968" cy="4495800"/>
          </a:xfrm>
          <a:prstGeom prst="rect">
            <a:avLst/>
          </a:prstGeom>
          <a:noFill/>
        </p:spPr>
      </p:pic>
      <p:grpSp>
        <p:nvGrpSpPr>
          <p:cNvPr id="3" name="Group 9"/>
          <p:cNvGrpSpPr/>
          <p:nvPr/>
        </p:nvGrpSpPr>
        <p:grpSpPr>
          <a:xfrm>
            <a:off x="5311346" y="1981200"/>
            <a:ext cx="3832654" cy="3036332"/>
            <a:chOff x="5311346" y="1981200"/>
            <a:chExt cx="3832654" cy="3036332"/>
          </a:xfrm>
        </p:grpSpPr>
        <p:grpSp>
          <p:nvGrpSpPr>
            <p:cNvPr id="4" name="Group 8"/>
            <p:cNvGrpSpPr/>
            <p:nvPr/>
          </p:nvGrpSpPr>
          <p:grpSpPr>
            <a:xfrm>
              <a:off x="5311346" y="1981200"/>
              <a:ext cx="3832654" cy="2675626"/>
              <a:chOff x="5311346" y="1981200"/>
              <a:chExt cx="3832654" cy="2675626"/>
            </a:xfrm>
          </p:grpSpPr>
          <p:pic>
            <p:nvPicPr>
              <p:cNvPr id="6" name="Picture 5" descr="biomass graph.JPG"/>
              <p:cNvPicPr>
                <a:picLocks noChangeAspect="1"/>
              </p:cNvPicPr>
              <p:nvPr/>
            </p:nvPicPr>
            <p:blipFill>
              <a:blip r:embed="rId4" cstate="print"/>
              <a:srcRect l="8395" t="28889" r="15569" b="30000"/>
              <a:stretch>
                <a:fillRect/>
              </a:stretch>
            </p:blipFill>
            <p:spPr>
              <a:xfrm>
                <a:off x="5311346" y="1981200"/>
                <a:ext cx="3832654" cy="2675626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7924800" y="2209800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*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5791200" y="4648200"/>
              <a:ext cx="2971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* P  &lt; 0.0001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5875"/>
            <a:ext cx="7772400" cy="1143000"/>
          </a:xfrm>
        </p:spPr>
        <p:txBody>
          <a:bodyPr>
            <a:noAutofit/>
          </a:bodyPr>
          <a:lstStyle/>
          <a:p>
            <a:r>
              <a:rPr lang="en-US" sz="3600" i="1" dirty="0" err="1">
                <a:solidFill>
                  <a:srgbClr val="003600"/>
                </a:solidFill>
              </a:rPr>
              <a:t>Lygodium</a:t>
            </a:r>
            <a:r>
              <a:rPr lang="en-US" sz="3600" i="1" dirty="0">
                <a:solidFill>
                  <a:srgbClr val="003600"/>
                </a:solidFill>
              </a:rPr>
              <a:t> </a:t>
            </a:r>
            <a:r>
              <a:rPr lang="en-US" sz="3600" i="1" dirty="0" err="1">
                <a:solidFill>
                  <a:srgbClr val="003600"/>
                </a:solidFill>
              </a:rPr>
              <a:t>microphyllum</a:t>
            </a:r>
            <a:br>
              <a:rPr lang="en-US" sz="3600" i="1" dirty="0">
                <a:solidFill>
                  <a:srgbClr val="003600"/>
                </a:solidFill>
              </a:rPr>
            </a:br>
            <a:r>
              <a:rPr lang="en-US" sz="3600" dirty="0">
                <a:solidFill>
                  <a:srgbClr val="003600"/>
                </a:solidFill>
              </a:rPr>
              <a:t>Old World climbing fern</a:t>
            </a:r>
            <a:endParaRPr lang="en-US" sz="3600" i="1" dirty="0">
              <a:solidFill>
                <a:srgbClr val="0036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908" y="1219200"/>
            <a:ext cx="6921875" cy="519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411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i="1" dirty="0" err="1"/>
              <a:t>Rhodomyrtus</a:t>
            </a:r>
            <a:r>
              <a:rPr lang="en-US" sz="3600" i="1" dirty="0"/>
              <a:t> </a:t>
            </a:r>
            <a:r>
              <a:rPr lang="en-US" sz="3600" i="1" dirty="0" err="1"/>
              <a:t>tomentosa</a:t>
            </a:r>
            <a:endParaRPr lang="en-US" sz="3600" i="1" dirty="0"/>
          </a:p>
        </p:txBody>
      </p:sp>
      <p:pic>
        <p:nvPicPr>
          <p:cNvPr id="4" name="Picture 3" descr="IMG_34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20" y="1304636"/>
            <a:ext cx="3837080" cy="51161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21120" y="6051411"/>
            <a:ext cx="3837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Source: Melissa Smith (Hong Kong)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8396" y="1304636"/>
            <a:ext cx="42727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Native to Asia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Fire resilient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High affinity for poor soils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Highly problematic in Naples and Cypress Creek, among other areas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Understory invader, especially in Pinelands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792" y="3845914"/>
            <a:ext cx="3648935" cy="27367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" y="6237100"/>
            <a:ext cx="3648935" cy="382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Source: USDA-ARS (Florida)</a:t>
            </a:r>
          </a:p>
        </p:txBody>
      </p:sp>
    </p:spTree>
    <p:extLst>
      <p:ext uri="{BB962C8B-B14F-4D97-AF65-F5344CB8AC3E}">
        <p14:creationId xmlns:p14="http://schemas.microsoft.com/office/powerpoint/2010/main" val="31672495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7067" y="348379"/>
            <a:ext cx="8260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Rhodomyrtus</a:t>
            </a:r>
            <a:r>
              <a:rPr lang="en-US" sz="3600" dirty="0"/>
              <a:t> biological control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8256221"/>
              </p:ext>
            </p:extLst>
          </p:nvPr>
        </p:nvGraphicFramePr>
        <p:xfrm>
          <a:off x="457200" y="958850"/>
          <a:ext cx="8229600" cy="494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Document" r:id="rId3" imgW="8236942" imgH="4934045" progId="Word.Document.12">
                  <p:embed/>
                </p:oleObj>
              </mc:Choice>
              <mc:Fallback>
                <p:oleObj name="Document" r:id="rId3" imgW="8236942" imgH="4934045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958850"/>
                        <a:ext cx="8229600" cy="4940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61930" y="5427962"/>
            <a:ext cx="7956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Fruit feeder, </a:t>
            </a:r>
            <a:r>
              <a:rPr lang="en-US" sz="2000" i="1" dirty="0" err="1"/>
              <a:t>Mesophleps</a:t>
            </a:r>
            <a:r>
              <a:rPr lang="en-US" sz="2000" i="1" dirty="0"/>
              <a:t> </a:t>
            </a:r>
            <a:r>
              <a:rPr lang="en-US" sz="2000" i="1" dirty="0" err="1"/>
              <a:t>albinella</a:t>
            </a:r>
            <a:r>
              <a:rPr lang="en-US" sz="2000" dirty="0"/>
              <a:t>, currently in quarantine</a:t>
            </a:r>
            <a:r>
              <a:rPr lang="en-US" sz="2000" i="1" dirty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157105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7067" y="348379"/>
            <a:ext cx="8260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Rhodomyrtus</a:t>
            </a:r>
            <a:r>
              <a:rPr lang="en-US" sz="3600" dirty="0"/>
              <a:t> biological control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1930" y="5427962"/>
            <a:ext cx="7956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Stem-boring moth, </a:t>
            </a:r>
            <a:r>
              <a:rPr lang="en-US" sz="2000" i="1" dirty="0" err="1"/>
              <a:t>Casmara</a:t>
            </a:r>
            <a:r>
              <a:rPr lang="en-US" sz="2000" i="1" dirty="0"/>
              <a:t> </a:t>
            </a:r>
            <a:r>
              <a:rPr lang="en-US" sz="2000" i="1" dirty="0" err="1"/>
              <a:t>subagronoma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t="5857" b="12772"/>
          <a:stretch/>
        </p:blipFill>
        <p:spPr>
          <a:xfrm>
            <a:off x="2366442" y="1292371"/>
            <a:ext cx="4658379" cy="4135591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1258722" y="4045686"/>
            <a:ext cx="2753456" cy="337141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1884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Melaleuca</a:t>
            </a:r>
            <a:r>
              <a:rPr lang="en-US" i="1" dirty="0"/>
              <a:t> </a:t>
            </a:r>
            <a:r>
              <a:rPr lang="en-US" i="1" dirty="0" err="1"/>
              <a:t>quinquenervia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21885" y="1663227"/>
            <a:ext cx="4964915" cy="37236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533" y="2136871"/>
            <a:ext cx="34165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20 years of biological control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Significant control achieved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Still need more control, especially in perennially inundated areas (e.g. Loxahatchee)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21885" y="5386913"/>
            <a:ext cx="4964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USDA-ARS (</a:t>
            </a:r>
            <a:r>
              <a:rPr lang="en-US" i="1" dirty="0"/>
              <a:t>M. </a:t>
            </a:r>
            <a:r>
              <a:rPr lang="en-US" i="1" dirty="0" err="1"/>
              <a:t>quinquenervia</a:t>
            </a:r>
            <a:r>
              <a:rPr lang="en-US" i="1" dirty="0"/>
              <a:t> </a:t>
            </a:r>
            <a:r>
              <a:rPr lang="en-US" dirty="0"/>
              <a:t>with biological control)</a:t>
            </a:r>
          </a:p>
        </p:txBody>
      </p:sp>
    </p:spTree>
    <p:extLst>
      <p:ext uri="{BB962C8B-B14F-4D97-AF65-F5344CB8AC3E}">
        <p14:creationId xmlns:p14="http://schemas.microsoft.com/office/powerpoint/2010/main" val="494615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Melaleuca</a:t>
            </a:r>
            <a:r>
              <a:rPr lang="en-US" i="1" dirty="0"/>
              <a:t> </a:t>
            </a:r>
            <a:r>
              <a:rPr lang="en-US" dirty="0"/>
              <a:t>biological control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7582" y="1156639"/>
            <a:ext cx="8159218" cy="51637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8123" y="5933673"/>
            <a:ext cx="7840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rgbClr val="FFFFFF"/>
                </a:solidFill>
              </a:rPr>
              <a:t>Lophidiplosis</a:t>
            </a:r>
            <a:r>
              <a:rPr lang="en-US" sz="2400" i="1" dirty="0">
                <a:solidFill>
                  <a:srgbClr val="FFFFFF"/>
                </a:solidFill>
              </a:rPr>
              <a:t> </a:t>
            </a:r>
            <a:r>
              <a:rPr lang="en-US" sz="2400" i="1" dirty="0" err="1">
                <a:solidFill>
                  <a:srgbClr val="FFFFFF"/>
                </a:solidFill>
              </a:rPr>
              <a:t>indentata</a:t>
            </a:r>
            <a:r>
              <a:rPr lang="en-US" sz="2400" i="1" dirty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with galls (galling midge)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1886" y="6276397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~2 years, More information: Melissa Smith</a:t>
            </a:r>
          </a:p>
        </p:txBody>
      </p:sp>
    </p:spTree>
    <p:extLst>
      <p:ext uri="{BB962C8B-B14F-4D97-AF65-F5344CB8AC3E}">
        <p14:creationId xmlns:p14="http://schemas.microsoft.com/office/powerpoint/2010/main" val="2888171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335252" y="1857730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buNone/>
            </a:pPr>
            <a:endParaRPr lang="en-US" dirty="0"/>
          </a:p>
          <a:p>
            <a:pPr eaLnBrk="1" hangingPunct="1"/>
            <a:endParaRPr lang="en-US" dirty="0"/>
          </a:p>
        </p:txBody>
      </p:sp>
      <p:pic>
        <p:nvPicPr>
          <p:cNvPr id="6" name="Picture 24" descr="ECISMA SFWMD Logo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55711" y="2795024"/>
            <a:ext cx="1016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6" descr="ECISMA NPS Logo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23744" y="5137595"/>
            <a:ext cx="863934" cy="1109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003" y="4846424"/>
            <a:ext cx="866174" cy="10530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376" y="5092065"/>
            <a:ext cx="1174436" cy="8036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904" y="3594464"/>
            <a:ext cx="859536" cy="1023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816" y="3968148"/>
            <a:ext cx="1416215" cy="708108"/>
          </a:xfrm>
          <a:prstGeom prst="rect">
            <a:avLst/>
          </a:prstGeom>
        </p:spPr>
      </p:pic>
      <p:pic>
        <p:nvPicPr>
          <p:cNvPr id="87042" name="Picture 2" descr="https://opendata.miamidade.gov/api/assets/F2F272F3-3DB2-48C7-AE47-93B716B4799C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77" y="3945301"/>
            <a:ext cx="1641475" cy="58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0" y="3990624"/>
            <a:ext cx="1395051" cy="260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074" y="3382540"/>
            <a:ext cx="1319583" cy="541689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364" y="1839151"/>
            <a:ext cx="1282700" cy="1561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040" y="3002579"/>
            <a:ext cx="1168418" cy="4673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509" y="4864775"/>
            <a:ext cx="983894" cy="8530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848" y="2264640"/>
            <a:ext cx="1164710" cy="801100"/>
          </a:xfrm>
          <a:prstGeom prst="rect">
            <a:avLst/>
          </a:prstGeom>
        </p:spPr>
      </p:pic>
      <p:pic>
        <p:nvPicPr>
          <p:cNvPr id="83970" name="Picture 2" descr="Image result for audubon society logo corkscrew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690961" y="4925484"/>
            <a:ext cx="1395639" cy="12038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6549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76200"/>
            <a:ext cx="9193306" cy="1143000"/>
          </a:xfrm>
        </p:spPr>
        <p:txBody>
          <a:bodyPr>
            <a:normAutofit/>
          </a:bodyPr>
          <a:lstStyle/>
          <a:p>
            <a:r>
              <a:rPr lang="en-US" sz="2800" i="1" dirty="0">
                <a:solidFill>
                  <a:srgbClr val="003300"/>
                </a:solidFill>
              </a:rPr>
              <a:t>Neomusotima conspurcatalis</a:t>
            </a:r>
            <a:r>
              <a:rPr lang="en-US" sz="2800" dirty="0">
                <a:solidFill>
                  <a:srgbClr val="003300"/>
                </a:solidFill>
              </a:rPr>
              <a:t>, the brown </a:t>
            </a:r>
            <a:r>
              <a:rPr lang="en-US" sz="2800" dirty="0" err="1">
                <a:solidFill>
                  <a:srgbClr val="003300"/>
                </a:solidFill>
              </a:rPr>
              <a:t>lygodium</a:t>
            </a:r>
            <a:r>
              <a:rPr lang="en-US" sz="2800" dirty="0">
                <a:solidFill>
                  <a:srgbClr val="003300"/>
                </a:solidFill>
              </a:rPr>
              <a:t> moth</a:t>
            </a:r>
            <a:br>
              <a:rPr lang="en-US" sz="2800" dirty="0">
                <a:solidFill>
                  <a:srgbClr val="003300"/>
                </a:solidFill>
              </a:rPr>
            </a:br>
            <a:r>
              <a:rPr lang="en-US" sz="2800" dirty="0">
                <a:solidFill>
                  <a:srgbClr val="003300"/>
                </a:solidFill>
              </a:rPr>
              <a:t>211,322 released to date in FY 2016</a:t>
            </a:r>
            <a:endParaRPr lang="en-US" sz="2800" i="1" dirty="0">
              <a:solidFill>
                <a:srgbClr val="003300"/>
              </a:solidFill>
            </a:endParaRPr>
          </a:p>
        </p:txBody>
      </p:sp>
      <p:grpSp>
        <p:nvGrpSpPr>
          <p:cNvPr id="3" name="Group 5"/>
          <p:cNvGrpSpPr/>
          <p:nvPr/>
        </p:nvGrpSpPr>
        <p:grpSpPr>
          <a:xfrm>
            <a:off x="76200" y="990600"/>
            <a:ext cx="8991600" cy="5728065"/>
            <a:chOff x="104624" y="990600"/>
            <a:chExt cx="8991600" cy="57280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18" y="1143000"/>
              <a:ext cx="2821382" cy="2116034"/>
            </a:xfrm>
            <a:prstGeom prst="rect">
              <a:avLst/>
            </a:prstGeom>
            <a:ln w="57150" cmpd="sng">
              <a:solidFill>
                <a:schemeClr val="tx1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1488" y="990600"/>
              <a:ext cx="3434736" cy="257605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4" t="51180" r="62165" b="18118"/>
            <a:stretch/>
          </p:blipFill>
          <p:spPr>
            <a:xfrm>
              <a:off x="5922147" y="3991494"/>
              <a:ext cx="3051271" cy="233806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624" y="4416367"/>
              <a:ext cx="3552976" cy="2302298"/>
            </a:xfrm>
            <a:prstGeom prst="rect">
              <a:avLst/>
            </a:prstGeom>
          </p:spPr>
        </p:pic>
        <p:graphicFrame>
          <p:nvGraphicFramePr>
            <p:cNvPr id="4" name="Diagram 3"/>
            <p:cNvGraphicFramePr/>
            <p:nvPr>
              <p:extLst/>
            </p:nvPr>
          </p:nvGraphicFramePr>
          <p:xfrm>
            <a:off x="3048000" y="2209800"/>
            <a:ext cx="2632974" cy="25146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>
              <a:off x="3810000" y="3200400"/>
              <a:ext cx="11553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3300"/>
                  </a:solidFill>
                </a:rPr>
                <a:t>~ 28 days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1832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i="1" dirty="0">
                <a:solidFill>
                  <a:srgbClr val="003600"/>
                </a:solidFill>
              </a:rPr>
              <a:t>Floracarus perrepae</a:t>
            </a:r>
            <a:br>
              <a:rPr lang="en-US" i="1" dirty="0">
                <a:solidFill>
                  <a:srgbClr val="003600"/>
                </a:solidFill>
              </a:rPr>
            </a:br>
            <a:endParaRPr lang="en-US" i="1" dirty="0">
              <a:solidFill>
                <a:srgbClr val="0036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2" t="1946" b="74727"/>
          <a:stretch/>
        </p:blipFill>
        <p:spPr bwMode="auto">
          <a:xfrm>
            <a:off x="152400" y="914400"/>
            <a:ext cx="4572000" cy="2993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28739" y="3479763"/>
            <a:ext cx="21515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Freeman et al. 2005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4114800"/>
            <a:ext cx="8991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rgbClr val="003600"/>
                </a:solidFill>
                <a:latin typeface="Calibri" pitchFamily="34" charset="0"/>
              </a:rPr>
              <a:t>Very low establishment success measured in 2011 after initial field releases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rgbClr val="003600"/>
                </a:solidFill>
                <a:latin typeface="Calibri" pitchFamily="34" charset="0"/>
              </a:rPr>
              <a:t>Agent is more widely distributed than originally thought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rgbClr val="003600"/>
                </a:solidFill>
                <a:latin typeface="Calibri" pitchFamily="34" charset="0"/>
              </a:rPr>
              <a:t>56,475 released to date in FY 2016</a:t>
            </a:r>
          </a:p>
          <a:p>
            <a:pPr marL="285750" indent="-285750">
              <a:buFont typeface="Arial"/>
              <a:buChar char="•"/>
            </a:pPr>
            <a:endParaRPr lang="en-US" sz="2800" dirty="0">
              <a:solidFill>
                <a:srgbClr val="003600"/>
              </a:solidFill>
            </a:endParaRPr>
          </a:p>
        </p:txBody>
      </p:sp>
      <p:grpSp>
        <p:nvGrpSpPr>
          <p:cNvPr id="3" name="Group 6"/>
          <p:cNvGrpSpPr/>
          <p:nvPr/>
        </p:nvGrpSpPr>
        <p:grpSpPr>
          <a:xfrm>
            <a:off x="4838700" y="921250"/>
            <a:ext cx="4268624" cy="3168994"/>
            <a:chOff x="1473074" y="1417638"/>
            <a:chExt cx="6374561" cy="4780921"/>
          </a:xfrm>
        </p:grpSpPr>
        <p:pic>
          <p:nvPicPr>
            <p:cNvPr id="8" name="Picture 7" descr="GalledLeaves.jpe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3074" y="1417638"/>
              <a:ext cx="6374561" cy="4780921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 flipH="1">
              <a:off x="6217259" y="1746334"/>
              <a:ext cx="529128" cy="1018695"/>
            </a:xfrm>
            <a:prstGeom prst="straightConnector1">
              <a:avLst/>
            </a:prstGeom>
            <a:ln w="28575" cmpd="sng"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4742589" y="2255681"/>
              <a:ext cx="529128" cy="1018695"/>
            </a:xfrm>
            <a:prstGeom prst="straightConnector1">
              <a:avLst/>
            </a:prstGeom>
            <a:ln w="28575" cmpd="sng"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82981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14350" y="1619250"/>
            <a:ext cx="5638800" cy="4229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19600" y="1447800"/>
            <a:ext cx="4572000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003600"/>
                </a:solidFill>
              </a:rPr>
              <a:t>Goolsby</a:t>
            </a:r>
            <a:r>
              <a:rPr lang="en-US" sz="2600" dirty="0">
                <a:solidFill>
                  <a:srgbClr val="003600"/>
                </a:solidFill>
              </a:rPr>
              <a:t> et al. (2004) potted plant study</a:t>
            </a:r>
          </a:p>
          <a:p>
            <a:pPr marL="742950" lvl="1" indent="-285750">
              <a:buFont typeface="Arial"/>
              <a:buChar char="•"/>
            </a:pPr>
            <a:r>
              <a:rPr lang="en-US" sz="2600" dirty="0">
                <a:solidFill>
                  <a:srgbClr val="003600"/>
                </a:solidFill>
              </a:rPr>
              <a:t>Reduced aboveground biomass by 49% and belowground biomass by 35%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i="1" dirty="0" err="1">
                <a:solidFill>
                  <a:srgbClr val="003300"/>
                </a:solidFill>
              </a:rPr>
              <a:t>Floracarus</a:t>
            </a:r>
            <a:r>
              <a:rPr lang="en-US" sz="3600" i="1" dirty="0">
                <a:solidFill>
                  <a:srgbClr val="003300"/>
                </a:solidFill>
              </a:rPr>
              <a:t> </a:t>
            </a:r>
            <a:r>
              <a:rPr lang="en-US" sz="3600" i="1" dirty="0" err="1">
                <a:solidFill>
                  <a:srgbClr val="003300"/>
                </a:solidFill>
              </a:rPr>
              <a:t>perrepae</a:t>
            </a:r>
            <a:r>
              <a:rPr lang="en-US" sz="3600" dirty="0">
                <a:solidFill>
                  <a:srgbClr val="003300"/>
                </a:solidFill>
              </a:rPr>
              <a:t> impact</a:t>
            </a:r>
            <a:endParaRPr lang="en-US" sz="3600" i="1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391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Autofit/>
          </a:bodyPr>
          <a:lstStyle/>
          <a:p>
            <a:r>
              <a:rPr lang="en-US" sz="3400" dirty="0">
                <a:solidFill>
                  <a:srgbClr val="003300"/>
                </a:solidFill>
              </a:rPr>
              <a:t>Can </a:t>
            </a:r>
            <a:r>
              <a:rPr lang="en-US" sz="3400" i="1" dirty="0">
                <a:solidFill>
                  <a:srgbClr val="003300"/>
                </a:solidFill>
              </a:rPr>
              <a:t>F. perrepae reduce </a:t>
            </a:r>
            <a:r>
              <a:rPr lang="en-US" sz="3400" dirty="0">
                <a:solidFill>
                  <a:srgbClr val="003300"/>
                </a:solidFill>
              </a:rPr>
              <a:t>Lygodium’s ability to climb? recover from herbicide or prescribed burns?</a:t>
            </a:r>
          </a:p>
        </p:txBody>
      </p:sp>
      <p:pic>
        <p:nvPicPr>
          <p:cNvPr id="5" name="Picture 4" descr="C:\Users\elake\Google Drive\Lygodium\Pictures\Floracarus perrepae\IMG_0212.JPG"/>
          <p:cNvPicPr>
            <a:picLocks noChangeAspect="1"/>
          </p:cNvPicPr>
          <p:nvPr/>
        </p:nvPicPr>
        <p:blipFill rotWithShape="1">
          <a:blip r:embed="rId3" cstate="print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36" t="9672" r="5466" b="7687"/>
          <a:stretch/>
        </p:blipFill>
        <p:spPr bwMode="auto">
          <a:xfrm>
            <a:off x="232298" y="1759168"/>
            <a:ext cx="4263502" cy="302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4" t="31111" r="19999" b="17778"/>
          <a:stretch/>
        </p:blipFill>
        <p:spPr>
          <a:xfrm>
            <a:off x="4876800" y="1738147"/>
            <a:ext cx="3905026" cy="304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94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75" y="-152400"/>
            <a:ext cx="9140825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3300"/>
                </a:solidFill>
              </a:rPr>
              <a:t> Mites, fire, and Everglades National Park</a:t>
            </a:r>
          </a:p>
        </p:txBody>
      </p:sp>
      <p:sp>
        <p:nvSpPr>
          <p:cNvPr id="5" name="AutoShape 2" descr="Displaying FullSizeRend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isplaying FullSizeRender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isplaying FullSizeRender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646" y="914892"/>
            <a:ext cx="4201754" cy="548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7"/>
          <p:cNvGrpSpPr/>
          <p:nvPr/>
        </p:nvGrpSpPr>
        <p:grpSpPr>
          <a:xfrm>
            <a:off x="457200" y="762000"/>
            <a:ext cx="3959225" cy="2971800"/>
            <a:chOff x="457200" y="762000"/>
            <a:chExt cx="3959225" cy="2971800"/>
          </a:xfrm>
        </p:grpSpPr>
        <p:pic>
          <p:nvPicPr>
            <p:cNvPr id="1027" name="Picture 3" descr="C:\Users\Ellen\Google Drive\Lygodium\Pictures\ENP Feb 2015\IMG_4343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375" y="766762"/>
              <a:ext cx="3956050" cy="2967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57200" y="762000"/>
              <a:ext cx="19178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ENP Feb 2015</a:t>
              </a:r>
            </a:p>
          </p:txBody>
        </p:sp>
      </p:grpSp>
      <p:grpSp>
        <p:nvGrpSpPr>
          <p:cNvPr id="8" name="Group 2"/>
          <p:cNvGrpSpPr/>
          <p:nvPr/>
        </p:nvGrpSpPr>
        <p:grpSpPr>
          <a:xfrm>
            <a:off x="438807" y="3761390"/>
            <a:ext cx="3919835" cy="2926080"/>
            <a:chOff x="438807" y="3761390"/>
            <a:chExt cx="3919835" cy="2926080"/>
          </a:xfrm>
        </p:grpSpPr>
        <p:pic>
          <p:nvPicPr>
            <p:cNvPr id="1026" name="Picture 2" descr="C:\Users\Ellen\Google Drive\Lygodium\Pictures\EVER 4.15.16\DSCN059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1" y="3761390"/>
              <a:ext cx="3901441" cy="2926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438807" y="3771900"/>
              <a:ext cx="20714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ENP April 2016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1957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i="1" dirty="0" err="1">
                <a:solidFill>
                  <a:srgbClr val="003300"/>
                </a:solidFill>
              </a:rPr>
              <a:t>Lygodium</a:t>
            </a:r>
            <a:r>
              <a:rPr lang="en-US" sz="3200" i="1" dirty="0">
                <a:solidFill>
                  <a:srgbClr val="003300"/>
                </a:solidFill>
              </a:rPr>
              <a:t> </a:t>
            </a:r>
            <a:r>
              <a:rPr lang="en-US" sz="3200" i="1" dirty="0" err="1">
                <a:solidFill>
                  <a:srgbClr val="003300"/>
                </a:solidFill>
              </a:rPr>
              <a:t>microphyllum</a:t>
            </a:r>
            <a:r>
              <a:rPr lang="en-US" sz="3200" dirty="0">
                <a:solidFill>
                  <a:srgbClr val="003300"/>
                </a:solidFill>
              </a:rPr>
              <a:t> agents under development</a:t>
            </a:r>
            <a:endParaRPr lang="en-US" sz="3200" i="1" dirty="0">
              <a:solidFill>
                <a:srgbClr val="0033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29000" y="1295400"/>
            <a:ext cx="542388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3300"/>
                </a:solidFill>
                <a:latin typeface="Calibri" pitchFamily="34" charset="0"/>
              </a:rPr>
              <a:t>Lygomusotima </a:t>
            </a:r>
            <a:r>
              <a:rPr lang="en-US" sz="3200" i="1" dirty="0" err="1">
                <a:solidFill>
                  <a:srgbClr val="003300"/>
                </a:solidFill>
                <a:latin typeface="Calibri" pitchFamily="34" charset="0"/>
              </a:rPr>
              <a:t>stria</a:t>
            </a:r>
            <a:r>
              <a:rPr lang="en-US" sz="3200" i="1" dirty="0">
                <a:solidFill>
                  <a:srgbClr val="003300"/>
                </a:solidFill>
                <a:latin typeface="Calibri" pitchFamily="34" charset="0"/>
              </a:rPr>
              <a:t> </a:t>
            </a:r>
          </a:p>
          <a:p>
            <a:r>
              <a:rPr lang="en-US" sz="3200" dirty="0">
                <a:solidFill>
                  <a:srgbClr val="003300"/>
                </a:solidFill>
                <a:latin typeface="Calibri" pitchFamily="34" charset="0"/>
              </a:rPr>
              <a:t>(Lepidoptera: </a:t>
            </a:r>
            <a:r>
              <a:rPr lang="en-US" sz="3200" dirty="0" err="1">
                <a:solidFill>
                  <a:srgbClr val="003300"/>
                </a:solidFill>
                <a:latin typeface="Calibri" pitchFamily="34" charset="0"/>
              </a:rPr>
              <a:t>Crambidae</a:t>
            </a:r>
            <a:r>
              <a:rPr lang="en-US" sz="3200" dirty="0">
                <a:solidFill>
                  <a:srgbClr val="003300"/>
                </a:solidFill>
                <a:latin typeface="Calibri" pitchFamily="34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3300"/>
                </a:solidFill>
                <a:latin typeface="Calibri" pitchFamily="34" charset="0"/>
              </a:rPr>
              <a:t>Larvae defoliate plants (~2 </a:t>
            </a:r>
            <a:r>
              <a:rPr lang="en-US" sz="2800" dirty="0" err="1">
                <a:solidFill>
                  <a:srgbClr val="003300"/>
                </a:solidFill>
                <a:latin typeface="Calibri" pitchFamily="34" charset="0"/>
              </a:rPr>
              <a:t>yrs</a:t>
            </a:r>
            <a:r>
              <a:rPr lang="en-US" sz="2800" dirty="0">
                <a:solidFill>
                  <a:srgbClr val="003300"/>
                </a:solidFill>
                <a:latin typeface="Calibri" pitchFamily="34" charset="0"/>
              </a:rPr>
              <a:t>)</a:t>
            </a:r>
            <a:endParaRPr lang="en-US" sz="3200" dirty="0">
              <a:solidFill>
                <a:srgbClr val="003300"/>
              </a:solidFill>
              <a:latin typeface="Calibri" pitchFamily="34" charset="0"/>
            </a:endParaRPr>
          </a:p>
        </p:txBody>
      </p:sp>
      <p:pic>
        <p:nvPicPr>
          <p:cNvPr id="7" name="Picture 6" descr="quarantine pictures 014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57" b="96965" l="2080" r="970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03228">
            <a:off x="619144" y="808932"/>
            <a:ext cx="2028624" cy="1947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3429000"/>
            <a:ext cx="2519007" cy="16625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49" y="5119254"/>
            <a:ext cx="2306151" cy="16625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29001" y="3733800"/>
            <a:ext cx="57150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err="1">
                <a:solidFill>
                  <a:srgbClr val="003300"/>
                </a:solidFill>
                <a:latin typeface="Calibri" pitchFamily="34" charset="0"/>
              </a:rPr>
              <a:t>Neostrombocerus</a:t>
            </a:r>
            <a:r>
              <a:rPr lang="en-US" sz="3200" i="1" dirty="0">
                <a:solidFill>
                  <a:srgbClr val="003300"/>
                </a:solidFill>
                <a:latin typeface="Calibri" pitchFamily="34" charset="0"/>
              </a:rPr>
              <a:t> </a:t>
            </a:r>
            <a:r>
              <a:rPr lang="en-US" sz="3200" i="1" dirty="0" err="1">
                <a:solidFill>
                  <a:srgbClr val="003300"/>
                </a:solidFill>
                <a:latin typeface="Calibri" pitchFamily="34" charset="0"/>
              </a:rPr>
              <a:t>albicomus</a:t>
            </a:r>
            <a:r>
              <a:rPr lang="en-US" sz="3200" dirty="0">
                <a:solidFill>
                  <a:srgbClr val="003300"/>
                </a:solidFill>
                <a:latin typeface="Calibri" pitchFamily="34" charset="0"/>
              </a:rPr>
              <a:t> </a:t>
            </a:r>
          </a:p>
          <a:p>
            <a:r>
              <a:rPr lang="en-US" sz="3200" dirty="0">
                <a:solidFill>
                  <a:srgbClr val="003300"/>
                </a:solidFill>
                <a:latin typeface="Calibri" pitchFamily="34" charset="0"/>
              </a:rPr>
              <a:t>(Hymenoptera: </a:t>
            </a:r>
            <a:r>
              <a:rPr lang="en-US" sz="3200" dirty="0" err="1">
                <a:solidFill>
                  <a:srgbClr val="003300"/>
                </a:solidFill>
                <a:latin typeface="Calibri" pitchFamily="34" charset="0"/>
              </a:rPr>
              <a:t>Tenthredinidae</a:t>
            </a:r>
            <a:r>
              <a:rPr lang="en-US" sz="3200" dirty="0">
                <a:solidFill>
                  <a:srgbClr val="003300"/>
                </a:solidFill>
                <a:latin typeface="Calibri" pitchFamily="34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3300"/>
                </a:solidFill>
                <a:latin typeface="Calibri" pitchFamily="34" charset="0"/>
              </a:rPr>
              <a:t>Sawfly larvae defoliate plants </a:t>
            </a:r>
          </a:p>
          <a:p>
            <a:r>
              <a:rPr lang="en-US" sz="2800" dirty="0">
                <a:solidFill>
                  <a:srgbClr val="003300"/>
                </a:solidFill>
                <a:latin typeface="Calibri" pitchFamily="34" charset="0"/>
              </a:rPr>
              <a:t>      (~2 </a:t>
            </a:r>
            <a:r>
              <a:rPr lang="en-US" sz="2800" dirty="0" err="1">
                <a:solidFill>
                  <a:srgbClr val="003300"/>
                </a:solidFill>
                <a:latin typeface="Calibri" pitchFamily="34" charset="0"/>
              </a:rPr>
              <a:t>yrs</a:t>
            </a:r>
            <a:r>
              <a:rPr lang="en-US" sz="2800" dirty="0">
                <a:solidFill>
                  <a:srgbClr val="003300"/>
                </a:solidFill>
                <a:latin typeface="Calibri" pitchFamily="34" charset="0"/>
              </a:rPr>
              <a:t>)</a:t>
            </a:r>
          </a:p>
          <a:p>
            <a:endParaRPr lang="en-US" sz="3200" i="1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614187"/>
      </p:ext>
    </p:extLst>
  </p:cSld>
  <p:clrMapOvr>
    <a:masterClrMapping/>
  </p:clrMapOvr>
</p:sld>
</file>

<file path=ppt/theme/theme1.xml><?xml version="1.0" encoding="utf-8"?>
<a:theme xmlns:a="http://schemas.openxmlformats.org/drawingml/2006/main" name="CISREP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CISREP_Template</Template>
  <TotalTime>12050</TotalTime>
  <Words>1015</Words>
  <Application>Microsoft Office PowerPoint</Application>
  <PresentationFormat>On-screen Show (4:3)</PresentationFormat>
  <Paragraphs>183</Paragraphs>
  <Slides>35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Calibri</vt:lpstr>
      <vt:lpstr>Comic Sans MS</vt:lpstr>
      <vt:lpstr>Trebuchet MS</vt:lpstr>
      <vt:lpstr>Wingdings</vt:lpstr>
      <vt:lpstr>CISREP_Template</vt:lpstr>
      <vt:lpstr>Worksheet</vt:lpstr>
      <vt:lpstr>Document</vt:lpstr>
      <vt:lpstr>Biological Control of Weeds</vt:lpstr>
      <vt:lpstr>Presentation Topics</vt:lpstr>
      <vt:lpstr>Lygodium microphyllum Old World climbing fern</vt:lpstr>
      <vt:lpstr>Neomusotima conspurcatalis, the brown lygodium moth 211,322 released to date in FY 2016</vt:lpstr>
      <vt:lpstr>Floracarus perrepae </vt:lpstr>
      <vt:lpstr>Floracarus perrepae impact</vt:lpstr>
      <vt:lpstr>Can F. perrepae reduce Lygodium’s ability to climb? recover from herbicide or prescribed burns?</vt:lpstr>
      <vt:lpstr> Mites, fire, and Everglades National Park</vt:lpstr>
      <vt:lpstr>Lygodium microphyllum agents under development</vt:lpstr>
      <vt:lpstr>Lygodium microphyllum agents under development</vt:lpstr>
      <vt:lpstr>Dioscorea bulbifera (Air Potato)</vt:lpstr>
      <vt:lpstr>Air Potato Biological Control Program: Agent Discovery and Importation</vt:lpstr>
      <vt:lpstr>Air Potato Leaf Eating Beetle Releases by Year</vt:lpstr>
      <vt:lpstr>Beetle Releases and Overwintering Surveys </vt:lpstr>
      <vt:lpstr>Landscape Level Changes Following Biological  Control Impact</vt:lpstr>
      <vt:lpstr>PowerPoint Presentation</vt:lpstr>
      <vt:lpstr>PowerPoint Presentation</vt:lpstr>
      <vt:lpstr>Two Brazilian pepper biocontrol agents now recommended for release by USDA/APHIS TAG</vt:lpstr>
      <vt:lpstr>PowerPoint Presentation</vt:lpstr>
      <vt:lpstr>PowerPoint Presentation</vt:lpstr>
      <vt:lpstr>Waterhyacinth </vt:lpstr>
      <vt:lpstr>Waterhyacinth Current Biocontrol</vt:lpstr>
      <vt:lpstr>Mass rearing and release</vt:lpstr>
      <vt:lpstr>PowerPoint Presentation</vt:lpstr>
      <vt:lpstr>Field IPM</vt:lpstr>
      <vt:lpstr>Waterlettuce</vt:lpstr>
      <vt:lpstr>Development of new biocontrol agents</vt:lpstr>
      <vt:lpstr>Host range testing</vt:lpstr>
      <vt:lpstr>Impact</vt:lpstr>
      <vt:lpstr>Rhodomyrtus tomentosa</vt:lpstr>
      <vt:lpstr>PowerPoint Presentation</vt:lpstr>
      <vt:lpstr>PowerPoint Presentation</vt:lpstr>
      <vt:lpstr>Melaleuca quinquenervia</vt:lpstr>
      <vt:lpstr>Melaleuca biological control</vt:lpstr>
      <vt:lpstr>Acknowledgements</vt:lpstr>
    </vt:vector>
  </TitlesOfParts>
  <Company>South Fl Water Mgmnt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Everglades Invasive Species</dc:title>
  <dc:creator>LeRoy Rodgers</dc:creator>
  <cp:lastModifiedBy>Rodgers, LeRoy</cp:lastModifiedBy>
  <cp:revision>164</cp:revision>
  <cp:lastPrinted>2014-07-21T16:22:32Z</cp:lastPrinted>
  <dcterms:created xsi:type="dcterms:W3CDTF">2013-03-15T18:37:27Z</dcterms:created>
  <dcterms:modified xsi:type="dcterms:W3CDTF">2018-01-23T18:35:49Z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-565562138</vt:i4>
  </property>
  <property fmtid="{D5CDD505-2E9C-101B-9397-08002B2CF9AE}" pid="3" name="_NewReviewCycle">
    <vt:lpwstr/>
  </property>
  <property fmtid="{D5CDD505-2E9C-101B-9397-08002B2CF9AE}" pid="4" name="_EmailSubject">
    <vt:lpwstr>Summit presentation template</vt:lpwstr>
  </property>
  <property fmtid="{D5CDD505-2E9C-101B-9397-08002B2CF9AE}" pid="5" name="_AuthorEmail">
    <vt:lpwstr>lrodgers@sfwmd.gov</vt:lpwstr>
  </property>
  <property fmtid="{D5CDD505-2E9C-101B-9397-08002B2CF9AE}" pid="6" name="_AuthorEmailDisplayName">
    <vt:lpwstr>Rodgers, LeRoy</vt:lpwstr>
  </property>
</Properties>
</file>