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5"/>
  </p:notesMasterIdLst>
  <p:sldIdLst>
    <p:sldId id="256" r:id="rId2"/>
    <p:sldId id="257" r:id="rId3"/>
    <p:sldId id="258" r:id="rId4"/>
    <p:sldId id="259" r:id="rId5"/>
    <p:sldId id="260" r:id="rId6"/>
    <p:sldId id="263" r:id="rId7"/>
    <p:sldId id="265" r:id="rId8"/>
    <p:sldId id="264" r:id="rId9"/>
    <p:sldId id="262" r:id="rId10"/>
    <p:sldId id="280" r:id="rId11"/>
    <p:sldId id="281" r:id="rId12"/>
    <p:sldId id="266" r:id="rId13"/>
    <p:sldId id="261" r:id="rId14"/>
    <p:sldId id="282" r:id="rId15"/>
    <p:sldId id="286" r:id="rId16"/>
    <p:sldId id="284" r:id="rId17"/>
    <p:sldId id="288" r:id="rId18"/>
    <p:sldId id="287" r:id="rId19"/>
    <p:sldId id="289" r:id="rId20"/>
    <p:sldId id="292" r:id="rId21"/>
    <p:sldId id="291" r:id="rId22"/>
    <p:sldId id="290" r:id="rId23"/>
    <p:sldId id="29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112" autoAdjust="0"/>
  </p:normalViewPr>
  <p:slideViewPr>
    <p:cSldViewPr snapToGrid="0">
      <p:cViewPr varScale="1">
        <p:scale>
          <a:sx n="102" d="100"/>
          <a:sy n="102" d="100"/>
        </p:scale>
        <p:origin x="81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E9614E-8A40-4E60-B02F-AA23BFD8D8D9}" type="datetimeFigureOut">
              <a:rPr lang="en-US" smtClean="0"/>
              <a:t>5/5/2016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01C9C6-268A-4D0D-9B57-B22B4EC4A79D}" type="slidenum">
              <a:rPr lang="en-US" smtClean="0"/>
              <a:t>‹#›</a:t>
            </a:fld>
            <a:endParaRPr lang="en-US" dirty="0"/>
          </a:p>
        </p:txBody>
      </p:sp>
    </p:spTree>
    <p:extLst>
      <p:ext uri="{BB962C8B-B14F-4D97-AF65-F5344CB8AC3E}">
        <p14:creationId xmlns:p14="http://schemas.microsoft.com/office/powerpoint/2010/main" val="600246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to the </a:t>
            </a:r>
            <a:r>
              <a:rPr lang="en-US" smtClean="0"/>
              <a:t>EDDMapS </a:t>
            </a:r>
            <a:r>
              <a:rPr lang="en-US" smtClean="0"/>
              <a:t>Midwest </a:t>
            </a:r>
            <a:r>
              <a:rPr lang="en-US" dirty="0" smtClean="0"/>
              <a:t>Training</a:t>
            </a:r>
            <a:r>
              <a:rPr lang="en-US" baseline="0" dirty="0" smtClean="0"/>
              <a:t> on Distribution Maps and Advanced Query Tools.</a:t>
            </a:r>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1</a:t>
            </a:fld>
            <a:endParaRPr lang="en-US" dirty="0"/>
          </a:p>
        </p:txBody>
      </p:sp>
    </p:spTree>
    <p:extLst>
      <p:ext uri="{BB962C8B-B14F-4D97-AF65-F5344CB8AC3E}">
        <p14:creationId xmlns:p14="http://schemas.microsoft.com/office/powerpoint/2010/main" val="3510234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View the data on the pest species at the County level by Record density. The more infestations reported in a county, the darker the map color</a:t>
            </a:r>
          </a:p>
          <a:p>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10</a:t>
            </a:fld>
            <a:endParaRPr lang="en-US" dirty="0"/>
          </a:p>
        </p:txBody>
      </p:sp>
    </p:spTree>
    <p:extLst>
      <p:ext uri="{BB962C8B-B14F-4D97-AF65-F5344CB8AC3E}">
        <p14:creationId xmlns:p14="http://schemas.microsoft.com/office/powerpoint/2010/main" val="3931721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View the data on the pest species at the County level by Literature vs Observation. So literature only comes from herbarium, BIOTA of North America, USDA Plants or other published records. Observation only are records submitted by groups or individuals from a survey they conducted.</a:t>
            </a:r>
          </a:p>
          <a:p>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11</a:t>
            </a:fld>
            <a:endParaRPr lang="en-US" dirty="0"/>
          </a:p>
        </p:txBody>
      </p:sp>
    </p:spTree>
    <p:extLst>
      <p:ext uri="{BB962C8B-B14F-4D97-AF65-F5344CB8AC3E}">
        <p14:creationId xmlns:p14="http://schemas.microsoft.com/office/powerpoint/2010/main" val="788353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choose to Download the data as CVS file, KML file , GPX file, or Shapefiles. You will receive an email shortly with a link to download the information you requested.</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12</a:t>
            </a:fld>
            <a:endParaRPr lang="en-US" dirty="0"/>
          </a:p>
        </p:txBody>
      </p:sp>
    </p:spTree>
    <p:extLst>
      <p:ext uri="{BB962C8B-B14F-4D97-AF65-F5344CB8AC3E}">
        <p14:creationId xmlns:p14="http://schemas.microsoft.com/office/powerpoint/2010/main" val="3913571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receive an Email with link to data requested. That link will</a:t>
            </a:r>
            <a:r>
              <a:rPr lang="en-US" baseline="0" dirty="0" smtClean="0"/>
              <a:t> be available to you for 30 days. Here are examples of a cvs file and a KML or Goggle earth file that you can download. You will need to have the relevant software on your computer to open files such as KML, GPX or Shapefiles after they are downloaded.</a:t>
            </a:r>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13</a:t>
            </a:fld>
            <a:endParaRPr lang="en-US" dirty="0"/>
          </a:p>
        </p:txBody>
      </p:sp>
    </p:spTree>
    <p:extLst>
      <p:ext uri="{BB962C8B-B14F-4D97-AF65-F5344CB8AC3E}">
        <p14:creationId xmlns:p14="http://schemas.microsoft.com/office/powerpoint/2010/main" val="2615192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want to share a</a:t>
            </a:r>
            <a:r>
              <a:rPr lang="en-US" baseline="0" dirty="0" smtClean="0"/>
              <a:t> map, for example on a blog, click on share. The url will pop up for you to copy into your blog or to a website. If you are having any type of problem with the distribution maps, click on Flag to report a problem to our tech department.</a:t>
            </a:r>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14</a:t>
            </a:fld>
            <a:endParaRPr lang="en-US" dirty="0"/>
          </a:p>
        </p:txBody>
      </p:sp>
    </p:spTree>
    <p:extLst>
      <p:ext uri="{BB962C8B-B14F-4D97-AF65-F5344CB8AC3E}">
        <p14:creationId xmlns:p14="http://schemas.microsoft.com/office/powerpoint/2010/main" val="3886812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get to Advanced Query Tools, click on the Tools &amp; Training tab</a:t>
            </a:r>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15</a:t>
            </a:fld>
            <a:endParaRPr lang="en-US" dirty="0"/>
          </a:p>
        </p:txBody>
      </p:sp>
    </p:spTree>
    <p:extLst>
      <p:ext uri="{BB962C8B-B14F-4D97-AF65-F5344CB8AC3E}">
        <p14:creationId xmlns:p14="http://schemas.microsoft.com/office/powerpoint/2010/main" val="1139477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Under database tools on the left hand side of the screen, click on Advanced Query Tools</a:t>
            </a:r>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16</a:t>
            </a:fld>
            <a:endParaRPr lang="en-US" dirty="0"/>
          </a:p>
        </p:txBody>
      </p:sp>
    </p:spTree>
    <p:extLst>
      <p:ext uri="{BB962C8B-B14F-4D97-AF65-F5344CB8AC3E}">
        <p14:creationId xmlns:p14="http://schemas.microsoft.com/office/powerpoint/2010/main" val="804326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set the criteria for the search to be as general or as specific as you need </a:t>
            </a:r>
          </a:p>
          <a:p>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17</a:t>
            </a:fld>
            <a:endParaRPr lang="en-US" dirty="0"/>
          </a:p>
        </p:txBody>
      </p:sp>
    </p:spTree>
    <p:extLst>
      <p:ext uri="{BB962C8B-B14F-4D97-AF65-F5344CB8AC3E}">
        <p14:creationId xmlns:p14="http://schemas.microsoft.com/office/powerpoint/2010/main" val="23245657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Choose one or multiple reporters, Begin typing in a name and then choose from the drop down list.  </a:t>
            </a:r>
          </a:p>
          <a:p>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18</a:t>
            </a:fld>
            <a:endParaRPr lang="en-US" dirty="0"/>
          </a:p>
        </p:txBody>
      </p:sp>
    </p:spTree>
    <p:extLst>
      <p:ext uri="{BB962C8B-B14F-4D97-AF65-F5344CB8AC3E}">
        <p14:creationId xmlns:p14="http://schemas.microsoft.com/office/powerpoint/2010/main" val="2436827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Choose one or multiple invasive Species, Begin typing in either the scientific</a:t>
            </a:r>
            <a:r>
              <a:rPr lang="en-US" baseline="0" dirty="0" smtClean="0"/>
              <a:t> or common</a:t>
            </a:r>
            <a:r>
              <a:rPr lang="en-US" dirty="0" smtClean="0"/>
              <a:t> name and then choose from the drop down list. To remove a name from the list you have chosen, click on the x next to that species name</a:t>
            </a:r>
          </a:p>
          <a:p>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19</a:t>
            </a:fld>
            <a:endParaRPr lang="en-US" dirty="0"/>
          </a:p>
        </p:txBody>
      </p:sp>
    </p:spTree>
    <p:extLst>
      <p:ext uri="{BB962C8B-B14F-4D97-AF65-F5344CB8AC3E}">
        <p14:creationId xmlns:p14="http://schemas.microsoft.com/office/powerpoint/2010/main" val="1016295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Begin by signing in. You can always view the data on EDDMapS without signing in, but to request downloads or to work with the data such as adding revisits to your own or someone else’s records you will need to be signed in.</a:t>
            </a:r>
          </a:p>
          <a:p>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2</a:t>
            </a:fld>
            <a:endParaRPr lang="en-US" dirty="0"/>
          </a:p>
        </p:txBody>
      </p:sp>
    </p:spTree>
    <p:extLst>
      <p:ext uri="{BB962C8B-B14F-4D97-AF65-F5344CB8AC3E}">
        <p14:creationId xmlns:p14="http://schemas.microsoft.com/office/powerpoint/2010/main" val="35791276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Choose one or multiple habitat types, Begin typing in the habitat name and then choose from the drop down list. To remove a name from the list you have chosen, click on the x next to that habitat name</a:t>
            </a:r>
          </a:p>
          <a:p>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20</a:t>
            </a:fld>
            <a:endParaRPr lang="en-US" dirty="0"/>
          </a:p>
        </p:txBody>
      </p:sp>
    </p:spTree>
    <p:extLst>
      <p:ext uri="{BB962C8B-B14F-4D97-AF65-F5344CB8AC3E}">
        <p14:creationId xmlns:p14="http://schemas.microsoft.com/office/powerpoint/2010/main" val="3298143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 on Submit to run the search. </a:t>
            </a:r>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21</a:t>
            </a:fld>
            <a:endParaRPr lang="en-US" dirty="0"/>
          </a:p>
        </p:txBody>
      </p:sp>
    </p:spTree>
    <p:extLst>
      <p:ext uri="{BB962C8B-B14F-4D97-AF65-F5344CB8AC3E}">
        <p14:creationId xmlns:p14="http://schemas.microsoft.com/office/powerpoint/2010/main" val="12322669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Downloads work the same way as they do for Distribution Maps. You can also Share the maps in the same way as you do for distribution maps.</a:t>
            </a:r>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22</a:t>
            </a:fld>
            <a:endParaRPr lang="en-US" dirty="0"/>
          </a:p>
        </p:txBody>
      </p:sp>
    </p:spTree>
    <p:extLst>
      <p:ext uri="{BB962C8B-B14F-4D97-AF65-F5344CB8AC3E}">
        <p14:creationId xmlns:p14="http://schemas.microsoft.com/office/powerpoint/2010/main" val="1637390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 for participating in this EDDMapS </a:t>
            </a:r>
            <a:r>
              <a:rPr lang="en-US" dirty="0" smtClean="0"/>
              <a:t>Midwest </a:t>
            </a:r>
            <a:r>
              <a:rPr lang="en-US" dirty="0" smtClean="0"/>
              <a:t>training. This and other trainings are available on the EDDMapS </a:t>
            </a:r>
            <a:r>
              <a:rPr lang="en-US" dirty="0" smtClean="0"/>
              <a:t>Midwest </a:t>
            </a:r>
            <a:r>
              <a:rPr lang="en-US" dirty="0" smtClean="0"/>
              <a:t>Website. For any questions contact us at Bugwood@uga.edu</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23</a:t>
            </a:fld>
            <a:endParaRPr lang="en-US" dirty="0"/>
          </a:p>
        </p:txBody>
      </p:sp>
    </p:spTree>
    <p:extLst>
      <p:ext uri="{BB962C8B-B14F-4D97-AF65-F5344CB8AC3E}">
        <p14:creationId xmlns:p14="http://schemas.microsoft.com/office/powerpoint/2010/main" val="2642233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see Distribution Maps or Project Maps click on Distribution Maps</a:t>
            </a:r>
          </a:p>
          <a:p>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3</a:t>
            </a:fld>
            <a:endParaRPr lang="en-US" dirty="0"/>
          </a:p>
        </p:txBody>
      </p:sp>
    </p:spTree>
    <p:extLst>
      <p:ext uri="{BB962C8B-B14F-4D97-AF65-F5344CB8AC3E}">
        <p14:creationId xmlns:p14="http://schemas.microsoft.com/office/powerpoint/2010/main" val="1894911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view distribution maps by Individual species or by a specific Project</a:t>
            </a:r>
          </a:p>
          <a:p>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4</a:t>
            </a:fld>
            <a:endParaRPr lang="en-US" dirty="0"/>
          </a:p>
        </p:txBody>
      </p:sp>
    </p:spTree>
    <p:extLst>
      <p:ext uri="{BB962C8B-B14F-4D97-AF65-F5344CB8AC3E}">
        <p14:creationId xmlns:p14="http://schemas.microsoft.com/office/powerpoint/2010/main" val="1219713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distribution maps, you can</a:t>
            </a:r>
            <a:r>
              <a:rPr lang="en-US" baseline="0" dirty="0" smtClean="0"/>
              <a:t> view the data in a variety of ways. Here you can see the data as individual points on the map. You can also choose whether you see the data in map or satellite view.</a:t>
            </a:r>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5</a:t>
            </a:fld>
            <a:endParaRPr lang="en-US" dirty="0"/>
          </a:p>
        </p:txBody>
      </p:sp>
    </p:spTree>
    <p:extLst>
      <p:ext uri="{BB962C8B-B14F-4D97-AF65-F5344CB8AC3E}">
        <p14:creationId xmlns:p14="http://schemas.microsoft.com/office/powerpoint/2010/main" val="734550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works on Goggle Maps so you can Zoom in to see details. Each</a:t>
            </a:r>
            <a:r>
              <a:rPr lang="en-US" baseline="0" dirty="0" smtClean="0"/>
              <a:t> m</a:t>
            </a:r>
            <a:r>
              <a:rPr lang="en-US" dirty="0" smtClean="0"/>
              <a:t>arker represents a report so</a:t>
            </a:r>
            <a:r>
              <a:rPr lang="en-US" baseline="0" dirty="0" smtClean="0"/>
              <a:t> you can click on the marker </a:t>
            </a:r>
            <a:r>
              <a:rPr lang="en-US" dirty="0" smtClean="0"/>
              <a:t>to select that record to open. </a:t>
            </a:r>
          </a:p>
          <a:p>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6</a:t>
            </a:fld>
            <a:endParaRPr lang="en-US" dirty="0"/>
          </a:p>
        </p:txBody>
      </p:sp>
    </p:spTree>
    <p:extLst>
      <p:ext uri="{BB962C8B-B14F-4D97-AF65-F5344CB8AC3E}">
        <p14:creationId xmlns:p14="http://schemas.microsoft.com/office/powerpoint/2010/main" val="1658199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View data as a List and click on any individual record you need to open it</a:t>
            </a:r>
          </a:p>
          <a:p>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7</a:t>
            </a:fld>
            <a:endParaRPr lang="en-US" dirty="0"/>
          </a:p>
        </p:txBody>
      </p:sp>
    </p:spTree>
    <p:extLst>
      <p:ext uri="{BB962C8B-B14F-4D97-AF65-F5344CB8AC3E}">
        <p14:creationId xmlns:p14="http://schemas.microsoft.com/office/powerpoint/2010/main" val="1412767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view distribution of the pest</a:t>
            </a:r>
            <a:r>
              <a:rPr lang="en-US" baseline="0" dirty="0" smtClean="0"/>
              <a:t> species </a:t>
            </a:r>
            <a:r>
              <a:rPr lang="en-US" dirty="0" smtClean="0"/>
              <a:t>at the State level. If you click on a state you can view the county level data for that state.</a:t>
            </a:r>
          </a:p>
          <a:p>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8</a:t>
            </a:fld>
            <a:endParaRPr lang="en-US" dirty="0"/>
          </a:p>
        </p:txBody>
      </p:sp>
    </p:spTree>
    <p:extLst>
      <p:ext uri="{BB962C8B-B14F-4D97-AF65-F5344CB8AC3E}">
        <p14:creationId xmlns:p14="http://schemas.microsoft.com/office/powerpoint/2010/main" val="3425949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three ways to view county level data. You can View the data on the pest species at the County level by</a:t>
            </a:r>
            <a:r>
              <a:rPr lang="en-US" baseline="0" dirty="0" smtClean="0"/>
              <a:t> </a:t>
            </a:r>
            <a:r>
              <a:rPr lang="en-US" dirty="0" smtClean="0"/>
              <a:t>Distribution.</a:t>
            </a:r>
          </a:p>
          <a:p>
            <a:endParaRPr lang="en-US" dirty="0"/>
          </a:p>
        </p:txBody>
      </p:sp>
      <p:sp>
        <p:nvSpPr>
          <p:cNvPr id="4" name="Slide Number Placeholder 3"/>
          <p:cNvSpPr>
            <a:spLocks noGrp="1"/>
          </p:cNvSpPr>
          <p:nvPr>
            <p:ph type="sldNum" sz="quarter" idx="10"/>
          </p:nvPr>
        </p:nvSpPr>
        <p:spPr/>
        <p:txBody>
          <a:bodyPr/>
          <a:lstStyle/>
          <a:p>
            <a:fld id="{9F01C9C6-268A-4D0D-9B57-B22B4EC4A79D}" type="slidenum">
              <a:rPr lang="en-US" smtClean="0"/>
              <a:t>9</a:t>
            </a:fld>
            <a:endParaRPr lang="en-US" dirty="0"/>
          </a:p>
        </p:txBody>
      </p:sp>
    </p:spTree>
    <p:extLst>
      <p:ext uri="{BB962C8B-B14F-4D97-AF65-F5344CB8AC3E}">
        <p14:creationId xmlns:p14="http://schemas.microsoft.com/office/powerpoint/2010/main" val="3201505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4204052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3847655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4183353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0913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3603723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3186202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4074370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1858377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270174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1706999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2053141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1072085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242186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1648381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2651138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2443348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53FC69-417A-41E8-95AF-DF5D631B0C0A}" type="datetimeFigureOut">
              <a:rPr lang="en-US" smtClean="0"/>
              <a:t>5/5/2016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4159259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53FC69-417A-41E8-95AF-DF5D631B0C0A}" type="datetimeFigureOut">
              <a:rPr lang="en-US" smtClean="0"/>
              <a:t>5/5/2016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9133AF7-0556-4AAC-9774-B4B4AB41FAF2}" type="slidenum">
              <a:rPr lang="en-US" smtClean="0"/>
              <a:t>‹#›</a:t>
            </a:fld>
            <a:endParaRPr lang="en-US" dirty="0"/>
          </a:p>
        </p:txBody>
      </p:sp>
    </p:spTree>
    <p:extLst>
      <p:ext uri="{BB962C8B-B14F-4D97-AF65-F5344CB8AC3E}">
        <p14:creationId xmlns:p14="http://schemas.microsoft.com/office/powerpoint/2010/main" val="602560854"/>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22.JP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24.JP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8.JPG"/><Relationship Id="rId5" Type="http://schemas.openxmlformats.org/officeDocument/2006/relationships/image" Target="../media/image27.jpeg"/><Relationship Id="rId4" Type="http://schemas.openxmlformats.org/officeDocument/2006/relationships/image" Target="../media/image26.JP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30.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29.JP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37.JP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7.JP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image" Target="../media/image7.JP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7.JPG"/><Relationship Id="rId5" Type="http://schemas.openxmlformats.org/officeDocument/2006/relationships/image" Target="../media/image7.JP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9.JPG"/><Relationship Id="rId5" Type="http://schemas.openxmlformats.org/officeDocument/2006/relationships/image" Target="../media/image7.JP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9015" y="1830537"/>
            <a:ext cx="3424519" cy="862690"/>
          </a:xfrm>
          <a:prstGeom prst="rect">
            <a:avLst/>
          </a:prstGeom>
        </p:spPr>
      </p:pic>
      <p:sp>
        <p:nvSpPr>
          <p:cNvPr id="7" name="TextBox 6"/>
          <p:cNvSpPr txBox="1"/>
          <p:nvPr/>
        </p:nvSpPr>
        <p:spPr>
          <a:xfrm>
            <a:off x="4630990" y="3117543"/>
            <a:ext cx="4687465" cy="1200329"/>
          </a:xfrm>
          <a:prstGeom prst="rect">
            <a:avLst/>
          </a:prstGeom>
          <a:noFill/>
        </p:spPr>
        <p:txBody>
          <a:bodyPr wrap="square" rtlCol="0">
            <a:spAutoFit/>
          </a:bodyPr>
          <a:lstStyle/>
          <a:p>
            <a:r>
              <a:rPr lang="en-US" sz="7200" b="1" dirty="0" smtClean="0">
                <a:solidFill>
                  <a:srgbClr val="92D050"/>
                </a:solidFill>
                <a:latin typeface="Copperplate Gothic Bold" panose="020E0705020206020404" pitchFamily="34" charset="0"/>
                <a:cs typeface="Aharoni" panose="02010803020104030203" pitchFamily="2" charset="-79"/>
              </a:rPr>
              <a:t>Training</a:t>
            </a:r>
            <a:endParaRPr lang="en-US" sz="7200" b="1" dirty="0">
              <a:solidFill>
                <a:srgbClr val="92D050"/>
              </a:solidFill>
              <a:latin typeface="Copperplate Gothic Bold" panose="020E0705020206020404" pitchFamily="34" charset="0"/>
              <a:cs typeface="Aharoni" panose="02010803020104030203" pitchFamily="2" charset="-79"/>
            </a:endParaRPr>
          </a:p>
        </p:txBody>
      </p:sp>
      <p:sp>
        <p:nvSpPr>
          <p:cNvPr id="8" name="TextBox 7"/>
          <p:cNvSpPr txBox="1"/>
          <p:nvPr/>
        </p:nvSpPr>
        <p:spPr>
          <a:xfrm>
            <a:off x="0" y="4317872"/>
            <a:ext cx="12192000" cy="769441"/>
          </a:xfrm>
          <a:prstGeom prst="rect">
            <a:avLst/>
          </a:prstGeom>
          <a:noFill/>
        </p:spPr>
        <p:txBody>
          <a:bodyPr wrap="square" rtlCol="0">
            <a:spAutoFit/>
          </a:bodyPr>
          <a:lstStyle/>
          <a:p>
            <a:pPr algn="ctr"/>
            <a:r>
              <a:rPr lang="en-US" sz="4400" dirty="0" smtClean="0"/>
              <a:t>Maps and </a:t>
            </a:r>
            <a:r>
              <a:rPr lang="en-US" sz="4400" dirty="0" smtClean="0"/>
              <a:t>Advanced </a:t>
            </a:r>
            <a:r>
              <a:rPr lang="en-US" sz="4400" dirty="0" smtClean="0"/>
              <a:t>Query Tools</a:t>
            </a:r>
            <a:endParaRPr lang="en-US" sz="4400" dirty="0"/>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3013" t="2727" r="1"/>
          <a:stretch/>
        </p:blipFill>
        <p:spPr>
          <a:xfrm>
            <a:off x="3054285" y="3031323"/>
            <a:ext cx="1025738" cy="1041468"/>
          </a:xfrm>
          <a:prstGeom prst="rect">
            <a:avLst/>
          </a:prstGeom>
        </p:spPr>
      </p:pic>
      <p:sp>
        <p:nvSpPr>
          <p:cNvPr id="9" name="TextBox 8"/>
          <p:cNvSpPr txBox="1"/>
          <p:nvPr/>
        </p:nvSpPr>
        <p:spPr>
          <a:xfrm>
            <a:off x="5618375" y="1661717"/>
            <a:ext cx="4883085" cy="1200329"/>
          </a:xfrm>
          <a:prstGeom prst="rect">
            <a:avLst/>
          </a:prstGeom>
          <a:noFill/>
        </p:spPr>
        <p:txBody>
          <a:bodyPr wrap="square" rtlCol="0">
            <a:spAutoFit/>
          </a:bodyPr>
          <a:lstStyle/>
          <a:p>
            <a:r>
              <a:rPr lang="en-US" sz="7200" dirty="0" smtClean="0">
                <a:latin typeface="Copperplate Gothic Bold" panose="020E0705020206020404" pitchFamily="34" charset="0"/>
              </a:rPr>
              <a:t>Midwest</a:t>
            </a:r>
            <a:endParaRPr lang="en-US" sz="7200" dirty="0">
              <a:latin typeface="Copperplate Gothic Bold" panose="020E0705020206020404" pitchFamily="34" charset="0"/>
            </a:endParaRPr>
          </a:p>
        </p:txBody>
      </p:sp>
    </p:spTree>
    <p:extLst>
      <p:ext uri="{BB962C8B-B14F-4D97-AF65-F5344CB8AC3E}">
        <p14:creationId xmlns:p14="http://schemas.microsoft.com/office/powerpoint/2010/main" val="5055354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670" y="899310"/>
            <a:ext cx="7026332" cy="5887837"/>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0" y="155643"/>
            <a:ext cx="12191999" cy="584775"/>
          </a:xfrm>
          <a:prstGeom prst="rect">
            <a:avLst/>
          </a:prstGeom>
          <a:noFill/>
        </p:spPr>
        <p:txBody>
          <a:bodyPr wrap="square" rtlCol="0">
            <a:spAutoFit/>
          </a:bodyPr>
          <a:lstStyle/>
          <a:p>
            <a:pPr algn="ctr"/>
            <a:r>
              <a:rPr lang="en-US" sz="3200" dirty="0" smtClean="0"/>
              <a:t>Distribution Maps – by Species</a:t>
            </a:r>
            <a:endParaRPr lang="en-US" sz="3200" dirty="0"/>
          </a:p>
        </p:txBody>
      </p:sp>
      <p:sp>
        <p:nvSpPr>
          <p:cNvPr id="7" name="Notched Right Arrow 6"/>
          <p:cNvSpPr/>
          <p:nvPr/>
        </p:nvSpPr>
        <p:spPr>
          <a:xfrm rot="18656210">
            <a:off x="-256020" y="3255785"/>
            <a:ext cx="2341237" cy="504760"/>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Click on</a:t>
            </a:r>
            <a:endParaRPr lang="en-US" dirty="0"/>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61529" y="3188059"/>
            <a:ext cx="1776286" cy="2975562"/>
          </a:xfrm>
          <a:prstGeom prst="rect">
            <a:avLst/>
          </a:prstGeom>
          <a:ln>
            <a:noFill/>
          </a:ln>
          <a:effectLst>
            <a:outerShdw blurRad="292100" dist="139700" dir="2700000" algn="tl" rotWithShape="0">
              <a:srgbClr val="333333">
                <a:alpha val="65000"/>
              </a:srgbClr>
            </a:outerShdw>
          </a:effectLst>
        </p:spPr>
      </p:pic>
      <p:sp>
        <p:nvSpPr>
          <p:cNvPr id="10" name="Notched Right Arrow 9"/>
          <p:cNvSpPr/>
          <p:nvPr/>
        </p:nvSpPr>
        <p:spPr>
          <a:xfrm rot="18356227">
            <a:off x="7584258" y="4787883"/>
            <a:ext cx="2004242"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8563232" y="1427376"/>
            <a:ext cx="2965622" cy="1569660"/>
          </a:xfrm>
          <a:prstGeom prst="rect">
            <a:avLst/>
          </a:prstGeom>
          <a:noFill/>
        </p:spPr>
        <p:txBody>
          <a:bodyPr wrap="square" rtlCol="0">
            <a:spAutoFit/>
          </a:bodyPr>
          <a:lstStyle/>
          <a:p>
            <a:r>
              <a:rPr lang="en-US" sz="2400" dirty="0" smtClean="0"/>
              <a:t>View data at </a:t>
            </a:r>
            <a:br>
              <a:rPr lang="en-US" sz="2400" dirty="0" smtClean="0"/>
            </a:br>
            <a:r>
              <a:rPr lang="en-US" sz="2400" u="sng" dirty="0" smtClean="0"/>
              <a:t>County</a:t>
            </a:r>
            <a:r>
              <a:rPr lang="en-US" sz="2400" dirty="0" smtClean="0"/>
              <a:t> level </a:t>
            </a:r>
          </a:p>
          <a:p>
            <a:r>
              <a:rPr lang="en-US" sz="2400" dirty="0" smtClean="0"/>
              <a:t>by </a:t>
            </a:r>
            <a:r>
              <a:rPr lang="en-US" sz="2400" dirty="0"/>
              <a:t>clicking </a:t>
            </a:r>
            <a:endParaRPr lang="en-US" sz="2400" dirty="0" smtClean="0"/>
          </a:p>
          <a:p>
            <a:r>
              <a:rPr lang="en-US" sz="2400" u="sng" dirty="0" smtClean="0"/>
              <a:t>Record Density</a:t>
            </a:r>
          </a:p>
        </p:txBody>
      </p:sp>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39381937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596" y="874595"/>
            <a:ext cx="6822022" cy="5661105"/>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0" y="155643"/>
            <a:ext cx="12191999" cy="584775"/>
          </a:xfrm>
          <a:prstGeom prst="rect">
            <a:avLst/>
          </a:prstGeom>
          <a:noFill/>
        </p:spPr>
        <p:txBody>
          <a:bodyPr wrap="square" rtlCol="0">
            <a:spAutoFit/>
          </a:bodyPr>
          <a:lstStyle/>
          <a:p>
            <a:pPr algn="ctr"/>
            <a:r>
              <a:rPr lang="en-US" sz="3200" dirty="0" smtClean="0"/>
              <a:t>Distribution Maps – by Species</a:t>
            </a:r>
            <a:endParaRPr lang="en-US" sz="3200" dirty="0"/>
          </a:p>
        </p:txBody>
      </p:sp>
      <p:sp>
        <p:nvSpPr>
          <p:cNvPr id="7" name="Notched Right Arrow 6"/>
          <p:cNvSpPr/>
          <p:nvPr/>
        </p:nvSpPr>
        <p:spPr>
          <a:xfrm rot="19597995">
            <a:off x="-34928" y="2921070"/>
            <a:ext cx="2328182"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Click on</a:t>
            </a:r>
            <a:endParaRPr lang="en-US" dirty="0"/>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42415" y="3705148"/>
            <a:ext cx="2465429" cy="2118028"/>
          </a:xfrm>
          <a:prstGeom prst="rect">
            <a:avLst/>
          </a:prstGeom>
          <a:ln>
            <a:noFill/>
          </a:ln>
          <a:effectLst>
            <a:outerShdw blurRad="292100" dist="139700" dir="2700000" algn="tl" rotWithShape="0">
              <a:srgbClr val="333333">
                <a:alpha val="65000"/>
              </a:srgbClr>
            </a:outerShdw>
          </a:effectLst>
        </p:spPr>
      </p:pic>
      <p:sp>
        <p:nvSpPr>
          <p:cNvPr id="10" name="Notched Right Arrow 9"/>
          <p:cNvSpPr/>
          <p:nvPr/>
        </p:nvSpPr>
        <p:spPr>
          <a:xfrm rot="18795405">
            <a:off x="6691148" y="4620755"/>
            <a:ext cx="2374265"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7746540" y="1819141"/>
            <a:ext cx="4257178" cy="1569660"/>
          </a:xfrm>
          <a:prstGeom prst="rect">
            <a:avLst/>
          </a:prstGeom>
          <a:noFill/>
        </p:spPr>
        <p:txBody>
          <a:bodyPr wrap="square" rtlCol="0">
            <a:spAutoFit/>
          </a:bodyPr>
          <a:lstStyle/>
          <a:p>
            <a:r>
              <a:rPr lang="en-US" sz="2400" dirty="0" smtClean="0"/>
              <a:t>View data at </a:t>
            </a:r>
            <a:br>
              <a:rPr lang="en-US" sz="2400" dirty="0" smtClean="0"/>
            </a:br>
            <a:r>
              <a:rPr lang="en-US" sz="2400" u="sng" dirty="0" smtClean="0"/>
              <a:t>County</a:t>
            </a:r>
            <a:r>
              <a:rPr lang="en-US" sz="2400" dirty="0" smtClean="0"/>
              <a:t> level </a:t>
            </a:r>
          </a:p>
          <a:p>
            <a:r>
              <a:rPr lang="en-US" sz="2400" dirty="0" smtClean="0"/>
              <a:t>by </a:t>
            </a:r>
            <a:r>
              <a:rPr lang="en-US" sz="2400" dirty="0"/>
              <a:t>clicking </a:t>
            </a:r>
            <a:endParaRPr lang="en-US" sz="2400" dirty="0" smtClean="0"/>
          </a:p>
          <a:p>
            <a:r>
              <a:rPr lang="en-US" sz="2400" u="sng" dirty="0" smtClean="0"/>
              <a:t>Literature vs Observation</a:t>
            </a:r>
          </a:p>
        </p:txBody>
      </p:sp>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41982387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596" y="928180"/>
            <a:ext cx="5911857" cy="4970947"/>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5" name="TextBox 4"/>
          <p:cNvSpPr txBox="1"/>
          <p:nvPr/>
        </p:nvSpPr>
        <p:spPr>
          <a:xfrm>
            <a:off x="0" y="155643"/>
            <a:ext cx="12191999" cy="584775"/>
          </a:xfrm>
          <a:prstGeom prst="rect">
            <a:avLst/>
          </a:prstGeom>
          <a:noFill/>
        </p:spPr>
        <p:txBody>
          <a:bodyPr wrap="square" rtlCol="0">
            <a:spAutoFit/>
          </a:bodyPr>
          <a:lstStyle/>
          <a:p>
            <a:pPr algn="ctr"/>
            <a:r>
              <a:rPr lang="en-US" sz="3200" dirty="0" smtClean="0"/>
              <a:t>Distribution Maps – by Species</a:t>
            </a:r>
            <a:endParaRPr lang="en-US" sz="3200" dirty="0"/>
          </a:p>
        </p:txBody>
      </p:sp>
      <p:sp>
        <p:nvSpPr>
          <p:cNvPr id="6" name="TextBox 5"/>
          <p:cNvSpPr txBox="1"/>
          <p:nvPr/>
        </p:nvSpPr>
        <p:spPr>
          <a:xfrm>
            <a:off x="7504923" y="1508351"/>
            <a:ext cx="4175422" cy="1938992"/>
          </a:xfrm>
          <a:prstGeom prst="rect">
            <a:avLst/>
          </a:prstGeom>
          <a:noFill/>
        </p:spPr>
        <p:txBody>
          <a:bodyPr wrap="square" rtlCol="0">
            <a:spAutoFit/>
          </a:bodyPr>
          <a:lstStyle/>
          <a:p>
            <a:r>
              <a:rPr lang="en-US" sz="2400" dirty="0" smtClean="0"/>
              <a:t>Download the data as </a:t>
            </a:r>
          </a:p>
          <a:p>
            <a:pPr marL="800100" lvl="1" indent="-342900">
              <a:buFont typeface="Wingdings" panose="05000000000000000000" pitchFamily="2" charset="2"/>
              <a:buChar char="ü"/>
            </a:pPr>
            <a:r>
              <a:rPr lang="en-US" sz="2400" dirty="0" smtClean="0"/>
              <a:t>CVS file</a:t>
            </a:r>
          </a:p>
          <a:p>
            <a:pPr marL="800100" lvl="1" indent="-342900">
              <a:buFont typeface="Wingdings" panose="05000000000000000000" pitchFamily="2" charset="2"/>
              <a:buChar char="ü"/>
            </a:pPr>
            <a:r>
              <a:rPr lang="en-US" sz="2400" dirty="0" smtClean="0"/>
              <a:t>KML file </a:t>
            </a:r>
          </a:p>
          <a:p>
            <a:pPr marL="800100" lvl="1" indent="-342900">
              <a:buFont typeface="Wingdings" panose="05000000000000000000" pitchFamily="2" charset="2"/>
              <a:buChar char="ü"/>
            </a:pPr>
            <a:r>
              <a:rPr lang="en-US" sz="2400" dirty="0" smtClean="0"/>
              <a:t>GPX file </a:t>
            </a:r>
          </a:p>
          <a:p>
            <a:pPr marL="800100" lvl="1" indent="-342900">
              <a:buFont typeface="Wingdings" panose="05000000000000000000" pitchFamily="2" charset="2"/>
              <a:buChar char="ü"/>
            </a:pPr>
            <a:r>
              <a:rPr lang="en-US" sz="2400" dirty="0" smtClean="0"/>
              <a:t>Shapefile</a:t>
            </a:r>
          </a:p>
        </p:txBody>
      </p:sp>
      <p:sp>
        <p:nvSpPr>
          <p:cNvPr id="9" name="Notched Right Arrow 8"/>
          <p:cNvSpPr/>
          <p:nvPr/>
        </p:nvSpPr>
        <p:spPr>
          <a:xfrm rot="13880646">
            <a:off x="3368382" y="3038239"/>
            <a:ext cx="4145293"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701453" y="4795014"/>
            <a:ext cx="4978892" cy="1200329"/>
          </a:xfrm>
          <a:prstGeom prst="rect">
            <a:avLst/>
          </a:prstGeom>
          <a:noFill/>
        </p:spPr>
        <p:txBody>
          <a:bodyPr wrap="square" rtlCol="0">
            <a:spAutoFit/>
          </a:bodyPr>
          <a:lstStyle/>
          <a:p>
            <a:r>
              <a:rPr lang="en-US" sz="2400" dirty="0" smtClean="0"/>
              <a:t>You will receive an email shortly with instructions to download the requested content</a:t>
            </a:r>
            <a:endParaRPr lang="en-US" sz="2400" dirty="0"/>
          </a:p>
        </p:txBody>
      </p:sp>
      <p:sp>
        <p:nvSpPr>
          <p:cNvPr id="10" name="Notched Right Arrow 9"/>
          <p:cNvSpPr/>
          <p:nvPr/>
        </p:nvSpPr>
        <p:spPr>
          <a:xfrm rot="9833769">
            <a:off x="6595769" y="1800093"/>
            <a:ext cx="1012585"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22921107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0" y="155643"/>
            <a:ext cx="12191999" cy="584775"/>
          </a:xfrm>
          <a:prstGeom prst="rect">
            <a:avLst/>
          </a:prstGeom>
          <a:noFill/>
        </p:spPr>
        <p:txBody>
          <a:bodyPr wrap="square" rtlCol="0">
            <a:spAutoFit/>
          </a:bodyPr>
          <a:lstStyle/>
          <a:p>
            <a:pPr algn="ctr"/>
            <a:r>
              <a:rPr lang="en-US" sz="3200" dirty="0" smtClean="0"/>
              <a:t>Distribution Maps – by Species</a:t>
            </a:r>
            <a:endParaRPr lang="en-US" sz="3200"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395" y="1331591"/>
            <a:ext cx="5796328" cy="4206396"/>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87570" y="4002136"/>
            <a:ext cx="4994290" cy="2798053"/>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299671" y="813787"/>
            <a:ext cx="5796328" cy="461665"/>
          </a:xfrm>
          <a:prstGeom prst="rect">
            <a:avLst/>
          </a:prstGeom>
          <a:noFill/>
        </p:spPr>
        <p:txBody>
          <a:bodyPr wrap="square" rtlCol="0">
            <a:spAutoFit/>
          </a:bodyPr>
          <a:lstStyle/>
          <a:p>
            <a:r>
              <a:rPr lang="en-US" sz="2400" dirty="0" smtClean="0"/>
              <a:t>Email with link to data requested</a:t>
            </a:r>
            <a:endParaRPr lang="en-US" sz="2400" dirty="0"/>
          </a:p>
        </p:txBody>
      </p:sp>
      <p:sp>
        <p:nvSpPr>
          <p:cNvPr id="9" name="Notched Right Arrow 8"/>
          <p:cNvSpPr/>
          <p:nvPr/>
        </p:nvSpPr>
        <p:spPr>
          <a:xfrm rot="17500726">
            <a:off x="300919" y="3711778"/>
            <a:ext cx="2283070"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Click on</a:t>
            </a:r>
            <a:endParaRPr lang="en-US" dirty="0"/>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62201" y="1208204"/>
            <a:ext cx="6517532" cy="3182269"/>
          </a:xfrm>
          <a:prstGeom prst="rect">
            <a:avLst/>
          </a:prstGeom>
          <a:ln>
            <a:noFill/>
          </a:ln>
          <a:effectLst>
            <a:outerShdw blurRad="292100" dist="139700" dir="2700000" algn="tl" rotWithShape="0">
              <a:srgbClr val="333333">
                <a:alpha val="65000"/>
              </a:srgbClr>
            </a:outerShdw>
          </a:effectLst>
        </p:spPr>
      </p:pic>
      <p:sp>
        <p:nvSpPr>
          <p:cNvPr id="14" name="TextBox 13"/>
          <p:cNvSpPr txBox="1"/>
          <p:nvPr/>
        </p:nvSpPr>
        <p:spPr>
          <a:xfrm>
            <a:off x="8359682" y="4502564"/>
            <a:ext cx="3776900" cy="461665"/>
          </a:xfrm>
          <a:prstGeom prst="rect">
            <a:avLst/>
          </a:prstGeom>
          <a:noFill/>
        </p:spPr>
        <p:txBody>
          <a:bodyPr wrap="square" rtlCol="0">
            <a:spAutoFit/>
          </a:bodyPr>
          <a:lstStyle/>
          <a:p>
            <a:r>
              <a:rPr lang="en-US" sz="2400" dirty="0" smtClean="0"/>
              <a:t>Google earth – KML File</a:t>
            </a:r>
            <a:endParaRPr lang="en-US" sz="2400" dirty="0"/>
          </a:p>
        </p:txBody>
      </p:sp>
      <p:sp>
        <p:nvSpPr>
          <p:cNvPr id="15" name="TextBox 14"/>
          <p:cNvSpPr txBox="1"/>
          <p:nvPr/>
        </p:nvSpPr>
        <p:spPr>
          <a:xfrm>
            <a:off x="8359682" y="5248384"/>
            <a:ext cx="1661025" cy="461665"/>
          </a:xfrm>
          <a:prstGeom prst="rect">
            <a:avLst/>
          </a:prstGeom>
          <a:noFill/>
        </p:spPr>
        <p:txBody>
          <a:bodyPr wrap="square" rtlCol="0">
            <a:spAutoFit/>
          </a:bodyPr>
          <a:lstStyle/>
          <a:p>
            <a:r>
              <a:rPr lang="en-US" sz="2400" dirty="0" smtClean="0"/>
              <a:t>CVS file</a:t>
            </a:r>
            <a:endParaRPr lang="en-US" sz="2400" dirty="0"/>
          </a:p>
        </p:txBody>
      </p:sp>
      <p:pic>
        <p:nvPicPr>
          <p:cNvPr id="13" name="Picture 12"/>
          <p:cNvPicPr>
            <a:picLocks noChangeAspect="1"/>
          </p:cNvPicPr>
          <p:nvPr/>
        </p:nvPicPr>
        <p:blipFill rotWithShape="1">
          <a:blip r:embed="rId7">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19386548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9409" y="747569"/>
            <a:ext cx="4960192" cy="4156479"/>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0" y="9724"/>
            <a:ext cx="12191999" cy="584775"/>
          </a:xfrm>
          <a:prstGeom prst="rect">
            <a:avLst/>
          </a:prstGeom>
          <a:noFill/>
        </p:spPr>
        <p:txBody>
          <a:bodyPr wrap="square" rtlCol="0">
            <a:spAutoFit/>
          </a:bodyPr>
          <a:lstStyle/>
          <a:p>
            <a:pPr algn="ctr"/>
            <a:r>
              <a:rPr lang="en-US" sz="3200" dirty="0" smtClean="0"/>
              <a:t>Distribution Maps – by Species</a:t>
            </a:r>
            <a:endParaRPr lang="en-US" sz="3200" dirty="0"/>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0738" y="3530509"/>
            <a:ext cx="5301772" cy="2816008"/>
          </a:xfrm>
          <a:prstGeom prst="rect">
            <a:avLst/>
          </a:prstGeom>
          <a:ln>
            <a:noFill/>
          </a:ln>
          <a:effectLst>
            <a:outerShdw blurRad="292100" dist="139700" dir="2700000" algn="tl" rotWithShape="0">
              <a:srgbClr val="333333">
                <a:alpha val="65000"/>
              </a:srgbClr>
            </a:outerShdw>
          </a:effectLst>
        </p:spPr>
      </p:pic>
      <p:sp>
        <p:nvSpPr>
          <p:cNvPr id="14" name="TextBox 13"/>
          <p:cNvSpPr txBox="1"/>
          <p:nvPr/>
        </p:nvSpPr>
        <p:spPr>
          <a:xfrm>
            <a:off x="8864195" y="2573278"/>
            <a:ext cx="2786638" cy="830997"/>
          </a:xfrm>
          <a:prstGeom prst="rect">
            <a:avLst/>
          </a:prstGeom>
          <a:noFill/>
        </p:spPr>
        <p:txBody>
          <a:bodyPr wrap="square" rtlCol="0">
            <a:spAutoFit/>
          </a:bodyPr>
          <a:lstStyle/>
          <a:p>
            <a:r>
              <a:rPr lang="en-US" sz="2400" dirty="0" smtClean="0"/>
              <a:t>Click on </a:t>
            </a:r>
            <a:r>
              <a:rPr lang="en-US" sz="2400" u="sng" dirty="0" smtClean="0"/>
              <a:t>Flag</a:t>
            </a:r>
            <a:r>
              <a:rPr lang="en-US" sz="2400" dirty="0" smtClean="0"/>
              <a:t> to report a problem</a:t>
            </a:r>
            <a:endParaRPr lang="en-US" sz="2400" dirty="0"/>
          </a:p>
        </p:txBody>
      </p:sp>
      <p:sp>
        <p:nvSpPr>
          <p:cNvPr id="15" name="Notched Right Arrow 14"/>
          <p:cNvSpPr/>
          <p:nvPr/>
        </p:nvSpPr>
        <p:spPr>
          <a:xfrm rot="13241500">
            <a:off x="7978118" y="2164730"/>
            <a:ext cx="1032754"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Notched Right Arrow 15"/>
          <p:cNvSpPr/>
          <p:nvPr/>
        </p:nvSpPr>
        <p:spPr>
          <a:xfrm>
            <a:off x="2701514" y="1715667"/>
            <a:ext cx="4468767"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264592" y="1469440"/>
            <a:ext cx="2571033" cy="830997"/>
          </a:xfrm>
          <a:prstGeom prst="rect">
            <a:avLst/>
          </a:prstGeom>
          <a:noFill/>
        </p:spPr>
        <p:txBody>
          <a:bodyPr wrap="square" rtlCol="0">
            <a:spAutoFit/>
          </a:bodyPr>
          <a:lstStyle/>
          <a:p>
            <a:r>
              <a:rPr lang="en-US" sz="2400" dirty="0" smtClean="0"/>
              <a:t>Click on </a:t>
            </a:r>
            <a:r>
              <a:rPr lang="en-US" sz="2400" u="sng" dirty="0" smtClean="0"/>
              <a:t>Share</a:t>
            </a:r>
            <a:r>
              <a:rPr lang="en-US" sz="2400" dirty="0" smtClean="0"/>
              <a:t> </a:t>
            </a:r>
            <a:br>
              <a:rPr lang="en-US" sz="2400" dirty="0" smtClean="0"/>
            </a:br>
            <a:r>
              <a:rPr lang="en-US" sz="2400" dirty="0" smtClean="0"/>
              <a:t>to get the url</a:t>
            </a:r>
            <a:endParaRPr lang="en-US" sz="2400" dirty="0"/>
          </a:p>
        </p:txBody>
      </p:sp>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7945" y="3175378"/>
            <a:ext cx="4269145" cy="3561032"/>
          </a:xfrm>
          <a:prstGeom prst="rect">
            <a:avLst/>
          </a:prstGeom>
          <a:ln>
            <a:noFill/>
          </a:ln>
          <a:effectLst>
            <a:outerShdw blurRad="292100" dist="139700" dir="2700000" algn="tl" rotWithShape="0">
              <a:srgbClr val="333333">
                <a:alpha val="65000"/>
              </a:srgbClr>
            </a:outerShdw>
          </a:effectLst>
        </p:spPr>
      </p:pic>
      <p:sp>
        <p:nvSpPr>
          <p:cNvPr id="18" name="Notched Right Arrow 17"/>
          <p:cNvSpPr/>
          <p:nvPr/>
        </p:nvSpPr>
        <p:spPr>
          <a:xfrm rot="4745800">
            <a:off x="1402649" y="3176910"/>
            <a:ext cx="2331261"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919948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651" y="1381451"/>
            <a:ext cx="8174168" cy="4291177"/>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0" y="155643"/>
            <a:ext cx="12191999" cy="584775"/>
          </a:xfrm>
          <a:prstGeom prst="rect">
            <a:avLst/>
          </a:prstGeom>
          <a:noFill/>
        </p:spPr>
        <p:txBody>
          <a:bodyPr wrap="square" rtlCol="0">
            <a:spAutoFit/>
          </a:bodyPr>
          <a:lstStyle/>
          <a:p>
            <a:pPr algn="ctr"/>
            <a:r>
              <a:rPr lang="en-US" sz="3200" dirty="0" smtClean="0"/>
              <a:t>Advanced Query Tools - Maps</a:t>
            </a:r>
            <a:endParaRPr lang="en-US" sz="3200" dirty="0"/>
          </a:p>
        </p:txBody>
      </p:sp>
      <p:sp>
        <p:nvSpPr>
          <p:cNvPr id="6" name="Notched Right Arrow 5"/>
          <p:cNvSpPr/>
          <p:nvPr/>
        </p:nvSpPr>
        <p:spPr>
          <a:xfrm rot="11768157">
            <a:off x="4478238" y="2785619"/>
            <a:ext cx="4461434"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8819671" y="3389739"/>
            <a:ext cx="2610523" cy="830997"/>
          </a:xfrm>
          <a:prstGeom prst="rect">
            <a:avLst/>
          </a:prstGeom>
          <a:noFill/>
        </p:spPr>
        <p:txBody>
          <a:bodyPr wrap="square" rtlCol="0">
            <a:spAutoFit/>
          </a:bodyPr>
          <a:lstStyle/>
          <a:p>
            <a:r>
              <a:rPr lang="en-US" sz="2400" dirty="0" smtClean="0"/>
              <a:t>Click on </a:t>
            </a:r>
            <a:r>
              <a:rPr lang="en-US" sz="2400" dirty="0" smtClean="0"/>
              <a:t/>
            </a:r>
            <a:br>
              <a:rPr lang="en-US" sz="2400" dirty="0" smtClean="0"/>
            </a:br>
            <a:r>
              <a:rPr lang="en-US" sz="2400" u="sng" dirty="0" smtClean="0"/>
              <a:t>Tools </a:t>
            </a:r>
            <a:r>
              <a:rPr lang="en-US" sz="2400" u="sng" dirty="0" smtClean="0"/>
              <a:t>&amp; Training</a:t>
            </a:r>
            <a:endParaRPr lang="en-US" sz="2400" u="sng" dirty="0"/>
          </a:p>
        </p:txBody>
      </p:sp>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19907341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2680" y="807065"/>
            <a:ext cx="5920033" cy="5966163"/>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0" y="155643"/>
            <a:ext cx="12191999" cy="584775"/>
          </a:xfrm>
          <a:prstGeom prst="rect">
            <a:avLst/>
          </a:prstGeom>
          <a:noFill/>
        </p:spPr>
        <p:txBody>
          <a:bodyPr wrap="square" rtlCol="0">
            <a:spAutoFit/>
          </a:bodyPr>
          <a:lstStyle/>
          <a:p>
            <a:pPr algn="ctr"/>
            <a:r>
              <a:rPr lang="en-US" sz="3200" dirty="0" smtClean="0"/>
              <a:t>Advanced Query Tools - Maps</a:t>
            </a:r>
            <a:endParaRPr lang="en-US" sz="3200" dirty="0"/>
          </a:p>
        </p:txBody>
      </p:sp>
      <p:sp>
        <p:nvSpPr>
          <p:cNvPr id="7" name="TextBox 6"/>
          <p:cNvSpPr txBox="1"/>
          <p:nvPr/>
        </p:nvSpPr>
        <p:spPr>
          <a:xfrm>
            <a:off x="7781258" y="2767146"/>
            <a:ext cx="3843489" cy="830997"/>
          </a:xfrm>
          <a:prstGeom prst="rect">
            <a:avLst/>
          </a:prstGeom>
          <a:noFill/>
        </p:spPr>
        <p:txBody>
          <a:bodyPr wrap="square" rtlCol="0">
            <a:spAutoFit/>
          </a:bodyPr>
          <a:lstStyle/>
          <a:p>
            <a:r>
              <a:rPr lang="en-US" sz="2400" dirty="0" smtClean="0"/>
              <a:t>Click on </a:t>
            </a:r>
            <a:br>
              <a:rPr lang="en-US" sz="2400" dirty="0" smtClean="0"/>
            </a:br>
            <a:r>
              <a:rPr lang="en-US" sz="2400" u="sng" dirty="0" smtClean="0"/>
              <a:t>Advanced Query Tools</a:t>
            </a:r>
            <a:endParaRPr lang="en-US" sz="2400" u="sng" dirty="0"/>
          </a:p>
        </p:txBody>
      </p:sp>
      <p:sp>
        <p:nvSpPr>
          <p:cNvPr id="9" name="Notched Right Arrow 8"/>
          <p:cNvSpPr/>
          <p:nvPr/>
        </p:nvSpPr>
        <p:spPr>
          <a:xfrm rot="10370469">
            <a:off x="2392029" y="3506527"/>
            <a:ext cx="5227350"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26549256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297" y="915529"/>
            <a:ext cx="6498928" cy="5871618"/>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0" y="155643"/>
            <a:ext cx="12191999" cy="584775"/>
          </a:xfrm>
          <a:prstGeom prst="rect">
            <a:avLst/>
          </a:prstGeom>
          <a:noFill/>
        </p:spPr>
        <p:txBody>
          <a:bodyPr wrap="square" rtlCol="0">
            <a:spAutoFit/>
          </a:bodyPr>
          <a:lstStyle/>
          <a:p>
            <a:pPr algn="ctr"/>
            <a:r>
              <a:rPr lang="en-US" sz="3200" dirty="0" smtClean="0"/>
              <a:t>Advanced Query Tools - Maps</a:t>
            </a:r>
            <a:endParaRPr lang="en-US" sz="3200" dirty="0"/>
          </a:p>
        </p:txBody>
      </p:sp>
      <p:sp>
        <p:nvSpPr>
          <p:cNvPr id="5" name="TextBox 4"/>
          <p:cNvSpPr txBox="1"/>
          <p:nvPr/>
        </p:nvSpPr>
        <p:spPr>
          <a:xfrm>
            <a:off x="7860143" y="2254640"/>
            <a:ext cx="3570051" cy="1569660"/>
          </a:xfrm>
          <a:prstGeom prst="rect">
            <a:avLst/>
          </a:prstGeom>
          <a:noFill/>
        </p:spPr>
        <p:txBody>
          <a:bodyPr wrap="square" rtlCol="0">
            <a:spAutoFit/>
          </a:bodyPr>
          <a:lstStyle/>
          <a:p>
            <a:r>
              <a:rPr lang="en-US" sz="2400" dirty="0" smtClean="0"/>
              <a:t>You can set the criteria for the search to be as general or as specific as you need </a:t>
            </a:r>
            <a:endParaRPr lang="en-US" sz="2400" dirty="0"/>
          </a:p>
        </p:txBody>
      </p: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9599961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596" y="942045"/>
            <a:ext cx="5713286" cy="5175824"/>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0" y="155643"/>
            <a:ext cx="12191999" cy="584775"/>
          </a:xfrm>
          <a:prstGeom prst="rect">
            <a:avLst/>
          </a:prstGeom>
          <a:noFill/>
        </p:spPr>
        <p:txBody>
          <a:bodyPr wrap="square" rtlCol="0">
            <a:spAutoFit/>
          </a:bodyPr>
          <a:lstStyle/>
          <a:p>
            <a:pPr algn="ctr"/>
            <a:r>
              <a:rPr lang="en-US" sz="3200" dirty="0" smtClean="0"/>
              <a:t>Advanced Query Tools - Maps</a:t>
            </a:r>
            <a:endParaRPr lang="en-US" sz="3200" dirty="0"/>
          </a:p>
        </p:txBody>
      </p:sp>
      <p:sp>
        <p:nvSpPr>
          <p:cNvPr id="5" name="TextBox 4"/>
          <p:cNvSpPr txBox="1"/>
          <p:nvPr/>
        </p:nvSpPr>
        <p:spPr>
          <a:xfrm>
            <a:off x="6691567" y="1991994"/>
            <a:ext cx="5137268" cy="461665"/>
          </a:xfrm>
          <a:prstGeom prst="rect">
            <a:avLst/>
          </a:prstGeom>
          <a:noFill/>
        </p:spPr>
        <p:txBody>
          <a:bodyPr wrap="square" rtlCol="0">
            <a:spAutoFit/>
          </a:bodyPr>
          <a:lstStyle/>
          <a:p>
            <a:r>
              <a:rPr lang="en-US" sz="2400" dirty="0" smtClean="0"/>
              <a:t>Choose one or multiple reporters</a:t>
            </a:r>
            <a:endParaRPr lang="en-US" sz="2400" dirty="0"/>
          </a:p>
        </p:txBody>
      </p:sp>
      <p:sp>
        <p:nvSpPr>
          <p:cNvPr id="7" name="TextBox 6"/>
          <p:cNvSpPr txBox="1"/>
          <p:nvPr/>
        </p:nvSpPr>
        <p:spPr>
          <a:xfrm>
            <a:off x="6788843" y="3262387"/>
            <a:ext cx="5137268" cy="830997"/>
          </a:xfrm>
          <a:prstGeom prst="rect">
            <a:avLst/>
          </a:prstGeom>
          <a:noFill/>
        </p:spPr>
        <p:txBody>
          <a:bodyPr wrap="square" rtlCol="0">
            <a:spAutoFit/>
          </a:bodyPr>
          <a:lstStyle/>
          <a:p>
            <a:r>
              <a:rPr lang="en-US" sz="2400" dirty="0" smtClean="0"/>
              <a:t>Begin typing in a name and then choose from the drop down list</a:t>
            </a:r>
            <a:endParaRPr lang="en-US" sz="2400" dirty="0"/>
          </a:p>
        </p:txBody>
      </p:sp>
      <p:sp>
        <p:nvSpPr>
          <p:cNvPr id="9" name="TextBox 8"/>
          <p:cNvSpPr txBox="1"/>
          <p:nvPr/>
        </p:nvSpPr>
        <p:spPr>
          <a:xfrm>
            <a:off x="6788843" y="4816145"/>
            <a:ext cx="5137268" cy="1200329"/>
          </a:xfrm>
          <a:prstGeom prst="rect">
            <a:avLst/>
          </a:prstGeom>
          <a:noFill/>
        </p:spPr>
        <p:txBody>
          <a:bodyPr wrap="square" rtlCol="0">
            <a:spAutoFit/>
          </a:bodyPr>
          <a:lstStyle/>
          <a:p>
            <a:r>
              <a:rPr lang="en-US" sz="2400" dirty="0" smtClean="0"/>
              <a:t>To remove a name from the list you have chosen, click on the </a:t>
            </a:r>
            <a:r>
              <a:rPr lang="en-US" sz="2400" u="sng" dirty="0" smtClean="0"/>
              <a:t>x</a:t>
            </a:r>
            <a:r>
              <a:rPr lang="en-US" sz="2400" dirty="0" smtClean="0"/>
              <a:t> next to that person’s name</a:t>
            </a:r>
            <a:endParaRPr lang="en-US" sz="2400" dirty="0"/>
          </a:p>
        </p:txBody>
      </p:sp>
      <p:sp>
        <p:nvSpPr>
          <p:cNvPr id="10" name="Notched Right Arrow 9"/>
          <p:cNvSpPr/>
          <p:nvPr/>
        </p:nvSpPr>
        <p:spPr>
          <a:xfrm rot="19994598">
            <a:off x="27889" y="2543019"/>
            <a:ext cx="1457464"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39458797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595" y="967308"/>
            <a:ext cx="5915257" cy="5358078"/>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0" y="155643"/>
            <a:ext cx="12191999" cy="584775"/>
          </a:xfrm>
          <a:prstGeom prst="rect">
            <a:avLst/>
          </a:prstGeom>
          <a:noFill/>
        </p:spPr>
        <p:txBody>
          <a:bodyPr wrap="square" rtlCol="0">
            <a:spAutoFit/>
          </a:bodyPr>
          <a:lstStyle/>
          <a:p>
            <a:pPr algn="ctr"/>
            <a:r>
              <a:rPr lang="en-US" sz="3200" dirty="0" smtClean="0"/>
              <a:t>Advanced Query Tools - Maps</a:t>
            </a:r>
            <a:endParaRPr lang="en-US" sz="3200" dirty="0"/>
          </a:p>
        </p:txBody>
      </p:sp>
      <p:sp>
        <p:nvSpPr>
          <p:cNvPr id="5" name="TextBox 4"/>
          <p:cNvSpPr txBox="1"/>
          <p:nvPr/>
        </p:nvSpPr>
        <p:spPr>
          <a:xfrm>
            <a:off x="6691567" y="1991994"/>
            <a:ext cx="5137268" cy="461665"/>
          </a:xfrm>
          <a:prstGeom prst="rect">
            <a:avLst/>
          </a:prstGeom>
          <a:noFill/>
        </p:spPr>
        <p:txBody>
          <a:bodyPr wrap="square" rtlCol="0">
            <a:spAutoFit/>
          </a:bodyPr>
          <a:lstStyle/>
          <a:p>
            <a:r>
              <a:rPr lang="en-US" sz="2400" dirty="0" smtClean="0"/>
              <a:t>Choose one or multiple Species</a:t>
            </a:r>
            <a:endParaRPr lang="en-US" sz="2400" dirty="0"/>
          </a:p>
        </p:txBody>
      </p:sp>
      <p:sp>
        <p:nvSpPr>
          <p:cNvPr id="7" name="TextBox 6"/>
          <p:cNvSpPr txBox="1"/>
          <p:nvPr/>
        </p:nvSpPr>
        <p:spPr>
          <a:xfrm>
            <a:off x="6788843" y="3058105"/>
            <a:ext cx="5137268" cy="830997"/>
          </a:xfrm>
          <a:prstGeom prst="rect">
            <a:avLst/>
          </a:prstGeom>
          <a:noFill/>
        </p:spPr>
        <p:txBody>
          <a:bodyPr wrap="square" rtlCol="0">
            <a:spAutoFit/>
          </a:bodyPr>
          <a:lstStyle/>
          <a:p>
            <a:r>
              <a:rPr lang="en-US" sz="2400" dirty="0" smtClean="0"/>
              <a:t>Begin typing in a name and then choose from the drop down list</a:t>
            </a:r>
            <a:endParaRPr lang="en-US" sz="2400" dirty="0"/>
          </a:p>
        </p:txBody>
      </p:sp>
      <p:sp>
        <p:nvSpPr>
          <p:cNvPr id="8" name="TextBox 7"/>
          <p:cNvSpPr txBox="1"/>
          <p:nvPr/>
        </p:nvSpPr>
        <p:spPr>
          <a:xfrm>
            <a:off x="6788843" y="4400646"/>
            <a:ext cx="5137268" cy="1200329"/>
          </a:xfrm>
          <a:prstGeom prst="rect">
            <a:avLst/>
          </a:prstGeom>
          <a:noFill/>
        </p:spPr>
        <p:txBody>
          <a:bodyPr wrap="square" rtlCol="0">
            <a:spAutoFit/>
          </a:bodyPr>
          <a:lstStyle/>
          <a:p>
            <a:r>
              <a:rPr lang="en-US" sz="2400" dirty="0" smtClean="0"/>
              <a:t>To remove a name from the list you have chosen, click on the </a:t>
            </a:r>
            <a:r>
              <a:rPr lang="en-US" sz="2400" u="sng" dirty="0" smtClean="0"/>
              <a:t>x</a:t>
            </a:r>
            <a:r>
              <a:rPr lang="en-US" sz="2400" dirty="0" smtClean="0"/>
              <a:t> next to that species name</a:t>
            </a:r>
            <a:endParaRPr lang="en-US" sz="2400" dirty="0"/>
          </a:p>
        </p:txBody>
      </p:sp>
      <p:sp>
        <p:nvSpPr>
          <p:cNvPr id="9" name="Notched Right Arrow 8"/>
          <p:cNvSpPr/>
          <p:nvPr/>
        </p:nvSpPr>
        <p:spPr>
          <a:xfrm rot="19994598">
            <a:off x="75751" y="3796486"/>
            <a:ext cx="1457464"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6936297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5" name="TextBox 4"/>
          <p:cNvSpPr txBox="1"/>
          <p:nvPr/>
        </p:nvSpPr>
        <p:spPr>
          <a:xfrm>
            <a:off x="2691911" y="275437"/>
            <a:ext cx="4020458" cy="584775"/>
          </a:xfrm>
          <a:prstGeom prst="rect">
            <a:avLst/>
          </a:prstGeom>
          <a:noFill/>
        </p:spPr>
        <p:txBody>
          <a:bodyPr wrap="square" rtlCol="0">
            <a:spAutoFit/>
          </a:bodyPr>
          <a:lstStyle/>
          <a:p>
            <a:r>
              <a:rPr lang="en-US" sz="3200" dirty="0" smtClean="0"/>
              <a:t>Begin by Signing In</a:t>
            </a:r>
            <a:endParaRPr lang="en-US" sz="3200" dirty="0"/>
          </a:p>
        </p:txBody>
      </p:sp>
      <p:sp>
        <p:nvSpPr>
          <p:cNvPr id="7" name="TextBox 6"/>
          <p:cNvSpPr txBox="1"/>
          <p:nvPr/>
        </p:nvSpPr>
        <p:spPr>
          <a:xfrm>
            <a:off x="7324928" y="2490282"/>
            <a:ext cx="3560324" cy="1200329"/>
          </a:xfrm>
          <a:prstGeom prst="rect">
            <a:avLst/>
          </a:prstGeom>
          <a:noFill/>
        </p:spPr>
        <p:txBody>
          <a:bodyPr wrap="square" rtlCol="0">
            <a:spAutoFit/>
          </a:bodyPr>
          <a:lstStyle/>
          <a:p>
            <a:r>
              <a:rPr lang="en-US" sz="2400" dirty="0" smtClean="0"/>
              <a:t>You can always view the data in EDDMapS without signing in</a:t>
            </a:r>
            <a:endParaRPr lang="en-US" sz="2400" dirty="0"/>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1089" y="860212"/>
            <a:ext cx="4726950" cy="58463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873826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596" y="996788"/>
            <a:ext cx="5945153" cy="5385158"/>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0" y="155643"/>
            <a:ext cx="12191999" cy="584775"/>
          </a:xfrm>
          <a:prstGeom prst="rect">
            <a:avLst/>
          </a:prstGeom>
          <a:noFill/>
        </p:spPr>
        <p:txBody>
          <a:bodyPr wrap="square" rtlCol="0">
            <a:spAutoFit/>
          </a:bodyPr>
          <a:lstStyle/>
          <a:p>
            <a:pPr algn="ctr"/>
            <a:r>
              <a:rPr lang="en-US" sz="3200" dirty="0" smtClean="0"/>
              <a:t>Advanced Query Tools - Maps</a:t>
            </a:r>
            <a:endParaRPr lang="en-US" sz="3200" dirty="0"/>
          </a:p>
        </p:txBody>
      </p:sp>
      <p:sp>
        <p:nvSpPr>
          <p:cNvPr id="5" name="TextBox 4"/>
          <p:cNvSpPr txBox="1"/>
          <p:nvPr/>
        </p:nvSpPr>
        <p:spPr>
          <a:xfrm>
            <a:off x="6788843" y="2040632"/>
            <a:ext cx="4032240" cy="830997"/>
          </a:xfrm>
          <a:prstGeom prst="rect">
            <a:avLst/>
          </a:prstGeom>
          <a:noFill/>
        </p:spPr>
        <p:txBody>
          <a:bodyPr wrap="square" rtlCol="0">
            <a:spAutoFit/>
          </a:bodyPr>
          <a:lstStyle/>
          <a:p>
            <a:r>
              <a:rPr lang="en-US" sz="2400" dirty="0" smtClean="0"/>
              <a:t>Choose one or multiple Habitat types</a:t>
            </a:r>
            <a:endParaRPr lang="en-US" sz="2400" dirty="0"/>
          </a:p>
        </p:txBody>
      </p:sp>
      <p:sp>
        <p:nvSpPr>
          <p:cNvPr id="7" name="TextBox 6"/>
          <p:cNvSpPr txBox="1"/>
          <p:nvPr/>
        </p:nvSpPr>
        <p:spPr>
          <a:xfrm>
            <a:off x="6788843" y="3262387"/>
            <a:ext cx="5137268" cy="1200329"/>
          </a:xfrm>
          <a:prstGeom prst="rect">
            <a:avLst/>
          </a:prstGeom>
          <a:noFill/>
        </p:spPr>
        <p:txBody>
          <a:bodyPr wrap="square" rtlCol="0">
            <a:spAutoFit/>
          </a:bodyPr>
          <a:lstStyle/>
          <a:p>
            <a:r>
              <a:rPr lang="en-US" sz="2400" dirty="0" smtClean="0"/>
              <a:t>Begin typing in a habitat type and then choose from the drop down list</a:t>
            </a:r>
            <a:endParaRPr lang="en-US" sz="2400" dirty="0"/>
          </a:p>
        </p:txBody>
      </p:sp>
      <p:sp>
        <p:nvSpPr>
          <p:cNvPr id="8" name="TextBox 7"/>
          <p:cNvSpPr txBox="1"/>
          <p:nvPr/>
        </p:nvSpPr>
        <p:spPr>
          <a:xfrm>
            <a:off x="6788843" y="4633950"/>
            <a:ext cx="5137268" cy="1200329"/>
          </a:xfrm>
          <a:prstGeom prst="rect">
            <a:avLst/>
          </a:prstGeom>
          <a:noFill/>
        </p:spPr>
        <p:txBody>
          <a:bodyPr wrap="square" rtlCol="0">
            <a:spAutoFit/>
          </a:bodyPr>
          <a:lstStyle/>
          <a:p>
            <a:r>
              <a:rPr lang="en-US" sz="2400" dirty="0" smtClean="0"/>
              <a:t>To remove a habitat from the list you have chosen, click on the </a:t>
            </a:r>
            <a:r>
              <a:rPr lang="en-US" sz="2400" u="sng" dirty="0" smtClean="0"/>
              <a:t>x</a:t>
            </a:r>
            <a:r>
              <a:rPr lang="en-US" sz="2400" dirty="0" smtClean="0"/>
              <a:t> next to that habitat name</a:t>
            </a:r>
            <a:endParaRPr lang="en-US" sz="2400" dirty="0"/>
          </a:p>
        </p:txBody>
      </p:sp>
      <p:sp>
        <p:nvSpPr>
          <p:cNvPr id="9" name="Notched Right Arrow 8"/>
          <p:cNvSpPr/>
          <p:nvPr/>
        </p:nvSpPr>
        <p:spPr>
          <a:xfrm rot="19994598">
            <a:off x="74933" y="4441397"/>
            <a:ext cx="1371692"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3399967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1613" y="885562"/>
            <a:ext cx="6190114" cy="5570308"/>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0" y="155643"/>
            <a:ext cx="12191999" cy="584775"/>
          </a:xfrm>
          <a:prstGeom prst="rect">
            <a:avLst/>
          </a:prstGeom>
          <a:noFill/>
        </p:spPr>
        <p:txBody>
          <a:bodyPr wrap="square" rtlCol="0">
            <a:spAutoFit/>
          </a:bodyPr>
          <a:lstStyle/>
          <a:p>
            <a:pPr algn="ctr"/>
            <a:r>
              <a:rPr lang="en-US" sz="3200" dirty="0" smtClean="0"/>
              <a:t>Advanced Query Tools - Maps</a:t>
            </a:r>
            <a:endParaRPr lang="en-US" sz="3200" dirty="0"/>
          </a:p>
        </p:txBody>
      </p:sp>
      <p:sp>
        <p:nvSpPr>
          <p:cNvPr id="5" name="TextBox 4"/>
          <p:cNvSpPr txBox="1"/>
          <p:nvPr/>
        </p:nvSpPr>
        <p:spPr>
          <a:xfrm>
            <a:off x="8393900" y="2391260"/>
            <a:ext cx="3036294" cy="830997"/>
          </a:xfrm>
          <a:prstGeom prst="rect">
            <a:avLst/>
          </a:prstGeom>
          <a:noFill/>
        </p:spPr>
        <p:txBody>
          <a:bodyPr wrap="square" rtlCol="0">
            <a:spAutoFit/>
          </a:bodyPr>
          <a:lstStyle/>
          <a:p>
            <a:r>
              <a:rPr lang="en-US" sz="2400" dirty="0" smtClean="0"/>
              <a:t>Click on </a:t>
            </a:r>
            <a:r>
              <a:rPr lang="en-US" sz="2400" u="sng" dirty="0" smtClean="0"/>
              <a:t>Submit</a:t>
            </a:r>
            <a:r>
              <a:rPr lang="en-US" sz="2400" dirty="0" smtClean="0"/>
              <a:t> </a:t>
            </a:r>
            <a:r>
              <a:rPr lang="en-US" sz="2400" dirty="0" smtClean="0"/>
              <a:t/>
            </a:r>
            <a:br>
              <a:rPr lang="en-US" sz="2400" dirty="0" smtClean="0"/>
            </a:br>
            <a:r>
              <a:rPr lang="en-US" sz="2400" dirty="0" smtClean="0"/>
              <a:t>to </a:t>
            </a:r>
            <a:r>
              <a:rPr lang="en-US" sz="2400" dirty="0" smtClean="0"/>
              <a:t>run the search</a:t>
            </a:r>
            <a:endParaRPr lang="en-US" sz="2400" dirty="0"/>
          </a:p>
        </p:txBody>
      </p:sp>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
        <p:nvSpPr>
          <p:cNvPr id="10" name="Notched Right Arrow 9"/>
          <p:cNvSpPr/>
          <p:nvPr/>
        </p:nvSpPr>
        <p:spPr>
          <a:xfrm rot="9154932">
            <a:off x="3670569" y="4485388"/>
            <a:ext cx="5600978"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825072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0" y="155643"/>
            <a:ext cx="12191999" cy="584775"/>
          </a:xfrm>
          <a:prstGeom prst="rect">
            <a:avLst/>
          </a:prstGeom>
          <a:noFill/>
        </p:spPr>
        <p:txBody>
          <a:bodyPr wrap="square" rtlCol="0">
            <a:spAutoFit/>
          </a:bodyPr>
          <a:lstStyle/>
          <a:p>
            <a:pPr algn="ctr"/>
            <a:r>
              <a:rPr lang="en-US" sz="3200" dirty="0" smtClean="0"/>
              <a:t>Advanced Query Tools - Maps</a:t>
            </a:r>
            <a:endParaRPr lang="en-US" sz="3200" dirty="0"/>
          </a:p>
        </p:txBody>
      </p:sp>
      <p:sp>
        <p:nvSpPr>
          <p:cNvPr id="5" name="TextBox 4"/>
          <p:cNvSpPr txBox="1"/>
          <p:nvPr/>
        </p:nvSpPr>
        <p:spPr>
          <a:xfrm>
            <a:off x="6856937" y="1619479"/>
            <a:ext cx="5137268" cy="830997"/>
          </a:xfrm>
          <a:prstGeom prst="rect">
            <a:avLst/>
          </a:prstGeom>
          <a:noFill/>
        </p:spPr>
        <p:txBody>
          <a:bodyPr wrap="square" rtlCol="0">
            <a:spAutoFit/>
          </a:bodyPr>
          <a:lstStyle/>
          <a:p>
            <a:r>
              <a:rPr lang="en-US" sz="2400" dirty="0" smtClean="0"/>
              <a:t>Downloads work the same way as they do for </a:t>
            </a:r>
            <a:r>
              <a:rPr lang="en-US" sz="2400" u="sng" dirty="0" smtClean="0"/>
              <a:t>Distribution Maps</a:t>
            </a:r>
            <a:endParaRPr lang="en-US" sz="2400" u="sng" dirty="0"/>
          </a:p>
        </p:txBody>
      </p:sp>
      <p:sp>
        <p:nvSpPr>
          <p:cNvPr id="7" name="TextBox 6"/>
          <p:cNvSpPr txBox="1"/>
          <p:nvPr/>
        </p:nvSpPr>
        <p:spPr>
          <a:xfrm>
            <a:off x="6847211" y="3262387"/>
            <a:ext cx="5137268" cy="830997"/>
          </a:xfrm>
          <a:prstGeom prst="rect">
            <a:avLst/>
          </a:prstGeom>
          <a:noFill/>
        </p:spPr>
        <p:txBody>
          <a:bodyPr wrap="square" rtlCol="0">
            <a:spAutoFit/>
          </a:bodyPr>
          <a:lstStyle/>
          <a:p>
            <a:r>
              <a:rPr lang="en-US" sz="2400" dirty="0" smtClean="0"/>
              <a:t>You can </a:t>
            </a:r>
            <a:r>
              <a:rPr lang="en-US" sz="2400" u="sng" dirty="0" smtClean="0"/>
              <a:t>Share</a:t>
            </a:r>
            <a:r>
              <a:rPr lang="en-US" sz="2400" dirty="0" smtClean="0"/>
              <a:t> the map </a:t>
            </a:r>
            <a:r>
              <a:rPr lang="en-US" sz="2400" dirty="0" smtClean="0"/>
              <a:t>in the </a:t>
            </a:r>
            <a:r>
              <a:rPr lang="en-US" sz="2400" dirty="0" smtClean="0"/>
              <a:t>same way </a:t>
            </a:r>
            <a:r>
              <a:rPr lang="en-US" sz="2400" dirty="0"/>
              <a:t>as </a:t>
            </a:r>
            <a:r>
              <a:rPr lang="en-US" sz="2400" u="sng" dirty="0"/>
              <a:t>Distribution </a:t>
            </a:r>
            <a:r>
              <a:rPr lang="en-US" sz="2400" u="sng" dirty="0" smtClean="0"/>
              <a:t>Maps</a:t>
            </a:r>
            <a:endParaRPr lang="en-US" sz="2400" u="sng"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045" y="909756"/>
            <a:ext cx="6492669" cy="4839291"/>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11293667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2175309" y="1328286"/>
            <a:ext cx="7623209" cy="4031873"/>
          </a:xfrm>
          <a:prstGeom prst="rect">
            <a:avLst/>
          </a:prstGeom>
          <a:noFill/>
        </p:spPr>
        <p:txBody>
          <a:bodyPr wrap="square" rtlCol="0">
            <a:spAutoFit/>
          </a:bodyPr>
          <a:lstStyle/>
          <a:p>
            <a:r>
              <a:rPr lang="en-US" sz="3200" dirty="0" smtClean="0"/>
              <a:t>Thank you for participating in this EDDMapS </a:t>
            </a:r>
            <a:r>
              <a:rPr lang="en-US" sz="3200" dirty="0" smtClean="0"/>
              <a:t>Midwest </a:t>
            </a:r>
            <a:r>
              <a:rPr lang="en-US" sz="3200" dirty="0" smtClean="0"/>
              <a:t>training.</a:t>
            </a:r>
          </a:p>
          <a:p>
            <a:endParaRPr lang="en-US" sz="3200" dirty="0" smtClean="0"/>
          </a:p>
          <a:p>
            <a:r>
              <a:rPr lang="en-US" sz="3200" dirty="0" smtClean="0"/>
              <a:t>This and other trainings are available on the EDDMapS </a:t>
            </a:r>
            <a:r>
              <a:rPr lang="en-US" sz="3200" dirty="0" smtClean="0"/>
              <a:t>Midwest </a:t>
            </a:r>
            <a:r>
              <a:rPr lang="en-US" sz="3200" dirty="0" smtClean="0"/>
              <a:t>Website.</a:t>
            </a:r>
          </a:p>
          <a:p>
            <a:endParaRPr lang="en-US" sz="3200" dirty="0"/>
          </a:p>
          <a:p>
            <a:r>
              <a:rPr lang="en-US" sz="3200" dirty="0" smtClean="0"/>
              <a:t>For any questions contact us at</a:t>
            </a:r>
          </a:p>
          <a:p>
            <a:r>
              <a:rPr lang="en-US" sz="3200" u="sng" dirty="0" smtClean="0"/>
              <a:t>Bugwood@uga.edu</a:t>
            </a:r>
            <a:endParaRPr lang="en-US" sz="3200" u="sng" dirty="0"/>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20032194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6433" y="1448301"/>
            <a:ext cx="7439025" cy="3905250"/>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5" name="TextBox 4"/>
          <p:cNvSpPr txBox="1"/>
          <p:nvPr/>
        </p:nvSpPr>
        <p:spPr>
          <a:xfrm>
            <a:off x="0" y="155643"/>
            <a:ext cx="12191999" cy="584775"/>
          </a:xfrm>
          <a:prstGeom prst="rect">
            <a:avLst/>
          </a:prstGeom>
          <a:noFill/>
        </p:spPr>
        <p:txBody>
          <a:bodyPr wrap="square" rtlCol="0">
            <a:spAutoFit/>
          </a:bodyPr>
          <a:lstStyle/>
          <a:p>
            <a:pPr algn="ctr"/>
            <a:r>
              <a:rPr lang="en-US" sz="3200" dirty="0" smtClean="0"/>
              <a:t>Distribution Maps</a:t>
            </a:r>
            <a:endParaRPr lang="en-US" sz="3200" dirty="0"/>
          </a:p>
        </p:txBody>
      </p:sp>
      <p:sp>
        <p:nvSpPr>
          <p:cNvPr id="6" name="Rectangle 5"/>
          <p:cNvSpPr/>
          <p:nvPr/>
        </p:nvSpPr>
        <p:spPr>
          <a:xfrm>
            <a:off x="184826" y="1522354"/>
            <a:ext cx="3768420" cy="1200329"/>
          </a:xfrm>
          <a:prstGeom prst="rect">
            <a:avLst/>
          </a:prstGeom>
        </p:spPr>
        <p:txBody>
          <a:bodyPr wrap="square">
            <a:spAutoFit/>
          </a:bodyPr>
          <a:lstStyle/>
          <a:p>
            <a:r>
              <a:rPr lang="en-US" sz="2400" dirty="0" smtClean="0"/>
              <a:t>To see Distribution Maps and Project Maps click on </a:t>
            </a:r>
            <a:r>
              <a:rPr lang="en-US" sz="2400" u="sng" dirty="0" smtClean="0"/>
              <a:t>Distribution Maps</a:t>
            </a:r>
            <a:endParaRPr lang="en-US" sz="2400" u="sng" dirty="0"/>
          </a:p>
        </p:txBody>
      </p:sp>
      <p:sp>
        <p:nvSpPr>
          <p:cNvPr id="7" name="Notched Right Arrow 6"/>
          <p:cNvSpPr/>
          <p:nvPr/>
        </p:nvSpPr>
        <p:spPr>
          <a:xfrm rot="20013731">
            <a:off x="1602139" y="3165663"/>
            <a:ext cx="4072577"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24050013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1041"/>
          <a:stretch/>
        </p:blipFill>
        <p:spPr>
          <a:xfrm>
            <a:off x="2700694" y="1325193"/>
            <a:ext cx="6509294" cy="5415984"/>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5" name="TextBox 4"/>
          <p:cNvSpPr txBox="1"/>
          <p:nvPr/>
        </p:nvSpPr>
        <p:spPr>
          <a:xfrm>
            <a:off x="0" y="155643"/>
            <a:ext cx="12191999" cy="584775"/>
          </a:xfrm>
          <a:prstGeom prst="rect">
            <a:avLst/>
          </a:prstGeom>
          <a:noFill/>
        </p:spPr>
        <p:txBody>
          <a:bodyPr wrap="square" rtlCol="0">
            <a:spAutoFit/>
          </a:bodyPr>
          <a:lstStyle/>
          <a:p>
            <a:pPr algn="ctr"/>
            <a:r>
              <a:rPr lang="en-US" sz="3200" dirty="0" smtClean="0"/>
              <a:t>Distribution Maps</a:t>
            </a:r>
            <a:endParaRPr lang="en-US" sz="3200" dirty="0"/>
          </a:p>
        </p:txBody>
      </p:sp>
      <p:sp>
        <p:nvSpPr>
          <p:cNvPr id="6" name="TextBox 5"/>
          <p:cNvSpPr txBox="1"/>
          <p:nvPr/>
        </p:nvSpPr>
        <p:spPr>
          <a:xfrm>
            <a:off x="4466407" y="740418"/>
            <a:ext cx="3433256" cy="461665"/>
          </a:xfrm>
          <a:prstGeom prst="rect">
            <a:avLst/>
          </a:prstGeom>
          <a:noFill/>
        </p:spPr>
        <p:txBody>
          <a:bodyPr wrap="square" rtlCol="0">
            <a:spAutoFit/>
          </a:bodyPr>
          <a:lstStyle/>
          <a:p>
            <a:r>
              <a:rPr lang="en-US" sz="2400" dirty="0" smtClean="0"/>
              <a:t>Choose the species</a:t>
            </a:r>
            <a:endParaRPr lang="en-US" sz="2400" dirty="0" smtClean="0"/>
          </a:p>
        </p:txBody>
      </p:sp>
      <p:sp>
        <p:nvSpPr>
          <p:cNvPr id="8" name="Notched Right Arrow 7"/>
          <p:cNvSpPr/>
          <p:nvPr/>
        </p:nvSpPr>
        <p:spPr>
          <a:xfrm rot="2490970">
            <a:off x="430463" y="2676530"/>
            <a:ext cx="3006263" cy="803846"/>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r>
              <a:rPr lang="en-US" dirty="0" smtClean="0"/>
              <a:t>Species</a:t>
            </a:r>
            <a:endParaRPr lang="en-US" dirty="0"/>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29054158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596" y="1470581"/>
            <a:ext cx="5636625" cy="4521741"/>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55417" y="72333"/>
            <a:ext cx="12191999" cy="584775"/>
          </a:xfrm>
          <a:prstGeom prst="rect">
            <a:avLst/>
          </a:prstGeom>
          <a:noFill/>
        </p:spPr>
        <p:txBody>
          <a:bodyPr wrap="square" rtlCol="0">
            <a:spAutoFit/>
          </a:bodyPr>
          <a:lstStyle/>
          <a:p>
            <a:pPr algn="ctr"/>
            <a:r>
              <a:rPr lang="en-US" sz="3200" dirty="0" smtClean="0"/>
              <a:t>Distribution Maps by Species</a:t>
            </a:r>
            <a:endParaRPr lang="en-US" sz="3200" dirty="0"/>
          </a:p>
        </p:txBody>
      </p:sp>
      <p:sp>
        <p:nvSpPr>
          <p:cNvPr id="7" name="TextBox 6"/>
          <p:cNvSpPr txBox="1"/>
          <p:nvPr/>
        </p:nvSpPr>
        <p:spPr>
          <a:xfrm>
            <a:off x="4537659" y="698649"/>
            <a:ext cx="3239310" cy="461665"/>
          </a:xfrm>
          <a:prstGeom prst="rect">
            <a:avLst/>
          </a:prstGeom>
          <a:noFill/>
        </p:spPr>
        <p:txBody>
          <a:bodyPr wrap="square" rtlCol="0">
            <a:spAutoFit/>
          </a:bodyPr>
          <a:lstStyle/>
          <a:p>
            <a:r>
              <a:rPr lang="en-US" sz="2400" dirty="0" smtClean="0"/>
              <a:t>View data as </a:t>
            </a:r>
            <a:r>
              <a:rPr lang="en-US" sz="2400" u="sng" dirty="0" smtClean="0"/>
              <a:t>Points</a:t>
            </a:r>
          </a:p>
        </p:txBody>
      </p:sp>
      <p:sp>
        <p:nvSpPr>
          <p:cNvPr id="8" name="Notched Right Arrow 7"/>
          <p:cNvSpPr/>
          <p:nvPr/>
        </p:nvSpPr>
        <p:spPr>
          <a:xfrm rot="2812433">
            <a:off x="-37355" y="1617261"/>
            <a:ext cx="1653901"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Click on</a:t>
            </a:r>
            <a:endParaRPr lang="en-US" dirty="0"/>
          </a:p>
        </p:txBody>
      </p:sp>
      <p:sp>
        <p:nvSpPr>
          <p:cNvPr id="12" name="TextBox 11"/>
          <p:cNvSpPr txBox="1"/>
          <p:nvPr/>
        </p:nvSpPr>
        <p:spPr>
          <a:xfrm>
            <a:off x="2958535" y="6105445"/>
            <a:ext cx="1195175" cy="461665"/>
          </a:xfrm>
          <a:prstGeom prst="rect">
            <a:avLst/>
          </a:prstGeom>
          <a:noFill/>
        </p:spPr>
        <p:txBody>
          <a:bodyPr wrap="square" rtlCol="0">
            <a:spAutoFit/>
          </a:bodyPr>
          <a:lstStyle/>
          <a:p>
            <a:r>
              <a:rPr lang="en-US" sz="2400" dirty="0" smtClean="0"/>
              <a:t>Map</a:t>
            </a:r>
            <a:endParaRPr lang="en-US" sz="2400" u="sng" dirty="0" smtClean="0"/>
          </a:p>
        </p:txBody>
      </p:sp>
      <p:sp>
        <p:nvSpPr>
          <p:cNvPr id="13" name="TextBox 12"/>
          <p:cNvSpPr txBox="1"/>
          <p:nvPr/>
        </p:nvSpPr>
        <p:spPr>
          <a:xfrm>
            <a:off x="8149863" y="6105444"/>
            <a:ext cx="2122545" cy="461665"/>
          </a:xfrm>
          <a:prstGeom prst="rect">
            <a:avLst/>
          </a:prstGeom>
          <a:noFill/>
        </p:spPr>
        <p:txBody>
          <a:bodyPr wrap="square" rtlCol="0">
            <a:spAutoFit/>
          </a:bodyPr>
          <a:lstStyle/>
          <a:p>
            <a:r>
              <a:rPr lang="en-US" sz="2400" dirty="0" smtClean="0"/>
              <a:t>Or Satellite</a:t>
            </a:r>
            <a:endParaRPr lang="en-US" sz="2400" u="sng" dirty="0" smtClean="0"/>
          </a:p>
        </p:txBody>
      </p:sp>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65329" y="1487821"/>
            <a:ext cx="5540725" cy="45045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62085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184" y="782905"/>
            <a:ext cx="6541390" cy="5278530"/>
          </a:xfrm>
          <a:prstGeom prst="rect">
            <a:avLst/>
          </a:prstGeom>
          <a:ln>
            <a:noFill/>
          </a:ln>
          <a:effectLst>
            <a:outerShdw blurRad="292100" dist="139700" dir="2700000" algn="tl" rotWithShape="0">
              <a:srgbClr val="333333">
                <a:alpha val="65000"/>
              </a:srgbClr>
            </a:outerShdw>
          </a:effectLst>
        </p:spPr>
      </p:pic>
      <p:sp>
        <p:nvSpPr>
          <p:cNvPr id="4" name="TextBox 3"/>
          <p:cNvSpPr txBox="1"/>
          <p:nvPr/>
        </p:nvSpPr>
        <p:spPr>
          <a:xfrm>
            <a:off x="0" y="155643"/>
            <a:ext cx="12191999" cy="584775"/>
          </a:xfrm>
          <a:prstGeom prst="rect">
            <a:avLst/>
          </a:prstGeom>
          <a:noFill/>
        </p:spPr>
        <p:txBody>
          <a:bodyPr wrap="square" rtlCol="0">
            <a:spAutoFit/>
          </a:bodyPr>
          <a:lstStyle/>
          <a:p>
            <a:pPr algn="ctr"/>
            <a:r>
              <a:rPr lang="en-US" sz="3200" dirty="0" smtClean="0"/>
              <a:t>Distribution Maps – by Species</a:t>
            </a:r>
            <a:endParaRPr lang="en-US" sz="3200"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5" name="TextBox 4"/>
          <p:cNvSpPr txBox="1"/>
          <p:nvPr/>
        </p:nvSpPr>
        <p:spPr>
          <a:xfrm>
            <a:off x="7235122" y="1634474"/>
            <a:ext cx="4795201" cy="830997"/>
          </a:xfrm>
          <a:prstGeom prst="rect">
            <a:avLst/>
          </a:prstGeom>
          <a:noFill/>
        </p:spPr>
        <p:txBody>
          <a:bodyPr wrap="square" rtlCol="0">
            <a:spAutoFit/>
          </a:bodyPr>
          <a:lstStyle/>
          <a:p>
            <a:pPr marL="342900" indent="-342900">
              <a:buFont typeface="Wingdings" panose="05000000000000000000" pitchFamily="2" charset="2"/>
              <a:buChar char="ü"/>
            </a:pPr>
            <a:r>
              <a:rPr lang="en-US" sz="2400" dirty="0" smtClean="0"/>
              <a:t>Zoom in to see details</a:t>
            </a:r>
          </a:p>
          <a:p>
            <a:pPr marL="342900" indent="-342900">
              <a:buFont typeface="Wingdings" panose="05000000000000000000" pitchFamily="2" charset="2"/>
              <a:buChar char="ü"/>
            </a:pPr>
            <a:r>
              <a:rPr lang="en-US" sz="2400" dirty="0" smtClean="0"/>
              <a:t>Click on record to pull it up </a:t>
            </a:r>
          </a:p>
        </p:txBody>
      </p:sp>
      <p:sp>
        <p:nvSpPr>
          <p:cNvPr id="9" name="Notched Right Arrow 8"/>
          <p:cNvSpPr/>
          <p:nvPr/>
        </p:nvSpPr>
        <p:spPr>
          <a:xfrm>
            <a:off x="4287774" y="3540074"/>
            <a:ext cx="3616449"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4245" y="2465471"/>
            <a:ext cx="2720450" cy="39785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97911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684" y="970021"/>
            <a:ext cx="6594214" cy="5330652"/>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5" name="TextBox 4"/>
          <p:cNvSpPr txBox="1"/>
          <p:nvPr/>
        </p:nvSpPr>
        <p:spPr>
          <a:xfrm>
            <a:off x="0" y="155643"/>
            <a:ext cx="12191999" cy="584775"/>
          </a:xfrm>
          <a:prstGeom prst="rect">
            <a:avLst/>
          </a:prstGeom>
          <a:noFill/>
        </p:spPr>
        <p:txBody>
          <a:bodyPr wrap="square" rtlCol="0">
            <a:spAutoFit/>
          </a:bodyPr>
          <a:lstStyle/>
          <a:p>
            <a:pPr algn="ctr"/>
            <a:r>
              <a:rPr lang="en-US" sz="3200" dirty="0" smtClean="0"/>
              <a:t>Distribution Maps – by Species</a:t>
            </a:r>
            <a:endParaRPr lang="en-US" sz="3200" dirty="0"/>
          </a:p>
        </p:txBody>
      </p:sp>
      <p:sp>
        <p:nvSpPr>
          <p:cNvPr id="10" name="Notched Right Arrow 9"/>
          <p:cNvSpPr/>
          <p:nvPr/>
        </p:nvSpPr>
        <p:spPr>
          <a:xfrm rot="20385739">
            <a:off x="450075" y="2834246"/>
            <a:ext cx="1995290"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Click on</a:t>
            </a:r>
            <a:endParaRPr lang="en-US" dirty="0"/>
          </a:p>
        </p:txBody>
      </p:sp>
      <p:sp>
        <p:nvSpPr>
          <p:cNvPr id="11" name="TextBox 10"/>
          <p:cNvSpPr txBox="1"/>
          <p:nvPr/>
        </p:nvSpPr>
        <p:spPr>
          <a:xfrm>
            <a:off x="7580154" y="1222244"/>
            <a:ext cx="4795201" cy="830997"/>
          </a:xfrm>
          <a:prstGeom prst="rect">
            <a:avLst/>
          </a:prstGeom>
          <a:noFill/>
        </p:spPr>
        <p:txBody>
          <a:bodyPr wrap="square" rtlCol="0">
            <a:spAutoFit/>
          </a:bodyPr>
          <a:lstStyle/>
          <a:p>
            <a:pPr marL="342900" indent="-342900">
              <a:buFont typeface="Wingdings" panose="05000000000000000000" pitchFamily="2" charset="2"/>
              <a:buChar char="ü"/>
            </a:pPr>
            <a:r>
              <a:rPr lang="en-US" sz="2400" dirty="0"/>
              <a:t>View data as a </a:t>
            </a:r>
            <a:r>
              <a:rPr lang="en-US" sz="2400" u="sng" dirty="0"/>
              <a:t>List</a:t>
            </a:r>
          </a:p>
          <a:p>
            <a:pPr marL="342900" indent="-342900">
              <a:buFont typeface="Wingdings" panose="05000000000000000000" pitchFamily="2" charset="2"/>
              <a:buChar char="ü"/>
            </a:pPr>
            <a:r>
              <a:rPr lang="en-US" sz="2400" dirty="0" smtClean="0"/>
              <a:t>Click on record to pull it up </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8198" y="2053241"/>
            <a:ext cx="3048914" cy="43287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770600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797" y="1064549"/>
            <a:ext cx="6113149" cy="4996885"/>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0" y="155643"/>
            <a:ext cx="12191999" cy="584775"/>
          </a:xfrm>
          <a:prstGeom prst="rect">
            <a:avLst/>
          </a:prstGeom>
          <a:noFill/>
        </p:spPr>
        <p:txBody>
          <a:bodyPr wrap="square" rtlCol="0">
            <a:spAutoFit/>
          </a:bodyPr>
          <a:lstStyle/>
          <a:p>
            <a:pPr algn="ctr"/>
            <a:r>
              <a:rPr lang="en-US" sz="3200" dirty="0" smtClean="0"/>
              <a:t>Distribution Maps – by Species</a:t>
            </a:r>
            <a:endParaRPr lang="en-US" sz="3200" dirty="0"/>
          </a:p>
        </p:txBody>
      </p:sp>
      <p:sp>
        <p:nvSpPr>
          <p:cNvPr id="6" name="TextBox 5"/>
          <p:cNvSpPr txBox="1"/>
          <p:nvPr/>
        </p:nvSpPr>
        <p:spPr>
          <a:xfrm>
            <a:off x="7568119" y="1319226"/>
            <a:ext cx="4568463" cy="461665"/>
          </a:xfrm>
          <a:prstGeom prst="rect">
            <a:avLst/>
          </a:prstGeom>
          <a:noFill/>
        </p:spPr>
        <p:txBody>
          <a:bodyPr wrap="square" rtlCol="0">
            <a:spAutoFit/>
          </a:bodyPr>
          <a:lstStyle/>
          <a:p>
            <a:r>
              <a:rPr lang="en-US" sz="2400" dirty="0" smtClean="0"/>
              <a:t>View data at the S</a:t>
            </a:r>
            <a:r>
              <a:rPr lang="en-US" sz="2400" u="sng" dirty="0" smtClean="0"/>
              <a:t>tate</a:t>
            </a:r>
            <a:r>
              <a:rPr lang="en-US" sz="2400" dirty="0" smtClean="0"/>
              <a:t> level</a:t>
            </a:r>
            <a:endParaRPr lang="en-US" sz="2400" u="sng" dirty="0" smtClean="0"/>
          </a:p>
        </p:txBody>
      </p:sp>
      <p:sp>
        <p:nvSpPr>
          <p:cNvPr id="7" name="Notched Right Arrow 6"/>
          <p:cNvSpPr/>
          <p:nvPr/>
        </p:nvSpPr>
        <p:spPr>
          <a:xfrm rot="12798172" flipV="1">
            <a:off x="795343" y="2635983"/>
            <a:ext cx="2564509" cy="605370"/>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Click on</a:t>
            </a:r>
            <a:endParaRPr lang="en-US" dirty="0"/>
          </a:p>
        </p:txBody>
      </p:sp>
      <p:sp>
        <p:nvSpPr>
          <p:cNvPr id="9" name="Notched Right Arrow 8"/>
          <p:cNvSpPr/>
          <p:nvPr/>
        </p:nvSpPr>
        <p:spPr>
          <a:xfrm rot="19745045">
            <a:off x="2291223" y="4619581"/>
            <a:ext cx="2376304" cy="717958"/>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Click on</a:t>
            </a:r>
            <a:endParaRPr lang="en-US" dirty="0"/>
          </a:p>
        </p:txBody>
      </p:sp>
      <p:sp>
        <p:nvSpPr>
          <p:cNvPr id="10" name="TextBox 9"/>
          <p:cNvSpPr txBox="1"/>
          <p:nvPr/>
        </p:nvSpPr>
        <p:spPr>
          <a:xfrm>
            <a:off x="7908439" y="2246910"/>
            <a:ext cx="3887821" cy="830997"/>
          </a:xfrm>
          <a:prstGeom prst="rect">
            <a:avLst/>
          </a:prstGeom>
          <a:noFill/>
        </p:spPr>
        <p:txBody>
          <a:bodyPr wrap="square" rtlCol="0">
            <a:spAutoFit/>
          </a:bodyPr>
          <a:lstStyle/>
          <a:p>
            <a:r>
              <a:rPr lang="en-US" sz="2400" dirty="0" smtClean="0"/>
              <a:t>Click on a state to view </a:t>
            </a:r>
            <a:br>
              <a:rPr lang="en-US" sz="2400" dirty="0" smtClean="0"/>
            </a:br>
            <a:r>
              <a:rPr lang="en-US" sz="2400" dirty="0" smtClean="0"/>
              <a:t>it’s county level data</a:t>
            </a:r>
            <a:endParaRPr lang="en-US" sz="2400" u="sng" dirty="0" smtClean="0"/>
          </a:p>
        </p:txBody>
      </p:sp>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67278" y="3077907"/>
            <a:ext cx="4428982" cy="31343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69948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84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6359" y="928921"/>
            <a:ext cx="6773005" cy="5710445"/>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0" y="155643"/>
            <a:ext cx="12191999" cy="584775"/>
          </a:xfrm>
          <a:prstGeom prst="rect">
            <a:avLst/>
          </a:prstGeom>
          <a:noFill/>
        </p:spPr>
        <p:txBody>
          <a:bodyPr wrap="square" rtlCol="0">
            <a:spAutoFit/>
          </a:bodyPr>
          <a:lstStyle/>
          <a:p>
            <a:pPr algn="ctr"/>
            <a:r>
              <a:rPr lang="en-US" sz="3200" dirty="0" smtClean="0"/>
              <a:t>Distribution Maps – by Species</a:t>
            </a:r>
            <a:endParaRPr lang="en-US" sz="3200" dirty="0"/>
          </a:p>
        </p:txBody>
      </p:sp>
      <p:sp>
        <p:nvSpPr>
          <p:cNvPr id="7" name="Notched Right Arrow 6"/>
          <p:cNvSpPr/>
          <p:nvPr/>
        </p:nvSpPr>
        <p:spPr>
          <a:xfrm rot="2343322">
            <a:off x="645359" y="1499002"/>
            <a:ext cx="1526370"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Click on</a:t>
            </a:r>
            <a:endParaRPr lang="en-US" dirty="0"/>
          </a:p>
        </p:txBody>
      </p:sp>
      <p:sp>
        <p:nvSpPr>
          <p:cNvPr id="8" name="Notched Right Arrow 7"/>
          <p:cNvSpPr/>
          <p:nvPr/>
        </p:nvSpPr>
        <p:spPr>
          <a:xfrm rot="18656210">
            <a:off x="497574" y="2925691"/>
            <a:ext cx="1612292"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Click on</a:t>
            </a:r>
            <a:endParaRPr lang="en-US" dirty="0"/>
          </a:p>
        </p:txBody>
      </p:sp>
      <p:sp>
        <p:nvSpPr>
          <p:cNvPr id="9" name="TextBox 8"/>
          <p:cNvSpPr txBox="1"/>
          <p:nvPr/>
        </p:nvSpPr>
        <p:spPr>
          <a:xfrm>
            <a:off x="8479245" y="2397814"/>
            <a:ext cx="3148658" cy="1200329"/>
          </a:xfrm>
          <a:prstGeom prst="rect">
            <a:avLst/>
          </a:prstGeom>
          <a:noFill/>
        </p:spPr>
        <p:txBody>
          <a:bodyPr wrap="square" rtlCol="0">
            <a:spAutoFit/>
          </a:bodyPr>
          <a:lstStyle/>
          <a:p>
            <a:r>
              <a:rPr lang="en-US" sz="2400" dirty="0" smtClean="0"/>
              <a:t>View data at </a:t>
            </a:r>
            <a:br>
              <a:rPr lang="en-US" sz="2400" dirty="0" smtClean="0"/>
            </a:br>
            <a:r>
              <a:rPr lang="en-US" sz="2400" u="sng" dirty="0" smtClean="0"/>
              <a:t>County</a:t>
            </a:r>
            <a:r>
              <a:rPr lang="en-US" sz="2400" dirty="0" smtClean="0"/>
              <a:t> level by</a:t>
            </a:r>
            <a:r>
              <a:rPr lang="en-US" sz="2400" u="sng" dirty="0" smtClean="0"/>
              <a:t> </a:t>
            </a:r>
            <a:r>
              <a:rPr lang="en-US" sz="2400" dirty="0" smtClean="0"/>
              <a:t>clicking </a:t>
            </a:r>
            <a:r>
              <a:rPr lang="en-US" sz="2400" u="sng" dirty="0" smtClean="0"/>
              <a:t>Distribution</a:t>
            </a:r>
          </a:p>
        </p:txBody>
      </p: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3013" t="2727" r="1"/>
          <a:stretch/>
        </p:blipFill>
        <p:spPr>
          <a:xfrm>
            <a:off x="37707" y="6061435"/>
            <a:ext cx="751889" cy="763419"/>
          </a:xfrm>
          <a:prstGeom prst="rect">
            <a:avLst/>
          </a:prstGeom>
        </p:spPr>
      </p:pic>
    </p:spTree>
    <p:extLst>
      <p:ext uri="{BB962C8B-B14F-4D97-AF65-F5344CB8AC3E}">
        <p14:creationId xmlns:p14="http://schemas.microsoft.com/office/powerpoint/2010/main" val="25455742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1768</TotalTime>
  <Words>1165</Words>
  <Application>Microsoft Office PowerPoint</Application>
  <PresentationFormat>Widescreen</PresentationFormat>
  <Paragraphs>131</Paragraphs>
  <Slides>23</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Aharoni</vt:lpstr>
      <vt:lpstr>Arial</vt:lpstr>
      <vt:lpstr>Calibri</vt:lpstr>
      <vt:lpstr>Century Gothic</vt:lpstr>
      <vt:lpstr>Copperplate Gothic Bold</vt:lpstr>
      <vt:lpstr>Wingdings</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Karan Rawlins</dc:creator>
  <cp:lastModifiedBy>Karan Rawlins</cp:lastModifiedBy>
  <cp:revision>67</cp:revision>
  <dcterms:created xsi:type="dcterms:W3CDTF">2016-03-02T21:46:11Z</dcterms:created>
  <dcterms:modified xsi:type="dcterms:W3CDTF">2016-05-05T14:29:25Z</dcterms:modified>
</cp:coreProperties>
</file>