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9"/>
  </p:notesMasterIdLst>
  <p:sldIdLst>
    <p:sldId id="479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4682" r:id="rId11"/>
    <p:sldId id="4685" r:id="rId12"/>
    <p:sldId id="4738" r:id="rId13"/>
    <p:sldId id="4793" r:id="rId14"/>
    <p:sldId id="4797" r:id="rId15"/>
    <p:sldId id="4794" r:id="rId16"/>
    <p:sldId id="4795" r:id="rId17"/>
    <p:sldId id="4798" r:id="rId18"/>
    <p:sldId id="4803" r:id="rId19"/>
    <p:sldId id="4800" r:id="rId20"/>
    <p:sldId id="4792" r:id="rId21"/>
    <p:sldId id="273" r:id="rId22"/>
    <p:sldId id="275" r:id="rId23"/>
    <p:sldId id="4802" r:id="rId24"/>
    <p:sldId id="263" r:id="rId25"/>
    <p:sldId id="264" r:id="rId26"/>
    <p:sldId id="265" r:id="rId27"/>
    <p:sldId id="266" r:id="rId28"/>
  </p:sldIdLst>
  <p:sldSz cx="12192000" cy="6858000"/>
  <p:notesSz cx="6858000" cy="9144000"/>
  <p:embeddedFontLst>
    <p:embeddedFont>
      <p:font typeface="Aptos" panose="020B0604020202020204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Franklin Gothic Book" panose="020B0503020102020204" pitchFamily="34" charset="0"/>
      <p:regular r:id="rId38"/>
      <p:italic r:id="rId39"/>
    </p:embeddedFont>
    <p:embeddedFont>
      <p:font typeface="Franklin Gothic Medium" panose="020B0603020102020204" pitchFamily="34" charset="0"/>
      <p:regular r:id="rId40"/>
      <p:italic r:id="rId41"/>
    </p:embeddedFont>
    <p:embeddedFont>
      <p:font typeface="Georgia" panose="02040502050405020303" pitchFamily="18" charset="0"/>
      <p:regular r:id="rId42"/>
      <p:bold r:id="rId43"/>
      <p:italic r:id="rId44"/>
      <p:boldItalic r:id="rId45"/>
    </p:embeddedFont>
    <p:embeddedFont>
      <p:font typeface="Play" panose="020B0604020202020204" charset="0"/>
      <p:regular r:id="rId46"/>
      <p:bold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iYbggb5P26rqqtQtmtKSj+70FK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138" y="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customschemas.google.com/relationships/presentationmetadata" Target="metadata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LaForest" userId="0db29f07-c7af-4839-a075-175d422956a2" providerId="ADAL" clId="{11B9E9B7-88FE-44F6-BB28-EE81C8DC519D}"/>
    <pc:docChg chg="custSel modSld">
      <pc:chgData name="Joseph LaForest" userId="0db29f07-c7af-4839-a075-175d422956a2" providerId="ADAL" clId="{11B9E9B7-88FE-44F6-BB28-EE81C8DC519D}" dt="2025-03-25T17:11:50.240" v="93" actId="20577"/>
      <pc:docMkLst>
        <pc:docMk/>
      </pc:docMkLst>
      <pc:sldChg chg="modSp mod">
        <pc:chgData name="Joseph LaForest" userId="0db29f07-c7af-4839-a075-175d422956a2" providerId="ADAL" clId="{11B9E9B7-88FE-44F6-BB28-EE81C8DC519D}" dt="2025-03-25T17:11:50.240" v="93" actId="20577"/>
        <pc:sldMkLst>
          <pc:docMk/>
          <pc:sldMk cId="3663729667" sldId="4799"/>
        </pc:sldMkLst>
        <pc:spChg chg="mod">
          <ac:chgData name="Joseph LaForest" userId="0db29f07-c7af-4839-a075-175d422956a2" providerId="ADAL" clId="{11B9E9B7-88FE-44F6-BB28-EE81C8DC519D}" dt="2025-03-25T17:11:50.240" v="93" actId="20577"/>
          <ac:spMkLst>
            <pc:docMk/>
            <pc:sldMk cId="3663729667" sldId="4799"/>
            <ac:spMk id="3" creationId="{75E2156D-8DB6-4FBD-9FFB-910B88EAED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Stronger internal and external collaborations are necessary to maximize the impact of IPM programs.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Expanding the Connect database will improve networking and collaboration among IPM professionals, facilitating better coordination within the Crop Protection and Pest Management Program.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Additionally, strategic partnerships with allied programs such as SARE, IR-4 and NPDN will enhance IPM outreach and implementation.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Strengthening communication pathways between research, extension and industry professionals will ensure IPM remains responsive to evolving challenges.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b99f5276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33b99f5276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Typical user can see the Collaboration View page, Admins can Edit/Manage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9562EB-BBEA-664B-A904-50100E0B06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369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templates to email collaboration members and send to specific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9562EB-BBEA-664B-A904-50100E0B06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94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Stronger internal and external collaborations are necessary to maximize the impact of IPM programs.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Expanding the Connect database will improve networking and collaboration among IPM professionals, facilitating better coordination within the Crop Protection and Pest Management Program.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Additionally, strategic partnerships with allied programs such as SARE, IR-4 and NPDN will enhance IPM outreach and implementation.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Strengthening communication pathways between research, extension and industry professionals will ensure IPM remains responsive to evolving challenges.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6900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Developing, cataloging and promoting publicly available IPM resources will strengthen the reach and accessibility of pest management tools.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Support for multi-state programs such as MyIPM, AgPest Monitor and the Crop Protection Network will expand resource availability.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Investing in IT infrastructure to support data-sharing, collaborative research and enterprise-wide evaluation will promote research efficiencies and facilitate economic analyses to document the value of public IPM investments. </a:t>
            </a:r>
            <a:endParaRPr/>
          </a:p>
        </p:txBody>
      </p:sp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C09BC-FA7A-AC4C-BFEE-54E7E947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3E29C1-5E31-204B-B62E-D80CB2ED5F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2CD353-C97C-6644-8E96-6ED115F6AACC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0E23A-BD84-AB45-858C-E78C6E22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A157C-16A2-EE49-8BCC-517BFE7D8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AA0938-623E-684D-9F00-84746C08F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2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F7A6-06F9-8F44-BCAF-F71919852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B369F-85D0-784E-8287-E0ABF8B36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39D73-DBFC-3540-A34E-4CF920F1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A8103-469C-CB40-B63E-D75E1E1B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4B849-A30A-164F-8468-B51D8DDDC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05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C764-51EF-0C49-B570-893B2E9AD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147A2-29F1-DC4B-B364-06F5BC974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3430C-B728-D54C-860D-376A176B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3F6BD-0535-104C-A349-E3A9EE707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CFAAA-7019-994D-84DF-659D6BD9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16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46328-3F8A-EA4C-B8EC-8AF3CE2C3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AB8D9-9586-3341-A919-667AFD7D7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86DB3-242F-0F4B-9E5A-DDBC2DBEE9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CDEA0-BF7B-9140-A8C1-110866C1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63BE6-550A-2943-ADDB-AAEF3BB7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04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6182E-7DBB-EB41-9988-87FC2654A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2B3B2-177F-844C-8736-C2AD92202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5C285-8745-0C46-98FB-AE9BCC8B2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FA402-9C0D-654A-A1E1-B1360A81D6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9D121-FED7-3E47-812C-CC26E87D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8BFDD-54B0-9D41-984F-747B7AB1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25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9BD54-5541-7647-9B91-15B27182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9DC30-5AF2-3B4F-81F4-BA372A658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3C567-3FBA-4641-9CF0-66F4056EF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360FC-8E96-4940-B898-85B0B0AF6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8DBC9F-0611-5C4F-BBAD-A39D9EEA32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D8B68D-8C72-D241-8B1D-F08FA761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652C68-33AE-6B44-927E-62FE21970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30310F-A462-7A42-A9C3-FCD7A3E9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95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1F202-3FD5-6141-8DC8-269186C7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1EE880-1DAA-B041-B476-6A509265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E2FA44-5CE4-2D46-B44D-1CD3EFEBF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B01A1-AF21-D349-9AD6-A7E310B6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79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7719FA-7364-0444-8B7D-B948539F65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738E50-77E8-7C46-B1A5-6CE61A2F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CB01C-A18E-564E-B8C5-44AFFBF25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84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23C4B-B111-6E4C-A607-9B139A813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E769-A2C8-C249-8111-02241EF1D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EBF0D-A0CE-6E48-84FC-12F745873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855CE-70F2-C04A-83B0-8D5638026F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2066C-C167-654E-9DC3-AA67CA6DD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533AA-0049-EF4B-83EE-9C1D02A6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52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F1D0-0663-9946-A2C8-5E25FBDCD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54916F-BEA7-C042-A26C-AD3B89067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1006F-7166-5949-BB57-737617235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D4967-2A12-BB41-B309-364E89E5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44067-0F08-064D-ACFA-4BA92DE8C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3295E-386C-D745-9E45-6B14109E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19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DD30-2CF1-884C-8286-16E4F90D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2BA7D-645B-0943-8534-6CE2C01F1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0E278-B58E-9B4D-B8BA-CD3538078B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545CA-C921-9044-A057-B6182E83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C7413-E368-554D-BA50-7CDCA039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27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FCC0C4-1513-4847-9134-1A5CE5895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9399A-7F91-A14A-97BC-B42E81774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6D161-9C1C-594F-9C8E-2B83C2DB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0B7155-2AA4-BC44-8426-B66B5CB3199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2F291-37DF-3A49-A6AF-DD135EAB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90C52-FB10-D04F-AC28-9B467B40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FC83A0-AA3D-3148-93E2-D14B83A9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1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CA0FDB-399F-5E4D-B8D8-C6EAEBD67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5269C-7361-F742-B289-794B6692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320149-2067-9F40-8C2F-CC552A17309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350" y="6324600"/>
            <a:ext cx="121793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6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connect.bugwood.org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bugwood.org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bugwood.org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onnect.bugwood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nnect.bugwood.org/" TargetMode="Externa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bugwood.org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7701C-1CFC-4C5A-A14E-3F601DEEC2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Inventory of IPM tools and resources: </a:t>
            </a:r>
            <a:r>
              <a:rPr lang="en-US" dirty="0">
                <a:solidFill>
                  <a:srgbClr val="78AC2C"/>
                </a:solidFill>
              </a:rPr>
              <a:t>Connect</a:t>
            </a:r>
            <a:r>
              <a:rPr lang="en-US" dirty="0"/>
              <a:t> database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E2156D-8DB6-4FBD-9FFB-910B88EAED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Joe LaForest</a:t>
            </a:r>
          </a:p>
          <a:p>
            <a:r>
              <a:rPr lang="en-US" dirty="0"/>
              <a:t>National IPM Coordinating Committee</a:t>
            </a:r>
          </a:p>
          <a:p>
            <a:r>
              <a:rPr lang="en-US" dirty="0"/>
              <a:t>Federal IPM Coordinating Committee</a:t>
            </a:r>
          </a:p>
          <a:p>
            <a:r>
              <a:rPr lang="en-US"/>
              <a:t>March 25, 2025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29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b="1"/>
              <a:t>Goal 3</a:t>
            </a:r>
            <a:endParaRPr b="1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b="1"/>
              <a:t>Enhance Engagement and Collaboration</a:t>
            </a:r>
            <a:endParaRPr b="1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6363"/>
              <a:buFont typeface="Play"/>
              <a:buNone/>
            </a:pPr>
            <a:r>
              <a:rPr lang="en-US" sz="4400"/>
              <a:t>People matter.  </a:t>
            </a:r>
            <a:endParaRPr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l="11894" t="26684" b="7720"/>
          <a:stretch/>
        </p:blipFill>
        <p:spPr>
          <a:xfrm>
            <a:off x="267610" y="4189227"/>
            <a:ext cx="3566162" cy="1772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l="2409" t="31431" r="1574"/>
          <a:stretch/>
        </p:blipFill>
        <p:spPr>
          <a:xfrm>
            <a:off x="4312925" y="4225863"/>
            <a:ext cx="3566162" cy="177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26879"/>
          <a:stretch/>
        </p:blipFill>
        <p:spPr>
          <a:xfrm>
            <a:off x="8358225" y="4247962"/>
            <a:ext cx="3566160" cy="17284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6315450" y="3395125"/>
            <a:ext cx="4391100" cy="7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Yes, I mean you. </a:t>
            </a:r>
            <a:endParaRPr sz="39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>
            <a:spLocks noGrp="1"/>
          </p:cNvSpPr>
          <p:nvPr>
            <p:ph type="title"/>
          </p:nvPr>
        </p:nvSpPr>
        <p:spPr>
          <a:xfrm>
            <a:off x="838200" y="5556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Define and clarify connections within the IPM Enterprise</a:t>
            </a:r>
            <a:br>
              <a:rPr lang="en-US" sz="5400" b="1"/>
            </a:br>
            <a:r>
              <a:rPr lang="en-US"/>
              <a:t>Who’s here?  Who works with whom? </a:t>
            </a:r>
            <a:endParaRPr/>
          </a:p>
        </p:txBody>
      </p:sp>
      <p:sp>
        <p:nvSpPr>
          <p:cNvPr id="94" name="Google Shape;94;p3"/>
          <p:cNvSpPr txBox="1"/>
          <p:nvPr/>
        </p:nvSpPr>
        <p:spPr>
          <a:xfrm>
            <a:off x="838200" y="2463975"/>
            <a:ext cx="10418400" cy="3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58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What commodities and settings are people working in?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158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Where is there interest to build collaborations?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158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What efforts already exist?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158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Are there similar efforts in other areas of IPM?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158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What disciplines and expertise do we have?  Who’s missing?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95" name="Google Shape;9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5899" y="4320600"/>
            <a:ext cx="2526100" cy="25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4">
            <a:alphaModFix/>
          </a:blip>
          <a:srcRect t="19506" b="28112"/>
          <a:stretch/>
        </p:blipFill>
        <p:spPr>
          <a:xfrm>
            <a:off x="733425" y="4619624"/>
            <a:ext cx="4791075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 txBox="1"/>
          <p:nvPr/>
        </p:nvSpPr>
        <p:spPr>
          <a:xfrm>
            <a:off x="1101825" y="5276838"/>
            <a:ext cx="7251600" cy="5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50" b="1" u="sng" dirty="0">
                <a:solidFill>
                  <a:schemeClr val="hlink"/>
                </a:solidFill>
                <a:latin typeface="Play"/>
                <a:ea typeface="Play"/>
                <a:cs typeface="Play"/>
                <a:sym typeface="Play"/>
                <a:hlinkClick r:id="rId5"/>
              </a:rPr>
              <a:t>https://connect.bugwood.org</a:t>
            </a:r>
            <a:r>
              <a:rPr lang="en-US" sz="2950" b="1" dirty="0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endParaRPr sz="2950" b="1" dirty="0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35997" y="3000372"/>
            <a:ext cx="1585900" cy="15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3b99f5276f_0_9"/>
          <p:cNvSpPr txBox="1">
            <a:spLocks noGrp="1"/>
          </p:cNvSpPr>
          <p:nvPr>
            <p:ph type="title"/>
          </p:nvPr>
        </p:nvSpPr>
        <p:spPr>
          <a:xfrm>
            <a:off x="838200" y="974725"/>
            <a:ext cx="10515600" cy="21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Improve coordination and integration within Crop Protection and Pest Management (CPPM)</a:t>
            </a:r>
            <a:br>
              <a:rPr lang="en-US" sz="5400" b="1"/>
            </a:br>
            <a:r>
              <a:rPr lang="en-US"/>
              <a:t>aligning on priorities and actions</a:t>
            </a:r>
            <a:endParaRPr/>
          </a:p>
        </p:txBody>
      </p:sp>
      <p:sp>
        <p:nvSpPr>
          <p:cNvPr id="104" name="Google Shape;104;g33b99f5276f_0_9"/>
          <p:cNvSpPr txBox="1"/>
          <p:nvPr/>
        </p:nvSpPr>
        <p:spPr>
          <a:xfrm>
            <a:off x="935425" y="3429000"/>
            <a:ext cx="104184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</a:rPr>
              <a:t>Applied Research &amp; Development Program</a:t>
            </a:r>
            <a:endParaRPr sz="3200">
              <a:solidFill>
                <a:schemeClr val="dk1"/>
              </a:solidFill>
            </a:endParaRPr>
          </a:p>
          <a:p>
            <a:pPr marL="285750" marR="0" lvl="0" indent="-209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</a:rPr>
              <a:t>Extension implementation forgram</a:t>
            </a:r>
            <a:endParaRPr sz="3200">
              <a:solidFill>
                <a:schemeClr val="dk1"/>
              </a:solidFill>
            </a:endParaRPr>
          </a:p>
          <a:p>
            <a:pPr marL="285750" marR="0" lvl="0" indent="-209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</a:rPr>
              <a:t>Hatch Multistate Working Groups</a:t>
            </a:r>
            <a:endParaRPr sz="3200">
              <a:solidFill>
                <a:schemeClr val="dk1"/>
              </a:solidFill>
            </a:endParaRPr>
          </a:p>
          <a:p>
            <a:pPr marL="285750" marR="0" lvl="0" indent="-209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</a:rPr>
              <a:t>IPM Centers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g33b99f5276f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5899" y="4320600"/>
            <a:ext cx="2526100" cy="25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3b99f5276f_0_9"/>
          <p:cNvSpPr txBox="1"/>
          <p:nvPr/>
        </p:nvSpPr>
        <p:spPr>
          <a:xfrm>
            <a:off x="935425" y="5787675"/>
            <a:ext cx="8456100" cy="9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Only starting here since these are the folks driving this forward.  ALL ARE WELCOME!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>
            <a:spLocks noGrp="1"/>
          </p:cNvSpPr>
          <p:nvPr>
            <p:ph type="title"/>
          </p:nvPr>
        </p:nvSpPr>
        <p:spPr>
          <a:xfrm>
            <a:off x="838200" y="590550"/>
            <a:ext cx="10515600" cy="22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Strengthen partnerships with allied programs</a:t>
            </a:r>
            <a:br>
              <a:rPr lang="en-US" sz="5400" b="1"/>
            </a:br>
            <a:r>
              <a:rPr lang="en-US" sz="2733">
                <a:solidFill>
                  <a:schemeClr val="accent1"/>
                </a:solidFill>
              </a:rPr>
              <a:t>A nation where everyone can access the IPM information, tools and services they need to protect their health, home, and livelihood</a:t>
            </a:r>
            <a:endParaRPr sz="2733">
              <a:solidFill>
                <a:schemeClr val="accent1"/>
              </a:solidFill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935400" y="2910813"/>
            <a:ext cx="10418400" cy="3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285750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</a:rPr>
              <a:t>Sustainable Agriculture Research and Education (</a:t>
            </a:r>
            <a:r>
              <a:rPr lang="en-US" sz="4000">
                <a:solidFill>
                  <a:schemeClr val="accent1"/>
                </a:solidFill>
              </a:rPr>
              <a:t>SARE</a:t>
            </a:r>
            <a:r>
              <a:rPr lang="en-US" sz="4000">
                <a:solidFill>
                  <a:schemeClr val="dk1"/>
                </a:solidFill>
              </a:rPr>
              <a:t>)</a:t>
            </a:r>
            <a:endParaRPr sz="4000">
              <a:solidFill>
                <a:schemeClr val="dk1"/>
              </a:solidFill>
            </a:endParaRPr>
          </a:p>
          <a:p>
            <a:pPr marL="285750" marR="0" lvl="0" indent="-165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000">
                <a:solidFill>
                  <a:schemeClr val="dk1"/>
                </a:solidFill>
              </a:rPr>
              <a:t>Inter-regional Research Project No. 4 (</a:t>
            </a:r>
            <a:r>
              <a:rPr lang="en-US" sz="4000">
                <a:solidFill>
                  <a:schemeClr val="accent1"/>
                </a:solidFill>
              </a:rPr>
              <a:t>IR-4</a:t>
            </a:r>
            <a:r>
              <a:rPr lang="en-US" sz="4000">
                <a:solidFill>
                  <a:schemeClr val="dk1"/>
                </a:solidFill>
              </a:rPr>
              <a:t>)</a:t>
            </a:r>
            <a:endParaRPr sz="4000">
              <a:solidFill>
                <a:schemeClr val="dk1"/>
              </a:solidFill>
            </a:endParaRPr>
          </a:p>
          <a:p>
            <a:pPr marL="285750" marR="0" lvl="0" indent="-165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000">
                <a:solidFill>
                  <a:schemeClr val="dk1"/>
                </a:solidFill>
              </a:rPr>
              <a:t>National Plant Diagnostic Network (</a:t>
            </a:r>
            <a:r>
              <a:rPr lang="en-US" sz="4000">
                <a:solidFill>
                  <a:schemeClr val="accent1"/>
                </a:solidFill>
              </a:rPr>
              <a:t>NPDN</a:t>
            </a:r>
            <a:r>
              <a:rPr lang="en-US" sz="4000">
                <a:solidFill>
                  <a:schemeClr val="dk1"/>
                </a:solidFill>
              </a:rPr>
              <a:t>)</a:t>
            </a:r>
            <a:endParaRPr sz="4000">
              <a:solidFill>
                <a:schemeClr val="dk1"/>
              </a:solidFill>
            </a:endParaRPr>
          </a:p>
          <a:p>
            <a:pPr marL="285750" marR="0" lvl="0" indent="-165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000">
                <a:solidFill>
                  <a:schemeClr val="dk1"/>
                </a:solidFill>
              </a:rPr>
              <a:t>Pesticide Safety Education Programs (</a:t>
            </a:r>
            <a:r>
              <a:rPr lang="en-US" sz="4000">
                <a:solidFill>
                  <a:schemeClr val="accent1"/>
                </a:solidFill>
              </a:rPr>
              <a:t>PSEP</a:t>
            </a:r>
            <a:r>
              <a:rPr lang="en-US" sz="4000">
                <a:solidFill>
                  <a:schemeClr val="dk1"/>
                </a:solidFill>
              </a:rPr>
              <a:t>)</a:t>
            </a:r>
            <a:endParaRPr sz="4000">
              <a:solidFill>
                <a:schemeClr val="dk1"/>
              </a:solidFill>
            </a:endParaRPr>
          </a:p>
          <a:p>
            <a:pPr marL="285750" marR="0" lvl="0" indent="-165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000">
                <a:solidFill>
                  <a:schemeClr val="dk1"/>
                </a:solidFill>
              </a:rPr>
              <a:t>National Animal Health Laboratory Network (</a:t>
            </a:r>
            <a:r>
              <a:rPr lang="en-US" sz="4000">
                <a:solidFill>
                  <a:schemeClr val="accent1"/>
                </a:solidFill>
              </a:rPr>
              <a:t>NAHLN</a:t>
            </a:r>
            <a:r>
              <a:rPr lang="en-US" sz="4000">
                <a:solidFill>
                  <a:schemeClr val="dk1"/>
                </a:solidFill>
              </a:rPr>
              <a:t>)</a:t>
            </a:r>
            <a:endParaRPr sz="4000">
              <a:solidFill>
                <a:schemeClr val="dk1"/>
              </a:solidFill>
            </a:endParaRPr>
          </a:p>
          <a:p>
            <a:pPr marL="285750" marR="0" lvl="0" indent="-165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000">
                <a:solidFill>
                  <a:schemeClr val="dk1"/>
                </a:solidFill>
              </a:rPr>
              <a:t>Minor Use Animal Drug Program (</a:t>
            </a:r>
            <a:r>
              <a:rPr lang="en-US" sz="4000">
                <a:solidFill>
                  <a:schemeClr val="accent1"/>
                </a:solidFill>
              </a:rPr>
              <a:t>MUADP</a:t>
            </a:r>
            <a:r>
              <a:rPr lang="en-US" sz="4000">
                <a:solidFill>
                  <a:schemeClr val="dk1"/>
                </a:solidFill>
              </a:rPr>
              <a:t>)</a:t>
            </a:r>
            <a:endParaRPr sz="4000">
              <a:solidFill>
                <a:schemeClr val="dk1"/>
              </a:solidFill>
            </a:endParaRPr>
          </a:p>
          <a:p>
            <a:pPr marL="285750" marR="0" lvl="0" indent="-165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000">
                <a:solidFill>
                  <a:schemeClr val="dk1"/>
                </a:solidFill>
              </a:rPr>
              <a:t>Food Animal Residue Avoidance Databank (</a:t>
            </a:r>
            <a:r>
              <a:rPr lang="en-US" sz="4000">
                <a:solidFill>
                  <a:schemeClr val="accent1"/>
                </a:solidFill>
              </a:rPr>
              <a:t>FARAD</a:t>
            </a:r>
            <a:r>
              <a:rPr lang="en-US" sz="4000">
                <a:solidFill>
                  <a:schemeClr val="dk1"/>
                </a:solidFill>
              </a:rPr>
              <a:t>)</a:t>
            </a:r>
            <a:endParaRPr sz="4000">
              <a:solidFill>
                <a:schemeClr val="dk1"/>
              </a:solidFill>
            </a:endParaRPr>
          </a:p>
          <a:p>
            <a:pPr marL="285750" marR="0" lvl="0" indent="-165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000">
                <a:solidFill>
                  <a:schemeClr val="dk1"/>
                </a:solidFill>
              </a:rPr>
              <a:t>Extension Disaster Education Network (</a:t>
            </a:r>
            <a:r>
              <a:rPr lang="en-US" sz="4000">
                <a:solidFill>
                  <a:schemeClr val="accent1"/>
                </a:solidFill>
              </a:rPr>
              <a:t>EDEN</a:t>
            </a:r>
            <a:r>
              <a:rPr lang="en-US" sz="4000">
                <a:solidFill>
                  <a:schemeClr val="dk1"/>
                </a:solidFill>
              </a:rPr>
              <a:t>)</a:t>
            </a:r>
            <a:endParaRPr sz="4000">
              <a:solidFill>
                <a:schemeClr val="dk1"/>
              </a:solidFill>
            </a:endParaRPr>
          </a:p>
        </p:txBody>
      </p:sp>
      <p:pic>
        <p:nvPicPr>
          <p:cNvPr id="113" name="Google Shape;11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5899" y="4320600"/>
            <a:ext cx="2526100" cy="25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935400" y="6035325"/>
            <a:ext cx="72516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Are you part of the solution?  Want to be?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5997" y="3000372"/>
            <a:ext cx="1585900" cy="15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838200" y="974725"/>
            <a:ext cx="10515600" cy="19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Improve communication &amp; collaboration among </a:t>
            </a:r>
            <a:endParaRPr sz="5400" b="1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federal, state &amp; university-led IPM-related entities</a:t>
            </a:r>
            <a:br>
              <a:rPr lang="en-US" sz="5400" b="1"/>
            </a:br>
            <a:r>
              <a:rPr lang="en-US"/>
              <a:t>s</a:t>
            </a:r>
            <a:endParaRPr/>
          </a:p>
        </p:txBody>
      </p:sp>
      <p:sp>
        <p:nvSpPr>
          <p:cNvPr id="121" name="Google Shape;121;p5"/>
          <p:cNvSpPr txBox="1"/>
          <p:nvPr/>
        </p:nvSpPr>
        <p:spPr>
          <a:xfrm>
            <a:off x="935425" y="3143250"/>
            <a:ext cx="10418400" cy="29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</a:rPr>
              <a:t>Federal IPM Coordinating Committee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>
                <a:solidFill>
                  <a:schemeClr val="dk1"/>
                </a:solidFill>
              </a:rPr>
              <a:t>USDA Office of Pest Management Policy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>
                <a:solidFill>
                  <a:schemeClr val="dk1"/>
                </a:solidFill>
              </a:rPr>
              <a:t>State Plant Boards and Departments of Agriculture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>
                <a:solidFill>
                  <a:schemeClr val="dk1"/>
                </a:solidFill>
              </a:rPr>
              <a:t>State Associations of County and City Health Officials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>
                <a:solidFill>
                  <a:schemeClr val="dk1"/>
                </a:solidFill>
              </a:rPr>
              <a:t>State commodity checkoff programs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>
                <a:solidFill>
                  <a:schemeClr val="dk1"/>
                </a:solidFill>
              </a:rPr>
              <a:t>State experiment stations and extension services</a:t>
            </a:r>
            <a:endParaRPr sz="2600">
              <a:solidFill>
                <a:schemeClr val="dk1"/>
              </a:solidFill>
            </a:endParaRPr>
          </a:p>
        </p:txBody>
      </p:sp>
      <p:pic>
        <p:nvPicPr>
          <p:cNvPr id="122" name="Google Shape;12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5899" y="4320600"/>
            <a:ext cx="2526100" cy="25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5997" y="3000372"/>
            <a:ext cx="1585900" cy="158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/>
          <p:nvPr/>
        </p:nvSpPr>
        <p:spPr>
          <a:xfrm>
            <a:off x="935425" y="5876925"/>
            <a:ext cx="8456100" cy="9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IPM-related is a HUGE area!  Help us build the network!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>
            <a:spLocks noGrp="1"/>
          </p:cNvSpPr>
          <p:nvPr>
            <p:ph type="title"/>
          </p:nvPr>
        </p:nvSpPr>
        <p:spPr>
          <a:xfrm>
            <a:off x="838200" y="974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Improve networking and collaboration among IPM professionals and working groups</a:t>
            </a:r>
            <a:br>
              <a:rPr lang="en-US" sz="5400" b="1"/>
            </a:br>
            <a:r>
              <a:rPr lang="en-US">
                <a:solidFill>
                  <a:schemeClr val="accent1"/>
                </a:solidFill>
              </a:rPr>
              <a:t>Innovation doesn’t happen in a vacuum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935425" y="3429000"/>
            <a:ext cx="11066100" cy="31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marR="0" lvl="0" indent="-201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Pest specific working groups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201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Vector borne diseases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201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Pollinator protection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201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Specialty Crop Research Initiative projects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2019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AFRI Sustainable Agricultural Systems projects</a:t>
            </a:r>
            <a:endParaRPr sz="2400" dirty="0">
              <a:solidFill>
                <a:schemeClr val="dk1"/>
              </a:solidFill>
            </a:endParaRPr>
          </a:p>
          <a:p>
            <a:pPr marL="285750" marR="0" lvl="0" indent="-31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31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5899" y="4320600"/>
            <a:ext cx="2526100" cy="25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"/>
          <p:cNvSpPr txBox="1"/>
          <p:nvPr/>
        </p:nvSpPr>
        <p:spPr>
          <a:xfrm>
            <a:off x="935425" y="5787675"/>
            <a:ext cx="8456100" cy="9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Are you recruiting?  Building a new collaboration? Looking to get engaged?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33" name="Google Shape;13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5997" y="3000372"/>
            <a:ext cx="1585900" cy="15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"/>
          <p:cNvSpPr txBox="1">
            <a:spLocks noGrp="1"/>
          </p:cNvSpPr>
          <p:nvPr>
            <p:ph type="title"/>
          </p:nvPr>
        </p:nvSpPr>
        <p:spPr>
          <a:xfrm>
            <a:off x="838200" y="974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Expand community engagement by increasing participation from others in IPM initiatives</a:t>
            </a:r>
            <a:br>
              <a:rPr lang="en-US" sz="5400" b="1"/>
            </a:br>
            <a:r>
              <a:rPr lang="en-US"/>
              <a:t>Responding to evolving challenges requires strong roots in the community</a:t>
            </a:r>
            <a:endParaRPr/>
          </a:p>
        </p:txBody>
      </p:sp>
      <p:sp>
        <p:nvSpPr>
          <p:cNvPr id="139" name="Google Shape;139;p6"/>
          <p:cNvSpPr txBox="1"/>
          <p:nvPr/>
        </p:nvSpPr>
        <p:spPr>
          <a:xfrm>
            <a:off x="935425" y="3324225"/>
            <a:ext cx="10418400" cy="3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</a:rPr>
              <a:t>Master Gardeners &amp; Naturalists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</a:rPr>
              <a:t>Certified Crop Advisors 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</a:rPr>
              <a:t>Pesticide Applicators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>
                <a:solidFill>
                  <a:schemeClr val="dk1"/>
                </a:solidFill>
              </a:rPr>
              <a:t>Grower Associations &amp; Cooperatives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>
                <a:solidFill>
                  <a:schemeClr val="dk1"/>
                </a:solidFill>
              </a:rPr>
              <a:t>Community Health Departments</a:t>
            </a:r>
            <a:endParaRPr sz="2600">
              <a:solidFill>
                <a:schemeClr val="dk1"/>
              </a:solidFill>
            </a:endParaRPr>
          </a:p>
          <a:p>
            <a:pPr marL="2857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>
                <a:solidFill>
                  <a:schemeClr val="dk1"/>
                </a:solidFill>
              </a:rPr>
              <a:t>County Weed Management programs</a:t>
            </a:r>
            <a:endParaRPr sz="2600">
              <a:solidFill>
                <a:schemeClr val="dk1"/>
              </a:solidFill>
            </a:endParaRPr>
          </a:p>
        </p:txBody>
      </p:sp>
      <p:pic>
        <p:nvPicPr>
          <p:cNvPr id="140" name="Google Shape;14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5899" y="4320600"/>
            <a:ext cx="2526100" cy="25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b="7510"/>
          <a:stretch/>
        </p:blipFill>
        <p:spPr>
          <a:xfrm>
            <a:off x="10136000" y="3238500"/>
            <a:ext cx="1585900" cy="146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6"/>
          <p:cNvSpPr txBox="1"/>
          <p:nvPr/>
        </p:nvSpPr>
        <p:spPr>
          <a:xfrm>
            <a:off x="935425" y="6044850"/>
            <a:ext cx="84561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Who else is on the ground?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several logos&#10;&#10;Description automatically generated">
            <a:extLst>
              <a:ext uri="{FF2B5EF4-FFF2-40B4-BE49-F238E27FC236}">
                <a16:creationId xmlns:a16="http://schemas.microsoft.com/office/drawing/2014/main" id="{74897AE9-0466-3332-3C43-F917259255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93" y="1162809"/>
            <a:ext cx="11913815" cy="39712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7D296A-892A-83A3-AA6A-202BB849266B}"/>
              </a:ext>
            </a:extLst>
          </p:cNvPr>
          <p:cNvSpPr txBox="1"/>
          <p:nvPr/>
        </p:nvSpPr>
        <p:spPr>
          <a:xfrm>
            <a:off x="1904089" y="5530042"/>
            <a:ext cx="83838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https://connect.bugwood.org/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384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667FFE-BCEA-4802-AE48-5325519F6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226"/>
          <a:stretch/>
        </p:blipFill>
        <p:spPr>
          <a:xfrm>
            <a:off x="4051208" y="9457"/>
            <a:ext cx="7341491" cy="6864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0A7427-6F8C-406E-B9E7-F2F7269EF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4408" b="59145"/>
          <a:stretch/>
        </p:blipFill>
        <p:spPr>
          <a:xfrm>
            <a:off x="712496" y="3259"/>
            <a:ext cx="2595777" cy="68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61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758B8EE-37EB-5168-BC5D-D363BC5646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734" y="155433"/>
            <a:ext cx="2505306" cy="611325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75D0892A-A75A-D126-96B6-FD378331D4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F68058-71AF-4636-83F1-7FDC1CC79B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26" t="64168" r="16613" b="5662"/>
          <a:stretch/>
        </p:blipFill>
        <p:spPr>
          <a:xfrm>
            <a:off x="8182689" y="-1"/>
            <a:ext cx="4009312" cy="6858001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5A73CF-AABB-4740-B987-B830E714CF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70" t="27665" r="19708" b="45584"/>
          <a:stretch/>
        </p:blipFill>
        <p:spPr>
          <a:xfrm>
            <a:off x="4048836" y="0"/>
            <a:ext cx="4114091" cy="6857999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E5D2B5-AF9D-4CA9-A02E-0CFCEE80E5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57" r="20083" b="73049"/>
          <a:stretch/>
        </p:blipFill>
        <p:spPr>
          <a:xfrm>
            <a:off x="0" y="19509"/>
            <a:ext cx="4029075" cy="6818982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177750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E5C24AD-0CCC-4287-8DA4-6D1907AC5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39" y="1485900"/>
            <a:ext cx="5823414" cy="53721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AFC6D8C-E899-8A3C-EFE6-CEB1B2F7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- Collaborations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535FFC1-9927-E939-1B93-77FC21300E8F}"/>
              </a:ext>
            </a:extLst>
          </p:cNvPr>
          <p:cNvSpPr txBox="1">
            <a:spLocks/>
          </p:cNvSpPr>
          <p:nvPr/>
        </p:nvSpPr>
        <p:spPr>
          <a:xfrm>
            <a:off x="6265490" y="2026023"/>
            <a:ext cx="5257800" cy="4155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Current features: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List of members and their roles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Message/Email members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Track group composition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Track resource contribution and usage/access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Group finder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Group builder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A0A0C8-78C1-282F-C35A-2F74503239AD}"/>
              </a:ext>
            </a:extLst>
          </p:cNvPr>
          <p:cNvSpPr/>
          <p:nvPr/>
        </p:nvSpPr>
        <p:spPr>
          <a:xfrm>
            <a:off x="5293659" y="2026024"/>
            <a:ext cx="712694" cy="2885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18E963-D121-0477-15EF-4A6E061E2105}"/>
              </a:ext>
            </a:extLst>
          </p:cNvPr>
          <p:cNvSpPr txBox="1"/>
          <p:nvPr/>
        </p:nvSpPr>
        <p:spPr>
          <a:xfrm>
            <a:off x="8175547" y="6488668"/>
            <a:ext cx="371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  <a:hlinkClick r:id="rId3"/>
              </a:rPr>
              <a:t>https://connect.bugwood.org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01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5B5FB-09C5-3FE9-5BF3-9441A1FE6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21E03-A287-9050-0BC2-003BFAF9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– Collaborate: Users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03C0C4-C1F1-4C6A-61E0-DA703D478791}"/>
              </a:ext>
            </a:extLst>
          </p:cNvPr>
          <p:cNvSpPr txBox="1"/>
          <p:nvPr/>
        </p:nvSpPr>
        <p:spPr>
          <a:xfrm>
            <a:off x="7337722" y="6421832"/>
            <a:ext cx="371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  <a:hlinkClick r:id="rId2"/>
              </a:rPr>
              <a:t>https://connect.bugwood.org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E7BE51-06BF-4D95-8974-F986944EA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2DF963-E292-4377-9402-289CAE5C3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62" y="1278458"/>
            <a:ext cx="10201275" cy="502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1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714B9-FD49-598E-252E-21A05B738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– Collaborations: Users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21A605-F9B3-42EA-85C8-82E182990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01C999-03EB-4808-9540-DC47B81D6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567" y="1330397"/>
            <a:ext cx="7972865" cy="5527603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590AC12-1470-42DE-AF8A-7AF8E8E6E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0649" y="1263348"/>
            <a:ext cx="8047769" cy="5579534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BEFF37-2CC9-4A4B-992D-8718EC18B4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470" t="10469" b="9617"/>
          <a:stretch/>
        </p:blipFill>
        <p:spPr>
          <a:xfrm>
            <a:off x="2109567" y="1330397"/>
            <a:ext cx="7989935" cy="5497065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9D8692-721D-4031-B465-956C1B3E62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497" t="9599" r="16" b="7167"/>
          <a:stretch/>
        </p:blipFill>
        <p:spPr>
          <a:xfrm>
            <a:off x="2118100" y="1330397"/>
            <a:ext cx="7972865" cy="5577631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26771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D747-CBC5-6454-003B-FD84C1DF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– Collaborate: Messaging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C9F04F1-ED91-907E-860E-EAE58DA73E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969" y="1561167"/>
            <a:ext cx="5630367" cy="4351338"/>
          </a:xfr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A9F502-8891-3ADF-5A0B-50C43D12D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135" y="2147048"/>
            <a:ext cx="6218872" cy="46664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135897A-1E4B-0082-F49E-64CECBBF6750}"/>
              </a:ext>
            </a:extLst>
          </p:cNvPr>
          <p:cNvSpPr txBox="1"/>
          <p:nvPr/>
        </p:nvSpPr>
        <p:spPr>
          <a:xfrm>
            <a:off x="0" y="6488668"/>
            <a:ext cx="37161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  <a:hlinkClick r:id="rId5"/>
              </a:rPr>
              <a:t>https://connect.bugwood.org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052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228A-2FB1-3A1E-4768-360EDBF6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– Collaborate: Messaging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BA9AF0-F0C3-5F22-3039-41F1E55EE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4100" y="1451625"/>
            <a:ext cx="7543800" cy="5374997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28311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228A-2FB1-3A1E-4768-360EDBF6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6695"/>
          </a:xfrm>
        </p:spPr>
        <p:txBody>
          <a:bodyPr/>
          <a:lstStyle/>
          <a:p>
            <a:r>
              <a:rPr lang="en-US" dirty="0"/>
              <a:t>Connect – Collaborate: Messaging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C196CF-EFB6-4F3C-82E4-7264A0070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85" y="2176287"/>
            <a:ext cx="7735380" cy="250542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79C549-3458-4867-AC0C-993C5B090E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2"/>
          <a:stretch/>
        </p:blipFill>
        <p:spPr>
          <a:xfrm>
            <a:off x="8629581" y="1091821"/>
            <a:ext cx="3101967" cy="576618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061273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228A-2FB1-3A1E-4768-360EDBF6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19597" cy="779463"/>
          </a:xfrm>
        </p:spPr>
        <p:txBody>
          <a:bodyPr/>
          <a:lstStyle/>
          <a:p>
            <a:r>
              <a:rPr lang="en-US" dirty="0"/>
              <a:t>Connect – Collaborate: Recruiting &amp; building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38EA8E-5F43-484C-AF0E-8A329133E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777" y="1125672"/>
            <a:ext cx="7402445" cy="5732328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691163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86770-FF9D-6CB6-D6FC-86004B198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Content Alerts –</a:t>
            </a:r>
            <a:br>
              <a:rPr lang="en-US" dirty="0"/>
            </a:br>
            <a:r>
              <a:rPr lang="en-US" dirty="0"/>
              <a:t>Support Outreach and Education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146447-BB4E-5759-F96E-443860D9DC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509" y="1912607"/>
            <a:ext cx="7463932" cy="4517205"/>
          </a:xfrm>
          <a:ln>
            <a:solidFill>
              <a:schemeClr val="tx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209D7-241E-006D-E502-D10C80A299F0}"/>
              </a:ext>
            </a:extLst>
          </p:cNvPr>
          <p:cNvSpPr txBox="1">
            <a:spLocks/>
          </p:cNvSpPr>
          <p:nvPr/>
        </p:nvSpPr>
        <p:spPr>
          <a:xfrm>
            <a:off x="8229599" y="2039031"/>
            <a:ext cx="3707149" cy="42643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Set up Alerts to get emails when new images, resources, presentations, and videos are added to Bugwood content systems.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Aids identification, outreach, management, etc.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B122AF-CB45-D07C-E5A8-93EA5A084B71}"/>
              </a:ext>
            </a:extLst>
          </p:cNvPr>
          <p:cNvSpPr txBox="1"/>
          <p:nvPr/>
        </p:nvSpPr>
        <p:spPr>
          <a:xfrm>
            <a:off x="4432362" y="6429812"/>
            <a:ext cx="371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  <a:hlinkClick r:id="rId3"/>
              </a:rPr>
              <a:t>https://connect.bugwood.org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265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E445-ECC8-439F-9142-08E2BC835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partners &amp; network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497E89-0FBA-4D37-B23A-2ECF32B65C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8696" y="1546725"/>
            <a:ext cx="9254607" cy="4630238"/>
          </a:xfrm>
        </p:spPr>
      </p:pic>
    </p:spTree>
    <p:extLst>
      <p:ext uri="{BB962C8B-B14F-4D97-AF65-F5344CB8AC3E}">
        <p14:creationId xmlns:p14="http://schemas.microsoft.com/office/powerpoint/2010/main" val="2722283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E445-ECC8-439F-9142-08E2BC835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Documenting outputs &amp; showing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3F915-CCCB-4760-85C3-8F43F3F92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C2ECC6-D2AD-4257-967B-E530B3AC7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27" y="1369741"/>
            <a:ext cx="9999945" cy="4921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79152A-AF9F-40BB-8EF3-3BE97E10F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63" y="0"/>
            <a:ext cx="7175673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FA5719-E3D9-4363-9886-9D19B859B1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70" r="11070" b="62922"/>
          <a:stretch/>
        </p:blipFill>
        <p:spPr>
          <a:xfrm>
            <a:off x="149918" y="1134485"/>
            <a:ext cx="11892161" cy="42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9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b="1" dirty="0"/>
              <a:t>Questions? Comments?</a:t>
            </a:r>
            <a:br>
              <a:rPr lang="en-US" b="1" dirty="0"/>
            </a:br>
            <a:r>
              <a:rPr lang="en-US" b="1" dirty="0"/>
              <a:t>Interest?</a:t>
            </a:r>
            <a:endParaRPr b="1" dirty="0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6363"/>
              <a:buFont typeface="Play"/>
              <a:buNone/>
            </a:pPr>
            <a:r>
              <a:rPr lang="en-US" sz="4400" dirty="0"/>
              <a:t>People matter.  </a:t>
            </a:r>
            <a:endParaRPr dirty="0"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l="11894" t="26684" b="7720"/>
          <a:stretch/>
        </p:blipFill>
        <p:spPr>
          <a:xfrm>
            <a:off x="267610" y="4189227"/>
            <a:ext cx="3566162" cy="1772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l="2409" t="31431" r="1574"/>
          <a:stretch/>
        </p:blipFill>
        <p:spPr>
          <a:xfrm>
            <a:off x="4312925" y="4225863"/>
            <a:ext cx="3566162" cy="177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26879"/>
          <a:stretch/>
        </p:blipFill>
        <p:spPr>
          <a:xfrm>
            <a:off x="8358225" y="4247962"/>
            <a:ext cx="3566160" cy="17284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6315450" y="3395125"/>
            <a:ext cx="4391100" cy="7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Yes, I mean you. </a:t>
            </a:r>
            <a:endParaRPr sz="39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  <p:extLst>
      <p:ext uri="{BB962C8B-B14F-4D97-AF65-F5344CB8AC3E}">
        <p14:creationId xmlns:p14="http://schemas.microsoft.com/office/powerpoint/2010/main" val="75326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b="1"/>
              <a:t>Goal 4</a:t>
            </a:r>
            <a:endParaRPr b="1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b="1"/>
              <a:t>Leverage and Share Resources</a:t>
            </a:r>
            <a:endParaRPr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6363"/>
              <a:buFont typeface="Play"/>
              <a:buNone/>
            </a:pPr>
            <a:r>
              <a:rPr lang="en-US" sz="4400"/>
              <a:t>What came first, the </a:t>
            </a:r>
            <a:r>
              <a:rPr lang="en-US" sz="4400" b="1">
                <a:solidFill>
                  <a:srgbClr val="980000"/>
                </a:solidFill>
              </a:rPr>
              <a:t>people</a:t>
            </a:r>
            <a:r>
              <a:rPr lang="en-US" sz="4400"/>
              <a:t> or the </a:t>
            </a:r>
            <a:r>
              <a:rPr lang="en-US" sz="4400" b="1">
                <a:solidFill>
                  <a:schemeClr val="accent1"/>
                </a:solidFill>
              </a:rPr>
              <a:t>tool</a:t>
            </a:r>
            <a:endParaRPr b="1">
              <a:solidFill>
                <a:schemeClr val="accent1"/>
              </a:solidFill>
            </a:endParaRPr>
          </a:p>
        </p:txBody>
      </p:sp>
      <p:pic>
        <p:nvPicPr>
          <p:cNvPr id="148" name="Google Shape;148;p9" descr="C:\Users\Joe\AppData\Local\Microsoft\Windows\Temporary Internet Files\Content.IE5\ST7KLA0W\MC900441285[1]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06104" y="4772104"/>
            <a:ext cx="2085900" cy="20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"/>
          <p:cNvSpPr txBox="1">
            <a:spLocks noGrp="1"/>
          </p:cNvSpPr>
          <p:nvPr>
            <p:ph type="title"/>
          </p:nvPr>
        </p:nvSpPr>
        <p:spPr>
          <a:xfrm>
            <a:off x="838200" y="974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Support &amp; expand online resources</a:t>
            </a:r>
            <a:r>
              <a:rPr lang="en-US" sz="5400"/>
              <a:t>, and other multi-state programs</a:t>
            </a:r>
            <a:endParaRPr/>
          </a:p>
        </p:txBody>
      </p:sp>
      <p:sp>
        <p:nvSpPr>
          <p:cNvPr id="154" name="Google Shape;154;p10"/>
          <p:cNvSpPr txBox="1"/>
          <p:nvPr/>
        </p:nvSpPr>
        <p:spPr>
          <a:xfrm>
            <a:off x="935425" y="2628900"/>
            <a:ext cx="10418400" cy="4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171450" marR="0" lvl="0" indent="-38798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4400">
                <a:solidFill>
                  <a:schemeClr val="dk1"/>
                </a:solidFill>
              </a:rPr>
              <a:t>Crop Protection Network</a:t>
            </a:r>
            <a:endParaRPr sz="4400">
              <a:solidFill>
                <a:schemeClr val="dk1"/>
              </a:solidFill>
            </a:endParaRPr>
          </a:p>
          <a:p>
            <a:pPr marL="171450" marR="0" lvl="0" indent="-38798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4400">
                <a:solidFill>
                  <a:schemeClr val="dk1"/>
                </a:solidFill>
              </a:rPr>
              <a:t>MyIPM</a:t>
            </a:r>
            <a:endParaRPr sz="4400">
              <a:solidFill>
                <a:schemeClr val="dk1"/>
              </a:solidFill>
            </a:endParaRPr>
          </a:p>
          <a:p>
            <a:pPr marL="171450" marR="0" lvl="0" indent="-38798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4400">
                <a:solidFill>
                  <a:schemeClr val="dk1"/>
                </a:solidFill>
              </a:rPr>
              <a:t>AgPest Monitor / EDDMapS</a:t>
            </a:r>
            <a:endParaRPr sz="4400">
              <a:solidFill>
                <a:schemeClr val="dk1"/>
              </a:solidFill>
            </a:endParaRPr>
          </a:p>
          <a:p>
            <a:pPr marL="171450" marR="0" lvl="0" indent="-38798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4400">
                <a:solidFill>
                  <a:schemeClr val="dk1"/>
                </a:solidFill>
              </a:rPr>
              <a:t>Get Rid Of Weeds (GROW)</a:t>
            </a:r>
            <a:endParaRPr sz="4400">
              <a:solidFill>
                <a:schemeClr val="dk1"/>
              </a:solidFill>
            </a:endParaRPr>
          </a:p>
          <a:p>
            <a:pPr marL="171450" marR="0" lvl="0" indent="-38798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400">
                <a:solidFill>
                  <a:schemeClr val="dk1"/>
                </a:solidFill>
              </a:rPr>
              <a:t>Soybean Science For Success</a:t>
            </a:r>
            <a:endParaRPr sz="4400">
              <a:solidFill>
                <a:schemeClr val="dk1"/>
              </a:solidFill>
            </a:endParaRPr>
          </a:p>
          <a:p>
            <a:pPr marL="171450" marR="0" lvl="0" indent="-38798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400">
                <a:solidFill>
                  <a:schemeClr val="dk1"/>
                </a:solidFill>
              </a:rPr>
              <a:t>Southern Region Extension Forestry</a:t>
            </a:r>
            <a:endParaRPr sz="4400">
              <a:solidFill>
                <a:schemeClr val="dk1"/>
              </a:solidFill>
            </a:endParaRPr>
          </a:p>
          <a:p>
            <a:pPr marL="171450" marR="0" lvl="0" indent="-38798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400">
                <a:solidFill>
                  <a:schemeClr val="dk1"/>
                </a:solidFill>
              </a:rPr>
              <a:t>Extension Foundation</a:t>
            </a:r>
            <a:endParaRPr sz="4400">
              <a:solidFill>
                <a:schemeClr val="dk1"/>
              </a:solidFill>
            </a:endParaRPr>
          </a:p>
          <a:p>
            <a:pPr marL="171450" marR="0" lvl="0" indent="-38798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ct val="100000"/>
              <a:buChar char="•"/>
            </a:pPr>
            <a:r>
              <a:rPr lang="en-US" sz="4400">
                <a:solidFill>
                  <a:srgbClr val="980000"/>
                </a:solidFill>
              </a:rPr>
              <a:t>…and </a:t>
            </a:r>
            <a:r>
              <a:rPr lang="en-US" sz="4400" b="1" u="sng">
                <a:solidFill>
                  <a:srgbClr val="980000"/>
                </a:solidFill>
              </a:rPr>
              <a:t>MANY</a:t>
            </a:r>
            <a:r>
              <a:rPr lang="en-US" sz="4400">
                <a:solidFill>
                  <a:srgbClr val="980000"/>
                </a:solidFill>
              </a:rPr>
              <a:t> other multi-state programs!</a:t>
            </a:r>
            <a:endParaRPr sz="4400">
              <a:solidFill>
                <a:srgbClr val="980000"/>
              </a:solidFill>
            </a:endParaRPr>
          </a:p>
        </p:txBody>
      </p:sp>
      <p:pic>
        <p:nvPicPr>
          <p:cNvPr id="155" name="Google Shape;155;p10" descr="C:\Users\Joe\AppData\Local\Microsoft\Windows\Temporary Internet Files\Content.IE5\ST7KLA0W\MC900441285[1]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06104" y="4772104"/>
            <a:ext cx="2085900" cy="20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>
            <a:spLocks noGrp="1"/>
          </p:cNvSpPr>
          <p:nvPr>
            <p:ph type="title"/>
          </p:nvPr>
        </p:nvSpPr>
        <p:spPr>
          <a:xfrm>
            <a:off x="838200" y="974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 b="1"/>
              <a:t>Create a centralized directory of IPM resources </a:t>
            </a:r>
            <a:endParaRPr sz="5400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5400"/>
              <a:t>improve accessibility for professionals and stakeholders</a:t>
            </a:r>
            <a:endParaRPr/>
          </a:p>
        </p:txBody>
      </p:sp>
      <p:sp>
        <p:nvSpPr>
          <p:cNvPr id="161" name="Google Shape;161;p11"/>
          <p:cNvSpPr txBox="1"/>
          <p:nvPr/>
        </p:nvSpPr>
        <p:spPr>
          <a:xfrm>
            <a:off x="935425" y="3429000"/>
            <a:ext cx="10418400" cy="32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marR="0" lvl="0" indent="-184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</a:rPr>
              <a:t>Help in promotion of new resources</a:t>
            </a:r>
            <a:endParaRPr sz="2800">
              <a:solidFill>
                <a:schemeClr val="dk1"/>
              </a:solidFill>
            </a:endParaRPr>
          </a:p>
          <a:p>
            <a:pPr marL="285750" marR="0" lvl="0" indent="-184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</a:rPr>
              <a:t>Sign up for alerts on new resources in </a:t>
            </a:r>
            <a:endParaRPr sz="2800">
              <a:solidFill>
                <a:schemeClr val="dk1"/>
              </a:solidFill>
            </a:endParaRPr>
          </a:p>
          <a:p>
            <a:pPr marL="285750" marR="0" lvl="0" indent="-184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</a:rPr>
              <a:t>Enabling sharing of resource lists between groups</a:t>
            </a:r>
            <a:endParaRPr sz="2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pic>
        <p:nvPicPr>
          <p:cNvPr id="162" name="Google Shape;162;p11" descr="C:\Users\Joe\AppData\Local\Microsoft\Windows\Temporary Internet Files\Content.IE5\ST7KLA0W\MC900441285[1]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06104" y="4772104"/>
            <a:ext cx="2085900" cy="20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1"/>
          <p:cNvPicPr preferRelativeResize="0"/>
          <p:nvPr/>
        </p:nvPicPr>
        <p:blipFill rotWithShape="1">
          <a:blip r:embed="rId4">
            <a:alphaModFix/>
          </a:blip>
          <a:srcRect t="19506" b="28112"/>
          <a:stretch/>
        </p:blipFill>
        <p:spPr>
          <a:xfrm>
            <a:off x="7115175" y="3943425"/>
            <a:ext cx="3162375" cy="484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1"/>
          <p:cNvSpPr txBox="1"/>
          <p:nvPr/>
        </p:nvSpPr>
        <p:spPr>
          <a:xfrm>
            <a:off x="1009650" y="4988550"/>
            <a:ext cx="85059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Does something already exist?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Can I help to make it better?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Can I use what someone else made as a starting point for my tool?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title"/>
          </p:nvPr>
        </p:nvSpPr>
        <p:spPr>
          <a:xfrm>
            <a:off x="838200" y="1061435"/>
            <a:ext cx="10515600" cy="2367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200" b="1"/>
              <a:t>Improve IT capacity to support data-sharing and collaborative research.</a:t>
            </a:r>
            <a:endParaRPr sz="3200"/>
          </a:p>
        </p:txBody>
      </p:sp>
      <p:sp>
        <p:nvSpPr>
          <p:cNvPr id="170" name="Google Shape;170;p12"/>
          <p:cNvSpPr txBox="1"/>
          <p:nvPr/>
        </p:nvSpPr>
        <p:spPr>
          <a:xfrm>
            <a:off x="935425" y="2505075"/>
            <a:ext cx="9313500" cy="3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marR="0" lvl="0" indent="-16129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90"/>
              <a:buFont typeface="Arial"/>
              <a:buChar char="•"/>
            </a:pPr>
            <a:r>
              <a:rPr lang="en-US" sz="2390">
                <a:solidFill>
                  <a:schemeClr val="dk1"/>
                </a:solidFill>
              </a:rPr>
              <a:t>Existing platforms, frameworks, and templates may be available</a:t>
            </a:r>
            <a:endParaRPr sz="2390">
              <a:solidFill>
                <a:schemeClr val="dk1"/>
              </a:solidFill>
            </a:endParaRPr>
          </a:p>
          <a:p>
            <a:pPr marL="285750" marR="0" lvl="0" indent="-16129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90"/>
              <a:buChar char="•"/>
            </a:pPr>
            <a:r>
              <a:rPr lang="en-US" sz="2390">
                <a:solidFill>
                  <a:schemeClr val="dk1"/>
                </a:solidFill>
              </a:rPr>
              <a:t>Are there digital assets from other projects I can reuse in my work?</a:t>
            </a:r>
            <a:endParaRPr sz="2390">
              <a:solidFill>
                <a:schemeClr val="dk1"/>
              </a:solidFill>
            </a:endParaRPr>
          </a:p>
          <a:p>
            <a:pPr marL="914400" marR="0" lvl="1" indent="-366544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2"/>
              <a:buChar char="○"/>
            </a:pPr>
            <a:r>
              <a:rPr lang="en-US" sz="2172">
                <a:solidFill>
                  <a:schemeClr val="dk1"/>
                </a:solidFill>
              </a:rPr>
              <a:t>Images</a:t>
            </a:r>
            <a:endParaRPr sz="2172">
              <a:solidFill>
                <a:schemeClr val="dk1"/>
              </a:solidFill>
            </a:endParaRPr>
          </a:p>
          <a:p>
            <a:pPr marL="914400" marR="0" lvl="1" indent="-366544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2"/>
              <a:buChar char="○"/>
            </a:pPr>
            <a:r>
              <a:rPr lang="en-US" sz="2172">
                <a:solidFill>
                  <a:schemeClr val="dk1"/>
                </a:solidFill>
              </a:rPr>
              <a:t>Occurrence data</a:t>
            </a:r>
            <a:endParaRPr sz="2172">
              <a:solidFill>
                <a:schemeClr val="dk1"/>
              </a:solidFill>
            </a:endParaRPr>
          </a:p>
          <a:p>
            <a:pPr marL="914400" marR="0" lvl="1" indent="-366544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2"/>
              <a:buChar char="○"/>
            </a:pPr>
            <a:r>
              <a:rPr lang="en-US" sz="2172">
                <a:solidFill>
                  <a:schemeClr val="dk1"/>
                </a:solidFill>
              </a:rPr>
              <a:t>Efficacy data</a:t>
            </a:r>
            <a:endParaRPr sz="2172">
              <a:solidFill>
                <a:schemeClr val="dk1"/>
              </a:solidFill>
            </a:endParaRPr>
          </a:p>
          <a:p>
            <a:pPr marL="914400" marR="0" lvl="1" indent="-366544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2"/>
              <a:buChar char="○"/>
            </a:pPr>
            <a:r>
              <a:rPr lang="en-US" sz="2172">
                <a:solidFill>
                  <a:schemeClr val="dk1"/>
                </a:solidFill>
              </a:rPr>
              <a:t>Models (predictive, 3D Printer, decision support, machine learning)</a:t>
            </a:r>
            <a:endParaRPr sz="2172">
              <a:solidFill>
                <a:schemeClr val="dk1"/>
              </a:solidFill>
            </a:endParaRPr>
          </a:p>
          <a:p>
            <a:pPr marL="285750" marR="0" lvl="0" indent="-16129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90"/>
              <a:buChar char="•"/>
            </a:pPr>
            <a:r>
              <a:rPr lang="en-US" sz="2390">
                <a:solidFill>
                  <a:schemeClr val="dk1"/>
                </a:solidFill>
              </a:rPr>
              <a:t>Is there infrastructure that will support my widget?</a:t>
            </a:r>
            <a:endParaRPr sz="2390">
              <a:solidFill>
                <a:schemeClr val="dk1"/>
              </a:solidFill>
            </a:endParaRPr>
          </a:p>
        </p:txBody>
      </p:sp>
      <p:pic>
        <p:nvPicPr>
          <p:cNvPr id="171" name="Google Shape;171;p12" descr="C:\Users\Joe\AppData\Local\Microsoft\Windows\Temporary Internet Files\Content.IE5\ST7KLA0W\MC900441285[1]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06104" y="4772104"/>
            <a:ext cx="2085900" cy="208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2"/>
          <p:cNvSpPr txBox="1"/>
          <p:nvPr/>
        </p:nvSpPr>
        <p:spPr>
          <a:xfrm>
            <a:off x="935425" y="5343525"/>
            <a:ext cx="84561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980000"/>
                </a:solidFill>
                <a:latin typeface="Play"/>
                <a:ea typeface="Play"/>
                <a:cs typeface="Play"/>
                <a:sym typeface="Play"/>
              </a:rPr>
              <a:t>Why go it alone if you don’t have to?</a:t>
            </a:r>
            <a:endParaRPr sz="2650" b="1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1028</Words>
  <Application>Microsoft Office PowerPoint</Application>
  <PresentationFormat>Widescreen</PresentationFormat>
  <Paragraphs>127</Paragraphs>
  <Slides>26</Slides>
  <Notes>14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Franklin Gothic Medium</vt:lpstr>
      <vt:lpstr>Calibri</vt:lpstr>
      <vt:lpstr>Georgia</vt:lpstr>
      <vt:lpstr>Franklin Gothic Book</vt:lpstr>
      <vt:lpstr>Play</vt:lpstr>
      <vt:lpstr>Arial</vt:lpstr>
      <vt:lpstr>Aptos</vt:lpstr>
      <vt:lpstr>Times New Roman</vt:lpstr>
      <vt:lpstr>Office Theme</vt:lpstr>
      <vt:lpstr>Custom Design</vt:lpstr>
      <vt:lpstr>Inventory of IPM tools and resources: Connect database </vt:lpstr>
      <vt:lpstr>Goal 3 Enhance Engagement and Collaboration People matter.  </vt:lpstr>
      <vt:lpstr>Define and clarify connections within the IPM Enterprise Who’s here?  Who works with whom? </vt:lpstr>
      <vt:lpstr>Improve coordination and integration within Crop Protection and Pest Management (CPPM) aligning on priorities and actions</vt:lpstr>
      <vt:lpstr>Strengthen partnerships with allied programs A nation where everyone can access the IPM information, tools and services they need to protect their health, home, and livelihood</vt:lpstr>
      <vt:lpstr>Improve communication &amp; collaboration among  federal, state &amp; university-led IPM-related entities s</vt:lpstr>
      <vt:lpstr>Improve networking and collaboration among IPM professionals and working groups Innovation doesn’t happen in a vacuum</vt:lpstr>
      <vt:lpstr>Expand community engagement by increasing participation from others in IPM initiatives Responding to evolving challenges requires strong roots in the community</vt:lpstr>
      <vt:lpstr>PowerPoint Presentation</vt:lpstr>
      <vt:lpstr>PowerPoint Presentation</vt:lpstr>
      <vt:lpstr>PowerPoint Presentation</vt:lpstr>
      <vt:lpstr>Connect - Collaborations</vt:lpstr>
      <vt:lpstr>Connect – Collaborate: Users</vt:lpstr>
      <vt:lpstr>Connect – Collaborations: Users</vt:lpstr>
      <vt:lpstr>Connect – Collaborate: Messaging</vt:lpstr>
      <vt:lpstr>Connect – Collaborate: Messaging</vt:lpstr>
      <vt:lpstr>Connect – Collaborate: Messaging</vt:lpstr>
      <vt:lpstr>Connect – Collaborate: Recruiting &amp; building</vt:lpstr>
      <vt:lpstr>Connect Content Alerts – Support Outreach and Education</vt:lpstr>
      <vt:lpstr>Highlighting partners &amp; network</vt:lpstr>
      <vt:lpstr>Documenting outputs &amp; showing impact</vt:lpstr>
      <vt:lpstr>Questions? Comments? Interest? People matter.  </vt:lpstr>
      <vt:lpstr>Goal 4 Leverage and Share Resources What came first, the people or the tool</vt:lpstr>
      <vt:lpstr>Support &amp; expand online resources, and other multi-state programs</vt:lpstr>
      <vt:lpstr>Create a centralized directory of IPM resources  improve accessibility for professionals and stakeholders</vt:lpstr>
      <vt:lpstr>Improve IT capacity to support data-sharing and collaborative research.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Inventory of IPM tools and resources: Connect database</dc:title>
  <dc:creator>Steve Elliott</dc:creator>
  <cp:lastModifiedBy>Joseph LaForest</cp:lastModifiedBy>
  <cp:revision>7</cp:revision>
  <dcterms:created xsi:type="dcterms:W3CDTF">2025-02-27T20:30:09Z</dcterms:created>
  <dcterms:modified xsi:type="dcterms:W3CDTF">2025-03-25T17:11:55Z</dcterms:modified>
</cp:coreProperties>
</file>