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87" r:id="rId3"/>
    <p:sldId id="258" r:id="rId4"/>
    <p:sldId id="257" r:id="rId5"/>
    <p:sldId id="264" r:id="rId6"/>
    <p:sldId id="292" r:id="rId7"/>
    <p:sldId id="302" r:id="rId8"/>
    <p:sldId id="299" r:id="rId9"/>
    <p:sldId id="303" r:id="rId10"/>
    <p:sldId id="267" r:id="rId11"/>
    <p:sldId id="297" r:id="rId12"/>
    <p:sldId id="279" r:id="rId13"/>
    <p:sldId id="305" r:id="rId14"/>
    <p:sldId id="272" r:id="rId15"/>
    <p:sldId id="281" r:id="rId16"/>
    <p:sldId id="298" r:id="rId17"/>
    <p:sldId id="263" r:id="rId18"/>
    <p:sldId id="291" r:id="rId19"/>
    <p:sldId id="273" r:id="rId20"/>
    <p:sldId id="300" r:id="rId21"/>
    <p:sldId id="261" r:id="rId22"/>
    <p:sldId id="301" r:id="rId23"/>
    <p:sldId id="280" r:id="rId24"/>
    <p:sldId id="283" r:id="rId25"/>
    <p:sldId id="268" r:id="rId26"/>
    <p:sldId id="262" r:id="rId27"/>
    <p:sldId id="269" r:id="rId28"/>
    <p:sldId id="260" r:id="rId29"/>
    <p:sldId id="294" r:id="rId30"/>
    <p:sldId id="295" r:id="rId31"/>
    <p:sldId id="296" r:id="rId32"/>
    <p:sldId id="288" r:id="rId33"/>
    <p:sldId id="275" r:id="rId34"/>
    <p:sldId id="277" r:id="rId35"/>
    <p:sldId id="284" r:id="rId36"/>
    <p:sldId id="290" r:id="rId37"/>
    <p:sldId id="289" r:id="rId38"/>
    <p:sldId id="27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7" autoAdjust="0"/>
    <p:restoredTop sz="86383" autoAdjust="0"/>
  </p:normalViewPr>
  <p:slideViewPr>
    <p:cSldViewPr showGuides="1">
      <p:cViewPr>
        <p:scale>
          <a:sx n="70" d="100"/>
          <a:sy n="70" d="100"/>
        </p:scale>
        <p:origin x="-141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2F1C3-5489-4C21-85B1-DEC7A3A94DF4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B92C-D8E8-436D-B108-59A3529D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5B92C-D8E8-436D-B108-59A3529DC0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Wedgel</a:t>
            </a:r>
            <a:r>
              <a:rPr lang="en-US" dirty="0" smtClean="0"/>
              <a:t> Direct Inject,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Arborjet</a:t>
            </a:r>
            <a:r>
              <a:rPr lang="en-US" baseline="0" dirty="0" smtClean="0"/>
              <a:t> QUIK-jet, </a:t>
            </a:r>
            <a:r>
              <a:rPr lang="en-US" baseline="0" dirty="0" err="1" smtClean="0"/>
              <a:t>Mauget</a:t>
            </a:r>
            <a:r>
              <a:rPr lang="en-US" baseline="0" dirty="0" smtClean="0"/>
              <a:t> capsule, Tree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5B92C-D8E8-436D-B108-59A3529DC0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0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FC3738-2D68-464E-AF75-400298AA8BEA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1815233-8FC4-46FB-8193-85CE03BB01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"/>
            <a:ext cx="8763000" cy="2438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Treatment options for </a:t>
            </a:r>
            <a:br>
              <a:rPr lang="en-US" dirty="0" smtClean="0"/>
            </a:br>
            <a:r>
              <a:rPr lang="en-US" dirty="0" smtClean="0"/>
              <a:t>Emerald Ash Borer</a:t>
            </a:r>
            <a:br>
              <a:rPr lang="en-US" dirty="0" smtClean="0"/>
            </a:br>
            <a:r>
              <a:rPr lang="en-US" sz="3600" dirty="0" smtClean="0"/>
              <a:t>( How and when to treat 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867400"/>
            <a:ext cx="8458200" cy="1447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Joseph LaForest, University of Georgia</a:t>
            </a:r>
          </a:p>
          <a:p>
            <a:r>
              <a:rPr lang="en-US" sz="2000" dirty="0" smtClean="0"/>
              <a:t>Center for Invasive Species and Ecosystem Health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659674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 smtClean="0">
                <a:effectLst/>
              </a:rPr>
              <a:t>Steven Valley, Oregon Department of Agriculture, Bugwood.org</a:t>
            </a:r>
            <a:endParaRPr lang="en-US" sz="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2819400"/>
            <a:ext cx="2276856" cy="2438400"/>
            <a:chOff x="3249385" y="2819400"/>
            <a:chExt cx="2276856" cy="2438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49385" y="2852131"/>
              <a:ext cx="2276856" cy="240566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lowchart: Or 4"/>
            <p:cNvSpPr/>
            <p:nvPr/>
          </p:nvSpPr>
          <p:spPr>
            <a:xfrm>
              <a:off x="3249385" y="2819400"/>
              <a:ext cx="2276856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27582" y="2834241"/>
            <a:ext cx="2273418" cy="2441448"/>
            <a:chOff x="6172200" y="2884788"/>
            <a:chExt cx="2273418" cy="2441448"/>
          </a:xfrm>
        </p:grpSpPr>
        <p:pic>
          <p:nvPicPr>
            <p:cNvPr id="1028" name="Picture 4" descr="C:\Users\Joe\Downloads\5449378-SMP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72200" y="2884788"/>
              <a:ext cx="2273417" cy="244144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Or 9"/>
            <p:cNvSpPr/>
            <p:nvPr/>
          </p:nvSpPr>
          <p:spPr>
            <a:xfrm>
              <a:off x="6172200" y="2887836"/>
              <a:ext cx="2273418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1400" y="4267200"/>
            <a:ext cx="1828800" cy="6858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Soil Drench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US" dirty="0" smtClean="0"/>
              <a:t>No specialized equipment needed for drench</a:t>
            </a:r>
          </a:p>
          <a:p>
            <a:r>
              <a:rPr lang="en-US" dirty="0" smtClean="0"/>
              <a:t>Pull back mulch at base – Mix – Pour – Put mulch back</a:t>
            </a:r>
          </a:p>
          <a:p>
            <a:r>
              <a:rPr lang="en-US" dirty="0"/>
              <a:t>Drench is available to homeowners… and the ONLY chemical treatment option available to </a:t>
            </a:r>
            <a:r>
              <a:rPr lang="en-US" dirty="0" smtClean="0"/>
              <a:t>homeowners</a:t>
            </a:r>
            <a:endParaRPr lang="en-US" dirty="0"/>
          </a:p>
        </p:txBody>
      </p:sp>
      <p:pic>
        <p:nvPicPr>
          <p:cNvPr id="4" name="Picture 3" descr="C:\Users\Joe\Desktop\EAB\Herms_EAB_Trial_Results_July_2012-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0471" y="3581400"/>
            <a:ext cx="4723058" cy="29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Soil Injection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2514600"/>
          </a:xfrm>
        </p:spPr>
        <p:txBody>
          <a:bodyPr/>
          <a:lstStyle/>
          <a:p>
            <a:r>
              <a:rPr lang="en-US" dirty="0" smtClean="0"/>
              <a:t>Put solution under turf and mulch and at root zone</a:t>
            </a:r>
          </a:p>
          <a:p>
            <a:pPr lvl="1"/>
            <a:r>
              <a:rPr lang="en-US" dirty="0" smtClean="0"/>
              <a:t>2-4 inches below the surface</a:t>
            </a:r>
          </a:p>
          <a:p>
            <a:pPr lvl="1"/>
            <a:r>
              <a:rPr lang="en-US" dirty="0" smtClean="0"/>
              <a:t>Within 18 inches of trunk</a:t>
            </a:r>
          </a:p>
          <a:p>
            <a:r>
              <a:rPr lang="en-US" dirty="0" err="1" smtClean="0"/>
              <a:t>Kioritz</a:t>
            </a:r>
            <a:endParaRPr lang="en-US" dirty="0" smtClean="0"/>
          </a:p>
          <a:p>
            <a:r>
              <a:rPr lang="en-US" dirty="0" err="1" smtClean="0"/>
              <a:t>Fertigation</a:t>
            </a:r>
            <a:r>
              <a:rPr lang="en-US" dirty="0" smtClean="0"/>
              <a:t> needle (~30psi)</a:t>
            </a:r>
          </a:p>
          <a:p>
            <a:r>
              <a:rPr lang="en-US" dirty="0" smtClean="0"/>
              <a:t>Fertilizer does NOT improve uptake</a:t>
            </a:r>
            <a:endParaRPr lang="en-US" dirty="0"/>
          </a:p>
        </p:txBody>
      </p:sp>
      <p:pic>
        <p:nvPicPr>
          <p:cNvPr id="5" name="Picture 2" descr="C:\Users\Joe\Desktop\EAB\Herms_EAB_Trial_Results_July_2012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72586"/>
            <a:ext cx="2971800" cy="363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" y="4233495"/>
            <a:ext cx="4132734" cy="231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8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Soil Drench and Injection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686800" cy="365759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Imidacloprid</a:t>
            </a:r>
            <a:endParaRPr lang="en-US" dirty="0"/>
          </a:p>
          <a:p>
            <a:pPr lvl="1"/>
            <a:r>
              <a:rPr lang="en-US" dirty="0"/>
              <a:t>Merit 2F</a:t>
            </a:r>
          </a:p>
          <a:p>
            <a:pPr lvl="1"/>
            <a:r>
              <a:rPr lang="en-US" dirty="0" err="1"/>
              <a:t>Xytect</a:t>
            </a:r>
            <a:r>
              <a:rPr lang="en-US" dirty="0"/>
              <a:t> 2F</a:t>
            </a:r>
          </a:p>
          <a:p>
            <a:pPr lvl="1"/>
            <a:r>
              <a:rPr lang="en-US" dirty="0"/>
              <a:t>Criterion 2F</a:t>
            </a:r>
          </a:p>
          <a:p>
            <a:pPr lvl="1"/>
            <a:r>
              <a:rPr lang="en-US" dirty="0" err="1"/>
              <a:t>Lesco</a:t>
            </a:r>
            <a:r>
              <a:rPr lang="en-US" dirty="0"/>
              <a:t> Bandit 2F</a:t>
            </a:r>
          </a:p>
          <a:p>
            <a:pPr lvl="1"/>
            <a:r>
              <a:rPr lang="en-US" dirty="0" err="1"/>
              <a:t>Prokoz</a:t>
            </a:r>
            <a:r>
              <a:rPr lang="en-US" dirty="0"/>
              <a:t> Zenith 2F</a:t>
            </a:r>
          </a:p>
          <a:p>
            <a:pPr lvl="1"/>
            <a:r>
              <a:rPr lang="en-US" dirty="0"/>
              <a:t>Merit 75WSP</a:t>
            </a:r>
          </a:p>
          <a:p>
            <a:pPr lvl="1"/>
            <a:r>
              <a:rPr lang="en-US" dirty="0"/>
              <a:t>Criterion 75WSP</a:t>
            </a:r>
          </a:p>
          <a:p>
            <a:pPr lvl="1"/>
            <a:r>
              <a:rPr lang="en-US" dirty="0" err="1"/>
              <a:t>Lesco</a:t>
            </a:r>
            <a:r>
              <a:rPr lang="en-US" dirty="0"/>
              <a:t> Bandit 75WSP</a:t>
            </a:r>
          </a:p>
          <a:p>
            <a:pPr lvl="1"/>
            <a:r>
              <a:rPr lang="en-US" dirty="0" err="1"/>
              <a:t>Prokoz</a:t>
            </a:r>
            <a:r>
              <a:rPr lang="en-US" dirty="0"/>
              <a:t> Zenith 75WSP</a:t>
            </a:r>
          </a:p>
          <a:p>
            <a:pPr lvl="1"/>
            <a:r>
              <a:rPr lang="en-US" dirty="0"/>
              <a:t>Merit </a:t>
            </a:r>
            <a:r>
              <a:rPr lang="en-US" dirty="0" smtClean="0"/>
              <a:t>75WP</a:t>
            </a:r>
          </a:p>
          <a:p>
            <a:pPr lvl="1"/>
            <a:r>
              <a:rPr lang="en-US" dirty="0" err="1" smtClean="0"/>
              <a:t>Xytecy</a:t>
            </a:r>
            <a:r>
              <a:rPr lang="en-US" dirty="0" smtClean="0"/>
              <a:t> 75WSP</a:t>
            </a:r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600" y="5181600"/>
            <a:ext cx="3429000" cy="144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Dinotefuran</a:t>
            </a:r>
            <a:endParaRPr lang="en-US" dirty="0"/>
          </a:p>
          <a:p>
            <a:pPr lvl="1"/>
            <a:r>
              <a:rPr lang="en-US" dirty="0"/>
              <a:t>Safari</a:t>
            </a:r>
          </a:p>
          <a:p>
            <a:pPr lvl="1"/>
            <a:r>
              <a:rPr lang="en-US" dirty="0" err="1"/>
              <a:t>Zylam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24200" y="1859340"/>
            <a:ext cx="5905500" cy="347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900" dirty="0"/>
              <a:t>Bayer Advanced 12 Month </a:t>
            </a:r>
            <a:r>
              <a:rPr lang="en-US" sz="1900" dirty="0" smtClean="0"/>
              <a:t>Tree </a:t>
            </a:r>
            <a:r>
              <a:rPr lang="en-US" sz="1900" dirty="0"/>
              <a:t>&amp; Shrub Insect Control Concentrate</a:t>
            </a:r>
          </a:p>
          <a:p>
            <a:pPr lvl="1"/>
            <a:r>
              <a:rPr lang="en-US" sz="1900" dirty="0"/>
              <a:t>Bayer Advanced 12 Month Tree &amp; Shrub Protect &amp; Feed</a:t>
            </a:r>
          </a:p>
          <a:p>
            <a:pPr lvl="1"/>
            <a:r>
              <a:rPr lang="en-US" sz="1900" dirty="0" err="1"/>
              <a:t>Bonide</a:t>
            </a:r>
            <a:r>
              <a:rPr lang="en-US" sz="1900" dirty="0"/>
              <a:t> Annual Tree and Shrub Control</a:t>
            </a:r>
          </a:p>
          <a:p>
            <a:pPr lvl="1"/>
            <a:r>
              <a:rPr lang="en-US" sz="1900" dirty="0" err="1"/>
              <a:t>ferti-lome</a:t>
            </a:r>
            <a:r>
              <a:rPr lang="en-US" sz="1900" dirty="0"/>
              <a:t> Tree and Shrub Systemic Insect Drench</a:t>
            </a:r>
          </a:p>
          <a:p>
            <a:pPr lvl="1"/>
            <a:r>
              <a:rPr lang="en-US" sz="1900" dirty="0"/>
              <a:t>Ortho Bug B </a:t>
            </a:r>
            <a:r>
              <a:rPr lang="en-US" sz="1900" dirty="0" err="1"/>
              <a:t>gon</a:t>
            </a:r>
            <a:r>
              <a:rPr lang="en-US" sz="1900" dirty="0"/>
              <a:t> Year-Long Tree &amp; Shrub Insect </a:t>
            </a:r>
            <a:r>
              <a:rPr lang="en-US" sz="1900" dirty="0" smtClean="0"/>
              <a:t>Control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420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68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 err="1"/>
              <a:t>Imidacloprid</a:t>
            </a:r>
            <a:r>
              <a:rPr lang="en-US" sz="2800" dirty="0"/>
              <a:t> Soil Drenches (14-20 inch DBH)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Merit </a:t>
            </a:r>
            <a:r>
              <a:rPr lang="en-US" dirty="0"/>
              <a:t>2F, 1.4 g </a:t>
            </a:r>
            <a:r>
              <a:rPr lang="en-US" dirty="0" err="1"/>
              <a:t>ai</a:t>
            </a:r>
            <a:r>
              <a:rPr lang="en-US" dirty="0"/>
              <a:t> / inch DBH, spring </a:t>
            </a:r>
          </a:p>
          <a:p>
            <a:r>
              <a:rPr lang="en-US" dirty="0" smtClean="0"/>
              <a:t>Merit </a:t>
            </a:r>
            <a:r>
              <a:rPr lang="en-US" dirty="0"/>
              <a:t>2F, 1.4 g </a:t>
            </a:r>
            <a:r>
              <a:rPr lang="en-US" dirty="0" err="1"/>
              <a:t>ai</a:t>
            </a:r>
            <a:r>
              <a:rPr lang="en-US" dirty="0"/>
              <a:t> / inch DBH, fall </a:t>
            </a:r>
          </a:p>
          <a:p>
            <a:r>
              <a:rPr lang="en-US" dirty="0" err="1" smtClean="0"/>
              <a:t>Xytect</a:t>
            </a:r>
            <a:r>
              <a:rPr lang="en-US" dirty="0" smtClean="0"/>
              <a:t> </a:t>
            </a:r>
            <a:r>
              <a:rPr lang="en-US" dirty="0"/>
              <a:t>75WP, 1.4 g </a:t>
            </a:r>
            <a:r>
              <a:rPr lang="en-US" dirty="0" err="1"/>
              <a:t>ai</a:t>
            </a:r>
            <a:r>
              <a:rPr lang="en-US" dirty="0"/>
              <a:t> / inch DBH, fall </a:t>
            </a:r>
          </a:p>
          <a:p>
            <a:r>
              <a:rPr lang="en-US" dirty="0" err="1" smtClean="0"/>
              <a:t>Xytect</a:t>
            </a:r>
            <a:r>
              <a:rPr lang="en-US" dirty="0" smtClean="0"/>
              <a:t> </a:t>
            </a:r>
            <a:r>
              <a:rPr lang="en-US" dirty="0"/>
              <a:t>75WP, 2.8 g </a:t>
            </a:r>
            <a:r>
              <a:rPr lang="en-US" dirty="0" err="1"/>
              <a:t>ai</a:t>
            </a:r>
            <a:r>
              <a:rPr lang="en-US" dirty="0"/>
              <a:t> / inch DBH, spring </a:t>
            </a:r>
          </a:p>
          <a:p>
            <a:r>
              <a:rPr lang="en-US" dirty="0" err="1" smtClean="0"/>
              <a:t>Xytect</a:t>
            </a:r>
            <a:r>
              <a:rPr lang="en-US" dirty="0" smtClean="0"/>
              <a:t> </a:t>
            </a:r>
            <a:r>
              <a:rPr lang="en-US" dirty="0"/>
              <a:t>75WP, 2.8 g </a:t>
            </a:r>
            <a:r>
              <a:rPr lang="en-US" dirty="0" err="1"/>
              <a:t>ai</a:t>
            </a:r>
            <a:r>
              <a:rPr lang="en-US" dirty="0"/>
              <a:t> / inch DBH, fall </a:t>
            </a:r>
          </a:p>
          <a:p>
            <a:r>
              <a:rPr lang="en-US" dirty="0" smtClean="0"/>
              <a:t>Untreated </a:t>
            </a:r>
            <a:r>
              <a:rPr lang="en-US" dirty="0"/>
              <a:t>control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657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 err="1"/>
              <a:t>Imidacloprid</a:t>
            </a:r>
            <a:r>
              <a:rPr lang="en-US" sz="2800" dirty="0"/>
              <a:t> Soil Drenches (14-20 inch DBH)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2" descr="C:\Users\Joe\Desktop\EAB\Herms_EAB_Trial_Results_July_2012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64" y="1828800"/>
            <a:ext cx="6787871" cy="45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642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Imidacloprid</a:t>
            </a:r>
            <a:r>
              <a:rPr lang="en-US" sz="2800" dirty="0"/>
              <a:t> Soil Drenches (14-20 inch DBH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Joe\Desktop\EAB\Herms_EAB_Trial_Results_July_2012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7" y="1600200"/>
            <a:ext cx="4267200" cy="30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e\Desktop\EAB\Herms_EAB_Trial_Results_July_2012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94" y="1612605"/>
            <a:ext cx="4067406" cy="3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469213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471975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  <p:pic>
        <p:nvPicPr>
          <p:cNvPr id="9" name="Picture 2" descr="C:\Users\Joe\Desktop\EAB\Herms_EAB_Trial_Results_July_2012-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22" y="1569706"/>
            <a:ext cx="609415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5990" y="6183868"/>
            <a:ext cx="71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1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Chemical: Soil Drench and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Product is applied to the soil</a:t>
            </a:r>
          </a:p>
          <a:p>
            <a:r>
              <a:rPr lang="en-US" dirty="0" err="1" smtClean="0"/>
              <a:t>Imidacloprid</a:t>
            </a:r>
            <a:r>
              <a:rPr lang="en-US" dirty="0" smtClean="0"/>
              <a:t> </a:t>
            </a:r>
            <a:r>
              <a:rPr lang="en-US" dirty="0"/>
              <a:t>soil drenches most effective on large trees when applied at the 2X (2.8 g </a:t>
            </a:r>
            <a:r>
              <a:rPr lang="en-US" dirty="0" err="1"/>
              <a:t>ai</a:t>
            </a:r>
            <a:r>
              <a:rPr lang="en-US" dirty="0"/>
              <a:t> / inch DBH) rate. </a:t>
            </a:r>
          </a:p>
          <a:p>
            <a:r>
              <a:rPr lang="en-US" dirty="0" smtClean="0"/>
              <a:t>Fall </a:t>
            </a:r>
            <a:r>
              <a:rPr lang="en-US" dirty="0" err="1"/>
              <a:t>imidacloprid</a:t>
            </a:r>
            <a:r>
              <a:rPr lang="en-US" dirty="0"/>
              <a:t> soil drench requires higher rate than spring.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maximum rate of </a:t>
            </a:r>
            <a:r>
              <a:rPr lang="en-US" dirty="0" err="1"/>
              <a:t>imidacloprid</a:t>
            </a:r>
            <a:r>
              <a:rPr lang="en-US" dirty="0"/>
              <a:t> allowed per acre per year is 0.4 lbs. </a:t>
            </a:r>
            <a:endParaRPr lang="en-US" dirty="0" smtClean="0"/>
          </a:p>
          <a:p>
            <a:pPr lvl="1"/>
            <a:r>
              <a:rPr lang="en-US" dirty="0" smtClean="0"/>
              <a:t>1X </a:t>
            </a:r>
            <a:r>
              <a:rPr lang="en-US" dirty="0"/>
              <a:t>rate the maximum amount of </a:t>
            </a:r>
            <a:r>
              <a:rPr lang="en-US" dirty="0" err="1"/>
              <a:t>imidacloprid</a:t>
            </a:r>
            <a:r>
              <a:rPr lang="en-US" dirty="0"/>
              <a:t> allowed per year is the amount that would be used to treat ash trees of a cumulative diameter (DBH) of 126 inches.  </a:t>
            </a:r>
            <a:endParaRPr lang="en-US" dirty="0" smtClean="0"/>
          </a:p>
          <a:p>
            <a:pPr lvl="1"/>
            <a:r>
              <a:rPr lang="en-US" dirty="0" smtClean="0"/>
              <a:t>2X </a:t>
            </a:r>
            <a:r>
              <a:rPr lang="en-US" dirty="0"/>
              <a:t>rate, </a:t>
            </a:r>
            <a:r>
              <a:rPr lang="en-US" dirty="0" smtClean="0"/>
              <a:t>(larger trees) </a:t>
            </a:r>
            <a:r>
              <a:rPr lang="en-US" dirty="0"/>
              <a:t>the maximum amount is met at when trees of a cumulative diameter of 63 inches are </a:t>
            </a:r>
            <a:r>
              <a:rPr lang="en-US" dirty="0" smtClean="0"/>
              <a:t>treated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e\Desktop\EAB\Herms_EAB_Trial_Results_July_2012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28" y="2209800"/>
            <a:ext cx="3976180" cy="45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Systemic</a:t>
            </a:r>
            <a:r>
              <a:rPr lang="en-US" sz="3600" baseline="0" dirty="0" smtClean="0"/>
              <a:t> Bark Spray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781800" y="4340352"/>
            <a:ext cx="2273418" cy="2441448"/>
            <a:chOff x="6172200" y="2884788"/>
            <a:chExt cx="2273418" cy="2441448"/>
          </a:xfrm>
        </p:grpSpPr>
        <p:pic>
          <p:nvPicPr>
            <p:cNvPr id="5" name="Picture 4" descr="C:\Users\Joe\Downloads\5449378-SMP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72200" y="2884788"/>
              <a:ext cx="2273417" cy="244144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owchart: Or 5"/>
            <p:cNvSpPr/>
            <p:nvPr/>
          </p:nvSpPr>
          <p:spPr>
            <a:xfrm>
              <a:off x="6172200" y="2887836"/>
              <a:ext cx="2273418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Drenching </a:t>
            </a:r>
            <a:r>
              <a:rPr lang="en-US" dirty="0"/>
              <a:t>spray on lower </a:t>
            </a:r>
            <a:r>
              <a:rPr lang="en-US" dirty="0" smtClean="0"/>
              <a:t>trunk (4-5 feet) &amp; </a:t>
            </a:r>
            <a:r>
              <a:rPr lang="en-US" dirty="0"/>
              <a:t>root </a:t>
            </a:r>
            <a:r>
              <a:rPr lang="en-US" dirty="0" smtClean="0"/>
              <a:t>flares</a:t>
            </a:r>
          </a:p>
          <a:p>
            <a:r>
              <a:rPr lang="en-US" dirty="0" err="1"/>
              <a:t>Dinotefuran</a:t>
            </a:r>
            <a:endParaRPr lang="en-US" dirty="0"/>
          </a:p>
          <a:p>
            <a:pPr lvl="1"/>
            <a:r>
              <a:rPr lang="en-US" dirty="0"/>
              <a:t>Safari</a:t>
            </a:r>
          </a:p>
          <a:p>
            <a:pPr lvl="1"/>
            <a:r>
              <a:rPr lang="en-US" dirty="0" err="1" smtClean="0"/>
              <a:t>Zylam</a:t>
            </a:r>
            <a:endParaRPr lang="en-US" dirty="0" smtClean="0"/>
          </a:p>
          <a:p>
            <a:r>
              <a:rPr lang="en-US" dirty="0" smtClean="0"/>
              <a:t>SYSTEMIC</a:t>
            </a:r>
          </a:p>
          <a:p>
            <a:r>
              <a:rPr lang="en-US" dirty="0" smtClean="0"/>
              <a:t>No special </a:t>
            </a:r>
            <a:r>
              <a:rPr lang="en-US" dirty="0" smtClean="0"/>
              <a:t>equipment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67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Comparing Soil Injection &amp; Bark Spray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oe\SkyDrive\EAB\Herms_EAB_Trial_Results_July_2012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3513"/>
            <a:ext cx="3733800" cy="45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e\SkyDrive\EAB\Herms_EAB_Trial_Results_July_2012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46055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Safari (</a:t>
            </a:r>
            <a:r>
              <a:rPr lang="en-US" sz="3600" dirty="0" err="1" smtClean="0"/>
              <a:t>Dinotefuran</a:t>
            </a:r>
            <a:r>
              <a:rPr lang="en-US" sz="3600" dirty="0" smtClean="0"/>
              <a:t>) treatments for EAB</a:t>
            </a:r>
            <a:endParaRPr lang="en-US" sz="3600" dirty="0"/>
          </a:p>
        </p:txBody>
      </p:sp>
      <p:pic>
        <p:nvPicPr>
          <p:cNvPr id="7170" name="Picture 2" descr="C:\Users\Joe\Desktop\EAB\Herms_EAB_Trial_Results_July_2012-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/>
          <a:stretch/>
        </p:blipFill>
        <p:spPr bwMode="auto">
          <a:xfrm>
            <a:off x="933182" y="1676400"/>
            <a:ext cx="722021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396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nothing is done…</a:t>
            </a:r>
            <a:endParaRPr lang="en-US" dirty="0"/>
          </a:p>
        </p:txBody>
      </p:sp>
      <p:pic>
        <p:nvPicPr>
          <p:cNvPr id="8194" name="Picture 2" descr="C:\Users\Joe\Desktop\EAB\Herms_EAB_Trial_Results_July_2012-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7" y="2057400"/>
            <a:ext cx="680755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" y="1617057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EAB-Induced Ash Mortality in the Upper Huron River Watershed, SE Michigan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101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Systemic Bark Spray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Safari soil and basal bark spray treatments providing good and equivalent control. </a:t>
            </a:r>
          </a:p>
          <a:p>
            <a:r>
              <a:rPr lang="en-US" dirty="0" smtClean="0"/>
              <a:t>0.54 </a:t>
            </a:r>
            <a:r>
              <a:rPr lang="en-US" dirty="0" err="1" smtClean="0"/>
              <a:t>lbs</a:t>
            </a:r>
            <a:r>
              <a:rPr lang="en-US" dirty="0" smtClean="0"/>
              <a:t>/acre/year</a:t>
            </a:r>
          </a:p>
          <a:p>
            <a:pPr lvl="1"/>
            <a:r>
              <a:rPr lang="en-US" dirty="0" smtClean="0"/>
              <a:t>~2.7 </a:t>
            </a:r>
            <a:r>
              <a:rPr lang="en-US" dirty="0" err="1"/>
              <a:t>lbs</a:t>
            </a:r>
            <a:r>
              <a:rPr lang="en-US" dirty="0"/>
              <a:t> of the formulated Safari 20SG product.  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/>
              <a:t>rate (24 </a:t>
            </a:r>
            <a:r>
              <a:rPr lang="en-US" dirty="0" err="1"/>
              <a:t>oz</a:t>
            </a:r>
            <a:r>
              <a:rPr lang="en-US" dirty="0"/>
              <a:t>) applied to 50 inches </a:t>
            </a:r>
            <a:r>
              <a:rPr lang="en-US" dirty="0" smtClean="0"/>
              <a:t>diameter</a:t>
            </a:r>
          </a:p>
          <a:p>
            <a:pPr lvl="1"/>
            <a:r>
              <a:rPr lang="en-US" dirty="0" smtClean="0"/>
              <a:t>Maximum </a:t>
            </a:r>
            <a:r>
              <a:rPr lang="en-US" dirty="0"/>
              <a:t>amount of </a:t>
            </a:r>
            <a:r>
              <a:rPr lang="en-US" dirty="0" err="1"/>
              <a:t>dinotefuran</a:t>
            </a:r>
            <a:r>
              <a:rPr lang="en-US" dirty="0"/>
              <a:t> is reached when tree with a cumulative diameter of 80 inches are </a:t>
            </a:r>
            <a:r>
              <a:rPr lang="en-US" dirty="0" smtClean="0"/>
              <a:t>treated</a:t>
            </a:r>
            <a:r>
              <a:rPr lang="en-US" dirty="0"/>
              <a:t> </a:t>
            </a:r>
            <a:r>
              <a:rPr lang="en-US" dirty="0" smtClean="0"/>
              <a:t>IF AT HIGH RATE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Joe\Desktop\EAB\Herms_EAB_Trial_Results_July_2012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3669257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ipmimages.org/images/768x512/9009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"/>
          <a:stretch/>
        </p:blipFill>
        <p:spPr bwMode="auto">
          <a:xfrm>
            <a:off x="76200" y="1600200"/>
            <a:ext cx="3047999" cy="26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Trunk Injection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781800" y="4340352"/>
            <a:ext cx="2273418" cy="2441448"/>
            <a:chOff x="6172200" y="2884788"/>
            <a:chExt cx="2273418" cy="2441448"/>
          </a:xfrm>
        </p:grpSpPr>
        <p:pic>
          <p:nvPicPr>
            <p:cNvPr id="5" name="Picture 4" descr="C:\Users\Joe\Downloads\5449378-SMP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72200" y="2884788"/>
              <a:ext cx="2273417" cy="244144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owchart: Or 5"/>
            <p:cNvSpPr/>
            <p:nvPr/>
          </p:nvSpPr>
          <p:spPr>
            <a:xfrm>
              <a:off x="6172200" y="2887836"/>
              <a:ext cx="2273418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 bwMode="auto">
          <a:xfrm>
            <a:off x="76200" y="4340352"/>
            <a:ext cx="3897037" cy="244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1618713"/>
            <a:ext cx="5805321" cy="263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6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Trunk</a:t>
            </a:r>
            <a:r>
              <a:rPr lang="en-US" sz="4000" baseline="0" dirty="0" smtClean="0"/>
              <a:t> Injection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hole (or horizontal cut)</a:t>
            </a:r>
          </a:p>
          <a:p>
            <a:pPr lvl="1"/>
            <a:r>
              <a:rPr lang="en-US" dirty="0" smtClean="0"/>
              <a:t>11/64” (</a:t>
            </a:r>
            <a:r>
              <a:rPr lang="en-US" dirty="0" err="1" smtClean="0"/>
              <a:t>Mauget</a:t>
            </a:r>
            <a:r>
              <a:rPr lang="en-US" dirty="0" smtClean="0"/>
              <a:t> Capsule)</a:t>
            </a:r>
          </a:p>
          <a:p>
            <a:pPr lvl="1"/>
            <a:r>
              <a:rPr lang="en-US" dirty="0" smtClean="0"/>
              <a:t>3/8” (</a:t>
            </a:r>
            <a:r>
              <a:rPr lang="en-US" dirty="0" err="1" smtClean="0"/>
              <a:t>Quik</a:t>
            </a:r>
            <a:r>
              <a:rPr lang="en-US" dirty="0" smtClean="0"/>
              <a:t>-Jet, </a:t>
            </a:r>
            <a:r>
              <a:rPr lang="en-US" dirty="0" err="1" smtClean="0"/>
              <a:t>TreeIV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7/32” or 9/32” (Viper)</a:t>
            </a:r>
          </a:p>
          <a:p>
            <a:pPr lvl="1"/>
            <a:r>
              <a:rPr lang="en-US" dirty="0" smtClean="0"/>
              <a:t>3/32” (</a:t>
            </a:r>
            <a:r>
              <a:rPr lang="en-US" dirty="0" err="1" smtClean="0"/>
              <a:t>Wedgle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Apply solution under pressure</a:t>
            </a:r>
          </a:p>
          <a:p>
            <a:r>
              <a:rPr lang="en-US" dirty="0" smtClean="0"/>
              <a:t>Uptake time varies</a:t>
            </a:r>
          </a:p>
          <a:p>
            <a:pPr lvl="1"/>
            <a:r>
              <a:rPr lang="en-US" dirty="0" smtClean="0"/>
              <a:t>Sometimes GREATLY!</a:t>
            </a:r>
            <a:endParaRPr lang="en-US" dirty="0"/>
          </a:p>
        </p:txBody>
      </p:sp>
      <p:pic>
        <p:nvPicPr>
          <p:cNvPr id="4" name="Picture 2" descr="http://images.yourdictionary.com/images/science/AStran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9" y="2514600"/>
            <a:ext cx="3842457" cy="34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Trunk</a:t>
            </a:r>
            <a:r>
              <a:rPr lang="en-US" sz="4000" baseline="0" dirty="0" smtClean="0"/>
              <a:t> Injection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Imidacloprid</a:t>
            </a:r>
            <a:endParaRPr lang="en-US" dirty="0"/>
          </a:p>
          <a:p>
            <a:pPr lvl="1"/>
            <a:r>
              <a:rPr lang="en-US" dirty="0" smtClean="0"/>
              <a:t>IMA-Jet</a:t>
            </a:r>
            <a:endParaRPr lang="en-US" sz="1100" dirty="0" smtClean="0"/>
          </a:p>
          <a:p>
            <a:pPr lvl="1"/>
            <a:r>
              <a:rPr lang="en-US" dirty="0" err="1" smtClean="0"/>
              <a:t>Imicide</a:t>
            </a:r>
            <a:endParaRPr lang="en-US" dirty="0" smtClean="0"/>
          </a:p>
          <a:p>
            <a:pPr lvl="1"/>
            <a:r>
              <a:rPr lang="en-US" dirty="0" smtClean="0"/>
              <a:t>Pointer</a:t>
            </a:r>
          </a:p>
          <a:p>
            <a:r>
              <a:rPr lang="en-US" dirty="0" err="1" smtClean="0"/>
              <a:t>Azadirachtin</a:t>
            </a:r>
            <a:endParaRPr lang="en-US" dirty="0" smtClean="0"/>
          </a:p>
          <a:p>
            <a:pPr lvl="1"/>
            <a:r>
              <a:rPr lang="en-US" dirty="0" err="1"/>
              <a:t>TreeAzin</a:t>
            </a:r>
            <a:endParaRPr lang="en-US" dirty="0"/>
          </a:p>
          <a:p>
            <a:pPr lvl="1"/>
            <a:r>
              <a:rPr lang="en-US" dirty="0" err="1"/>
              <a:t>AzaSol</a:t>
            </a:r>
            <a:endParaRPr lang="en-US" dirty="0"/>
          </a:p>
          <a:p>
            <a:pPr marL="342900" lvl="1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en-US" dirty="0" err="1" smtClean="0"/>
              <a:t>Bidrin</a:t>
            </a:r>
            <a:endParaRPr lang="en-US" sz="1200" dirty="0" smtClean="0"/>
          </a:p>
          <a:p>
            <a:pPr lvl="1"/>
            <a:r>
              <a:rPr lang="en-US" dirty="0" smtClean="0"/>
              <a:t>Inject-A-</a:t>
            </a:r>
            <a:r>
              <a:rPr lang="en-US" dirty="0" err="1" smtClean="0"/>
              <a:t>Cide</a:t>
            </a:r>
            <a:r>
              <a:rPr lang="en-US" dirty="0" smtClean="0"/>
              <a:t> B</a:t>
            </a:r>
          </a:p>
          <a:p>
            <a:r>
              <a:rPr lang="en-US" dirty="0" err="1"/>
              <a:t>Emamectin</a:t>
            </a:r>
            <a:r>
              <a:rPr lang="en-US" dirty="0"/>
              <a:t> benzoate</a:t>
            </a:r>
          </a:p>
          <a:p>
            <a:pPr lvl="1"/>
            <a:r>
              <a:rPr lang="en-US" dirty="0" smtClean="0"/>
              <a:t>TREE-Age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Variable efficacy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Now in testing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Not effective for EAB</a:t>
            </a:r>
          </a:p>
          <a:p>
            <a:pPr lvl="1"/>
            <a:endParaRPr lang="en-US" sz="2000" dirty="0"/>
          </a:p>
          <a:p>
            <a:r>
              <a:rPr lang="en-US" dirty="0" smtClean="0"/>
              <a:t>Excellent control</a:t>
            </a:r>
          </a:p>
        </p:txBody>
      </p:sp>
    </p:spTree>
    <p:extLst>
      <p:ext uri="{BB962C8B-B14F-4D97-AF65-F5344CB8AC3E}">
        <p14:creationId xmlns:p14="http://schemas.microsoft.com/office/powerpoint/2010/main" val="3760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Tree-</a:t>
            </a:r>
            <a:r>
              <a:rPr lang="en-US" sz="3600" dirty="0" err="1" smtClean="0"/>
              <a:t>äge</a:t>
            </a:r>
            <a:r>
              <a:rPr lang="en-US" sz="3600" dirty="0" smtClean="0"/>
              <a:t> </a:t>
            </a:r>
            <a:r>
              <a:rPr lang="en-US" sz="3600" dirty="0"/>
              <a:t>rate study (20-25 inch DBH)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Joe\Desktop\EAB\Herms_EAB_Trial_Results_July_2012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90" y="1619248"/>
            <a:ext cx="7441019" cy="49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510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Trunk</a:t>
            </a:r>
            <a:r>
              <a:rPr lang="en-US" sz="4000" baseline="0" dirty="0" smtClean="0"/>
              <a:t> Injection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Emamectin</a:t>
            </a:r>
            <a:r>
              <a:rPr lang="en-US" sz="2800" dirty="0" smtClean="0"/>
              <a:t> benzoate</a:t>
            </a:r>
          </a:p>
          <a:p>
            <a:pPr lvl="1"/>
            <a:r>
              <a:rPr lang="en-US" sz="2400" dirty="0" smtClean="0"/>
              <a:t>Most expensive product</a:t>
            </a:r>
          </a:p>
          <a:p>
            <a:pPr lvl="1"/>
            <a:r>
              <a:rPr lang="en-US" sz="2400" dirty="0" smtClean="0"/>
              <a:t>Tree-Age - Only product sold by </a:t>
            </a:r>
            <a:r>
              <a:rPr lang="en-US" sz="2400" dirty="0" err="1" smtClean="0"/>
              <a:t>ArborJet</a:t>
            </a:r>
            <a:endParaRPr lang="en-US" sz="2400" dirty="0" smtClean="0"/>
          </a:p>
          <a:p>
            <a:pPr lvl="1"/>
            <a:r>
              <a:rPr lang="en-US" sz="2400" dirty="0" smtClean="0"/>
              <a:t>Restricted Use Pesticide</a:t>
            </a:r>
          </a:p>
          <a:p>
            <a:pPr lvl="1"/>
            <a:r>
              <a:rPr lang="en-US" sz="2400" dirty="0" smtClean="0"/>
              <a:t>No per acre/per year restrictions </a:t>
            </a:r>
          </a:p>
          <a:p>
            <a:pPr lvl="1"/>
            <a:r>
              <a:rPr lang="en-US" sz="2400" dirty="0" smtClean="0"/>
              <a:t>2 </a:t>
            </a:r>
            <a:r>
              <a:rPr lang="en-US" sz="2400" dirty="0"/>
              <a:t>years of control on large trees even at lowest rate. </a:t>
            </a:r>
            <a:endParaRPr lang="en-US" sz="2400" dirty="0" smtClean="0"/>
          </a:p>
          <a:p>
            <a:r>
              <a:rPr lang="en-US" sz="2800" dirty="0" smtClean="0"/>
              <a:t>Product </a:t>
            </a:r>
            <a:r>
              <a:rPr lang="en-US" sz="2800" dirty="0"/>
              <a:t>is delivered directly to the </a:t>
            </a:r>
            <a:r>
              <a:rPr lang="en-US" sz="2800" dirty="0" smtClean="0"/>
              <a:t>tree</a:t>
            </a:r>
          </a:p>
          <a:p>
            <a:r>
              <a:rPr lang="en-US" sz="2800" dirty="0" smtClean="0"/>
              <a:t>Trunk injections DO wound the tree</a:t>
            </a:r>
          </a:p>
          <a:p>
            <a:r>
              <a:rPr lang="en-US" sz="2800" dirty="0" smtClean="0"/>
              <a:t>Training is recommended for tree and operator safety</a:t>
            </a:r>
          </a:p>
        </p:txBody>
      </p:sp>
    </p:spTree>
    <p:extLst>
      <p:ext uri="{BB962C8B-B14F-4D97-AF65-F5344CB8AC3E}">
        <p14:creationId xmlns:p14="http://schemas.microsoft.com/office/powerpoint/2010/main" val="40272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"/>
          <a:stretch/>
        </p:blipFill>
        <p:spPr bwMode="auto">
          <a:xfrm>
            <a:off x="4800600" y="1639661"/>
            <a:ext cx="3352800" cy="483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Foliar</a:t>
            </a:r>
            <a:r>
              <a:rPr lang="en-US" sz="4000" baseline="0" dirty="0" smtClean="0"/>
              <a:t> spray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6781800" y="4343400"/>
            <a:ext cx="2276856" cy="2438400"/>
            <a:chOff x="3249385" y="2819400"/>
            <a:chExt cx="2276856" cy="2438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49385" y="2852131"/>
              <a:ext cx="2276856" cy="240566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lowchart: Or 8"/>
            <p:cNvSpPr/>
            <p:nvPr/>
          </p:nvSpPr>
          <p:spPr>
            <a:xfrm>
              <a:off x="3249385" y="2819400"/>
              <a:ext cx="2276856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"/>
          <a:stretch/>
        </p:blipFill>
        <p:spPr bwMode="auto">
          <a:xfrm>
            <a:off x="925792" y="1639824"/>
            <a:ext cx="3341408" cy="48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Chemical: Foliar / bark spray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Preventive bark </a:t>
            </a:r>
            <a:r>
              <a:rPr lang="en-US" dirty="0" smtClean="0"/>
              <a:t>and foliage </a:t>
            </a:r>
            <a:r>
              <a:rPr lang="en-US" dirty="0"/>
              <a:t>cover </a:t>
            </a:r>
            <a:r>
              <a:rPr lang="en-US" dirty="0" smtClean="0"/>
              <a:t>sprays</a:t>
            </a:r>
          </a:p>
          <a:p>
            <a:pPr lvl="1"/>
            <a:r>
              <a:rPr lang="en-US" dirty="0" err="1" smtClean="0"/>
              <a:t>Astro</a:t>
            </a:r>
            <a:r>
              <a:rPr lang="en-US" sz="1300" dirty="0"/>
              <a:t>®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Permethrin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Onyx</a:t>
            </a:r>
            <a:r>
              <a:rPr lang="en-US" sz="1500" dirty="0" smtClean="0"/>
              <a:t>™ </a:t>
            </a:r>
            <a:r>
              <a:rPr lang="en-US" dirty="0" smtClean="0"/>
              <a:t>(</a:t>
            </a:r>
            <a:r>
              <a:rPr lang="en-US" dirty="0" err="1" smtClean="0"/>
              <a:t>Bifenthrin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Tempo</a:t>
            </a:r>
            <a:r>
              <a:rPr lang="en-US" sz="1500" dirty="0"/>
              <a:t>®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Cyfluthrin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/>
              <a:t>Sevin</a:t>
            </a:r>
            <a:r>
              <a:rPr lang="en-US" sz="1500" dirty="0"/>
              <a:t>®</a:t>
            </a:r>
            <a:r>
              <a:rPr lang="en-US" dirty="0"/>
              <a:t> SL </a:t>
            </a:r>
            <a:r>
              <a:rPr lang="en-US" dirty="0" smtClean="0"/>
              <a:t>(</a:t>
            </a:r>
            <a:r>
              <a:rPr lang="en-US" dirty="0" err="1" smtClean="0"/>
              <a:t>Carbaryl</a:t>
            </a:r>
            <a:r>
              <a:rPr lang="en-US" dirty="0" smtClean="0"/>
              <a:t>)</a:t>
            </a:r>
          </a:p>
          <a:p>
            <a:r>
              <a:rPr lang="en-US" dirty="0"/>
              <a:t>2 applications at 4-week </a:t>
            </a:r>
            <a:r>
              <a:rPr lang="en-US" dirty="0" smtClean="0"/>
              <a:t>intervals; first </a:t>
            </a:r>
            <a:r>
              <a:rPr lang="en-US" dirty="0"/>
              <a:t>spray should occur </a:t>
            </a:r>
            <a:r>
              <a:rPr lang="en-US" dirty="0" smtClean="0"/>
              <a:t>when black </a:t>
            </a:r>
            <a:r>
              <a:rPr lang="en-US" dirty="0"/>
              <a:t>locust is blooming (</a:t>
            </a:r>
            <a:r>
              <a:rPr lang="en-US" dirty="0" smtClean="0"/>
              <a:t>early May </a:t>
            </a:r>
            <a:r>
              <a:rPr lang="en-US" dirty="0"/>
              <a:t>in southern Ohio to </a:t>
            </a:r>
            <a:r>
              <a:rPr lang="en-US" dirty="0" smtClean="0"/>
              <a:t>early June </a:t>
            </a:r>
            <a:r>
              <a:rPr lang="en-US" dirty="0"/>
              <a:t>in mid-Michigan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</a:t>
            </a:r>
            <a:r>
              <a:rPr lang="en-US" dirty="0"/>
              <a:t>A single, </a:t>
            </a:r>
            <a:r>
              <a:rPr lang="en-US" b="1" dirty="0"/>
              <a:t>well-timed</a:t>
            </a:r>
            <a:r>
              <a:rPr lang="en-US" dirty="0"/>
              <a:t> </a:t>
            </a:r>
            <a:r>
              <a:rPr lang="en-US" dirty="0" smtClean="0"/>
              <a:t>spray was </a:t>
            </a:r>
            <a:r>
              <a:rPr lang="en-US" dirty="0"/>
              <a:t>also found to provide good control </a:t>
            </a:r>
            <a:r>
              <a:rPr lang="en-US" dirty="0" smtClean="0"/>
              <a:t>of EAB</a:t>
            </a:r>
            <a:r>
              <a:rPr lang="en-US" dirty="0"/>
              <a:t>, although two sprays may provide </a:t>
            </a:r>
            <a:r>
              <a:rPr lang="en-US" dirty="0" smtClean="0"/>
              <a:t>extra assurance </a:t>
            </a:r>
            <a:r>
              <a:rPr lang="en-US" b="1" dirty="0"/>
              <a:t>given the long period of adult </a:t>
            </a:r>
            <a:r>
              <a:rPr lang="en-US" b="1" dirty="0" smtClean="0"/>
              <a:t>EAB activity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“It </a:t>
            </a:r>
            <a:r>
              <a:rPr lang="en-US" dirty="0"/>
              <a:t>should be noted that spraying large </a:t>
            </a:r>
            <a:r>
              <a:rPr lang="en-US" dirty="0" smtClean="0"/>
              <a:t>trees is </a:t>
            </a:r>
            <a:r>
              <a:rPr lang="en-US" dirty="0"/>
              <a:t>likely to result in a considerable amount </a:t>
            </a:r>
            <a:r>
              <a:rPr lang="en-US" dirty="0" smtClean="0"/>
              <a:t>of insecticide </a:t>
            </a:r>
            <a:r>
              <a:rPr lang="en-US" dirty="0"/>
              <a:t>drift, </a:t>
            </a:r>
            <a:r>
              <a:rPr lang="en-US" b="1" dirty="0"/>
              <a:t>even when conditions </a:t>
            </a:r>
            <a:r>
              <a:rPr lang="en-US" b="1" dirty="0" smtClean="0"/>
              <a:t>are ideal</a:t>
            </a:r>
            <a:r>
              <a:rPr lang="en-US" dirty="0"/>
              <a:t>. Drift and potential effects of </a:t>
            </a:r>
            <a:r>
              <a:rPr lang="en-US" dirty="0" smtClean="0"/>
              <a:t> insecticides on </a:t>
            </a:r>
            <a:r>
              <a:rPr lang="en-US" dirty="0"/>
              <a:t>non-target organisms should </a:t>
            </a:r>
            <a:r>
              <a:rPr lang="en-US" dirty="0" smtClean="0"/>
              <a:t>be considered </a:t>
            </a:r>
            <a:r>
              <a:rPr lang="en-US" dirty="0"/>
              <a:t>when selecting options for </a:t>
            </a:r>
            <a:r>
              <a:rPr lang="en-US" dirty="0" smtClean="0"/>
              <a:t>EAB control.”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When (and IF) to treat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What shape is the tree in?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&gt;50% Canopy decline - Survival is unlikely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Tree Removal and sanitation is recommended</a:t>
            </a:r>
          </a:p>
          <a:p>
            <a:pPr lvl="1"/>
            <a:r>
              <a:rPr lang="en-US" dirty="0" smtClean="0"/>
              <a:t>BEFORE adults emerge again</a:t>
            </a:r>
          </a:p>
          <a:p>
            <a:pPr lvl="1"/>
            <a:r>
              <a:rPr lang="en-US" dirty="0" smtClean="0"/>
              <a:t>BEFORE it becomes a hazard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7" b="49892"/>
          <a:stretch/>
        </p:blipFill>
        <p:spPr bwMode="auto">
          <a:xfrm>
            <a:off x="299484" y="2209800"/>
            <a:ext cx="6400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 r="67774" b="24584"/>
          <a:stretch/>
        </p:blipFill>
        <p:spPr bwMode="auto">
          <a:xfrm>
            <a:off x="6776484" y="2176530"/>
            <a:ext cx="2062716" cy="270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Treatment options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can you afford?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important is the tree?</a:t>
            </a:r>
            <a:endParaRPr lang="en-US" dirty="0" smtClean="0"/>
          </a:p>
          <a:p>
            <a:pPr lvl="1"/>
            <a:r>
              <a:rPr lang="en-US" dirty="0" smtClean="0"/>
              <a:t>Focal point of landscape?</a:t>
            </a:r>
          </a:p>
          <a:p>
            <a:pPr lvl="1"/>
            <a:r>
              <a:rPr lang="en-US" dirty="0" smtClean="0"/>
              <a:t>World champion ash?</a:t>
            </a:r>
          </a:p>
          <a:p>
            <a:pPr lvl="1"/>
            <a:r>
              <a:rPr lang="en-US" dirty="0" smtClean="0"/>
              <a:t>They really tie the yard together?</a:t>
            </a:r>
          </a:p>
          <a:p>
            <a:pPr lvl="1"/>
            <a:r>
              <a:rPr lang="en-US" dirty="0" smtClean="0"/>
              <a:t>Just another ash?</a:t>
            </a:r>
          </a:p>
          <a:p>
            <a:r>
              <a:rPr lang="en-US" dirty="0" smtClean="0"/>
              <a:t>What’s in the budget?</a:t>
            </a:r>
          </a:p>
          <a:p>
            <a:pPr lvl="1"/>
            <a:r>
              <a:rPr lang="en-US" dirty="0" smtClean="0"/>
              <a:t>Soil Drench</a:t>
            </a:r>
          </a:p>
          <a:p>
            <a:pPr lvl="2"/>
            <a:r>
              <a:rPr lang="en-US" dirty="0" err="1" smtClean="0"/>
              <a:t>Imidacloprid</a:t>
            </a:r>
            <a:endParaRPr lang="en-US" dirty="0" smtClean="0"/>
          </a:p>
          <a:p>
            <a:pPr lvl="1"/>
            <a:r>
              <a:rPr lang="en-US" dirty="0" smtClean="0"/>
              <a:t>Soil Injection / Systemic Trunk Spray</a:t>
            </a:r>
          </a:p>
          <a:p>
            <a:pPr lvl="2"/>
            <a:r>
              <a:rPr lang="en-US" dirty="0" err="1" smtClean="0"/>
              <a:t>Dinotefuran</a:t>
            </a:r>
            <a:endParaRPr lang="en-US" dirty="0" smtClean="0"/>
          </a:p>
          <a:p>
            <a:pPr lvl="1"/>
            <a:r>
              <a:rPr lang="en-US" dirty="0" smtClean="0"/>
              <a:t>Trunk injection</a:t>
            </a:r>
          </a:p>
          <a:p>
            <a:pPr lvl="2"/>
            <a:r>
              <a:rPr lang="en-US" dirty="0" err="1" smtClean="0"/>
              <a:t>Imidacloprid</a:t>
            </a:r>
            <a:endParaRPr lang="en-US" dirty="0" smtClean="0"/>
          </a:p>
          <a:p>
            <a:pPr lvl="2"/>
            <a:r>
              <a:rPr lang="en-US" dirty="0" err="1" smtClean="0"/>
              <a:t>Emamectin</a:t>
            </a:r>
            <a:r>
              <a:rPr lang="en-US" dirty="0" smtClean="0"/>
              <a:t> Benzoate (2 year control with one application)</a:t>
            </a:r>
          </a:p>
          <a:p>
            <a:pPr lvl="1"/>
            <a:r>
              <a:rPr lang="en-US" dirty="0" smtClean="0"/>
              <a:t>Tree Removal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7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What is going on?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EAB been found within 15 miles of your location?</a:t>
            </a:r>
          </a:p>
          <a:p>
            <a:r>
              <a:rPr lang="en-US" dirty="0" smtClean="0"/>
              <a:t>What treatments are being done?</a:t>
            </a:r>
          </a:p>
          <a:p>
            <a:r>
              <a:rPr lang="en-US" dirty="0" smtClean="0"/>
              <a:t>What is the current state of management in the area?</a:t>
            </a:r>
          </a:p>
          <a:p>
            <a:r>
              <a:rPr lang="en-US" dirty="0" smtClean="0"/>
              <a:t>What was done to the trees last year?</a:t>
            </a:r>
          </a:p>
          <a:p>
            <a:r>
              <a:rPr lang="en-US" dirty="0" smtClean="0"/>
              <a:t>What is the plan for the future?</a:t>
            </a:r>
          </a:p>
          <a:p>
            <a:pPr lvl="1"/>
            <a:r>
              <a:rPr lang="en-US" dirty="0" smtClean="0"/>
              <a:t>5 years?</a:t>
            </a:r>
          </a:p>
          <a:p>
            <a:pPr lvl="1"/>
            <a:r>
              <a:rPr lang="en-US" dirty="0" smtClean="0"/>
              <a:t>10 years?</a:t>
            </a:r>
          </a:p>
          <a:p>
            <a:pPr lvl="1"/>
            <a:r>
              <a:rPr lang="en-US" dirty="0" smtClean="0"/>
              <a:t>25 years?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Management Decisions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Do Nothing</a:t>
            </a:r>
          </a:p>
          <a:p>
            <a:r>
              <a:rPr lang="en-US" sz="3200" dirty="0" smtClean="0"/>
              <a:t>Remove and Replace</a:t>
            </a:r>
          </a:p>
          <a:p>
            <a:r>
              <a:rPr lang="en-US" sz="3200" dirty="0" smtClean="0"/>
              <a:t>Sustained insecticide treatments</a:t>
            </a:r>
          </a:p>
          <a:p>
            <a:r>
              <a:rPr lang="en-US" sz="3200" dirty="0" smtClean="0"/>
              <a:t>Combination of the above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85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Trees have value</a:t>
            </a:r>
          </a:p>
          <a:p>
            <a:pPr lvl="1"/>
            <a:r>
              <a:rPr lang="en-US" dirty="0" smtClean="0"/>
              <a:t>Aesthetic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handling</a:t>
            </a:r>
          </a:p>
          <a:p>
            <a:pPr lvl="1"/>
            <a:r>
              <a:rPr lang="en-US" dirty="0" smtClean="0"/>
              <a:t>Temperature moderation</a:t>
            </a:r>
          </a:p>
          <a:p>
            <a:pPr lvl="1"/>
            <a:r>
              <a:rPr lang="en-US" dirty="0" smtClean="0"/>
              <a:t>Air purification</a:t>
            </a:r>
          </a:p>
          <a:p>
            <a:r>
              <a:rPr lang="en-US" dirty="0" smtClean="0"/>
              <a:t>Budgets are limited</a:t>
            </a:r>
          </a:p>
          <a:p>
            <a:r>
              <a:rPr lang="en-US" dirty="0" smtClean="0"/>
              <a:t>Treatment options are available</a:t>
            </a:r>
            <a:endParaRPr lang="en-US" dirty="0"/>
          </a:p>
          <a:p>
            <a:pPr lvl="1"/>
            <a:r>
              <a:rPr lang="en-US" dirty="0" smtClean="0"/>
              <a:t>Tree removal - $</a:t>
            </a:r>
            <a:r>
              <a:rPr lang="en-US" dirty="0"/>
              <a:t>750 to $1172 per tree </a:t>
            </a:r>
            <a:endParaRPr lang="en-US" dirty="0" smtClean="0"/>
          </a:p>
          <a:p>
            <a:pPr lvl="1"/>
            <a:r>
              <a:rPr lang="en-US" dirty="0" smtClean="0"/>
              <a:t>Replacement - $300</a:t>
            </a:r>
          </a:p>
          <a:p>
            <a:pPr lvl="1"/>
            <a:r>
              <a:rPr lang="en-US" dirty="0" err="1" smtClean="0"/>
              <a:t>Emamectin</a:t>
            </a:r>
            <a:r>
              <a:rPr lang="en-US" dirty="0" smtClean="0"/>
              <a:t> </a:t>
            </a:r>
            <a:r>
              <a:rPr lang="en-US" dirty="0"/>
              <a:t>benzoate treatment </a:t>
            </a:r>
            <a:r>
              <a:rPr lang="en-US" dirty="0" smtClean="0"/>
              <a:t>- $</a:t>
            </a:r>
            <a:r>
              <a:rPr lang="en-US" dirty="0"/>
              <a:t>3.03 to $3.62 per 2.5 cm of </a:t>
            </a:r>
            <a:r>
              <a:rPr lang="en-US" dirty="0" smtClean="0"/>
              <a:t>DBH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How will treatments be used?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7701"/>
            <a:ext cx="8077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9472" y="6684128"/>
            <a:ext cx="3847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Herms, D.A. Efficacy of Insecticide Treatments for </a:t>
            </a:r>
            <a:r>
              <a:rPr lang="en-US" sz="800" dirty="0" err="1" smtClean="0"/>
              <a:t>EAB:They</a:t>
            </a:r>
            <a:r>
              <a:rPr lang="en-US" sz="800" dirty="0" smtClean="0"/>
              <a:t> do work! July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766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2880"/>
            <a:ext cx="8839200" cy="111166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extension.entm.purdue.edu/treecomputer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47244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Annual Treatment Cost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Cumulative Treatment Cost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Cumulative Ash Diameter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629492" cy="515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9998" y="6640852"/>
            <a:ext cx="6664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Sadof et al.: Restoration Capacity and Costs of Managing the Emerald Ash Borer in Urban </a:t>
            </a:r>
            <a:r>
              <a:rPr lang="en-US" sz="800" dirty="0" smtClean="0"/>
              <a:t>Forests. Arboriculture </a:t>
            </a:r>
            <a:r>
              <a:rPr lang="en-US" sz="800" dirty="0"/>
              <a:t>&amp; Urban Forestry 2011. 37(2): 74–83</a:t>
            </a:r>
          </a:p>
        </p:txBody>
      </p:sp>
    </p:spTree>
    <p:extLst>
      <p:ext uri="{BB962C8B-B14F-4D97-AF65-F5344CB8AC3E}">
        <p14:creationId xmlns:p14="http://schemas.microsoft.com/office/powerpoint/2010/main" val="13137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SLAM – </a:t>
            </a:r>
            <a:r>
              <a:rPr lang="en-US" dirty="0" err="1" smtClean="0"/>
              <a:t>SLow</a:t>
            </a:r>
            <a:r>
              <a:rPr lang="en-US" dirty="0" smtClean="0"/>
              <a:t> Ash Mortality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http://www.slameab.info</a:t>
            </a:r>
            <a:r>
              <a:rPr lang="en-US" dirty="0" smtClean="0"/>
              <a:t>/</a:t>
            </a:r>
          </a:p>
          <a:p>
            <a:r>
              <a:rPr lang="en-US" dirty="0" smtClean="0"/>
              <a:t>“</a:t>
            </a:r>
            <a:r>
              <a:rPr lang="en-US" dirty="0"/>
              <a:t>The goal </a:t>
            </a:r>
            <a:r>
              <a:rPr lang="en-US" dirty="0" smtClean="0"/>
              <a:t>is </a:t>
            </a:r>
            <a:r>
              <a:rPr lang="en-US" dirty="0"/>
              <a:t>to slow the local invasion process and allow land managers time to be proactive rather than simply reacting to overwhelming numbers of dead, often hazardous </a:t>
            </a:r>
            <a:r>
              <a:rPr lang="en-US" dirty="0" smtClean="0"/>
              <a:t>trees”</a:t>
            </a:r>
          </a:p>
          <a:p>
            <a:r>
              <a:rPr lang="en-US" dirty="0" smtClean="0"/>
              <a:t>EAB Survey</a:t>
            </a:r>
          </a:p>
          <a:p>
            <a:r>
              <a:rPr lang="en-US" dirty="0" smtClean="0"/>
              <a:t>Ash Inventory</a:t>
            </a:r>
          </a:p>
          <a:p>
            <a:r>
              <a:rPr lang="en-US" dirty="0" smtClean="0"/>
              <a:t>Suppression of EAB</a:t>
            </a:r>
            <a:endParaRPr lang="en-US" dirty="0"/>
          </a:p>
          <a:p>
            <a:pPr lvl="1"/>
            <a:r>
              <a:rPr lang="en-US" dirty="0" smtClean="0"/>
              <a:t>Systemic </a:t>
            </a:r>
            <a:r>
              <a:rPr lang="en-US" dirty="0"/>
              <a:t>insecticides to kill EAB adults and larvae; </a:t>
            </a:r>
          </a:p>
          <a:p>
            <a:pPr lvl="1"/>
            <a:r>
              <a:rPr lang="en-US" dirty="0" smtClean="0"/>
              <a:t>Removal </a:t>
            </a:r>
            <a:r>
              <a:rPr lang="en-US" dirty="0"/>
              <a:t>of infested ash trees before EAB adults can emerge; </a:t>
            </a:r>
          </a:p>
          <a:p>
            <a:pPr lvl="1"/>
            <a:r>
              <a:rPr lang="en-US" dirty="0" smtClean="0"/>
              <a:t>Attracting </a:t>
            </a:r>
            <a:r>
              <a:rPr lang="en-US" dirty="0"/>
              <a:t>or concentrating EAB in girdled </a:t>
            </a:r>
            <a:r>
              <a:rPr lang="en-US" dirty="0" smtClean="0"/>
              <a:t>trees</a:t>
            </a:r>
            <a:endParaRPr lang="en-US" dirty="0"/>
          </a:p>
          <a:p>
            <a:pPr lvl="1"/>
            <a:r>
              <a:rPr lang="en-US" dirty="0"/>
              <a:t>H</a:t>
            </a:r>
            <a:r>
              <a:rPr lang="en-US" dirty="0" smtClean="0"/>
              <a:t>arvesting </a:t>
            </a:r>
            <a:r>
              <a:rPr lang="en-US" dirty="0"/>
              <a:t>and utilizing ash trees </a:t>
            </a:r>
            <a:endParaRPr lang="en-US" dirty="0" smtClean="0"/>
          </a:p>
          <a:p>
            <a:pPr lvl="1"/>
            <a:r>
              <a:rPr lang="en-US" dirty="0" smtClean="0"/>
              <a:t>Encourage natural enemies</a:t>
            </a:r>
          </a:p>
          <a:p>
            <a:r>
              <a:rPr lang="en-US" dirty="0" smtClean="0"/>
              <a:t>Regulatory efforts</a:t>
            </a:r>
          </a:p>
          <a:p>
            <a:r>
              <a:rPr lang="en-US" dirty="0" smtClean="0"/>
              <a:t>Public Outreach</a:t>
            </a:r>
          </a:p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www.EmeraldAshBorer.info</a:t>
            </a:r>
          </a:p>
          <a:p>
            <a:pPr marL="457200" lvl="1" indent="0" algn="ctr"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(National Information)</a:t>
            </a:r>
          </a:p>
          <a:p>
            <a:pPr marL="457200" lvl="1" indent="0" algn="ctr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www.GAInvasives.org/EAB/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(Georgia Updates)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800" b="1" dirty="0" smtClean="0"/>
              <a:t>EAB University</a:t>
            </a:r>
            <a:endParaRPr lang="en-US" sz="2800" b="1" dirty="0"/>
          </a:p>
          <a:p>
            <a:pPr marL="0" indent="0" algn="ctr">
              <a:buNone/>
            </a:pPr>
            <a:r>
              <a:rPr lang="en-US" sz="2800" dirty="0" smtClean="0"/>
              <a:t>www.emeraldashborer.info/eab_university.cfm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67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Mechanical:</a:t>
            </a:r>
            <a:r>
              <a:rPr lang="en-US" baseline="0" dirty="0" smtClean="0"/>
              <a:t> Tree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0"/>
          <a:stretch/>
        </p:blipFill>
        <p:spPr bwMode="auto">
          <a:xfrm>
            <a:off x="152400" y="1628775"/>
            <a:ext cx="3733800" cy="263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ipmimages.org/images/768x512/5022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4343400"/>
            <a:ext cx="3733800" cy="24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" b="6439"/>
          <a:stretch/>
        </p:blipFill>
        <p:spPr bwMode="auto">
          <a:xfrm>
            <a:off x="3948926" y="2395328"/>
            <a:ext cx="5042674" cy="370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5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Mechanical: Tree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52753" cy="5029200"/>
          </a:xfrm>
        </p:spPr>
        <p:txBody>
          <a:bodyPr/>
          <a:lstStyle/>
          <a:p>
            <a:r>
              <a:rPr lang="en-US" dirty="0" smtClean="0"/>
              <a:t>Preemptive removal of healthy trees?</a:t>
            </a:r>
          </a:p>
          <a:p>
            <a:pPr lvl="1"/>
            <a:r>
              <a:rPr lang="en-US" dirty="0" smtClean="0"/>
              <a:t>Dose </a:t>
            </a:r>
            <a:r>
              <a:rPr lang="en-US" b="1" dirty="0" smtClean="0"/>
              <a:t>NOT</a:t>
            </a:r>
            <a:r>
              <a:rPr lang="en-US" dirty="0" smtClean="0"/>
              <a:t> slow spread!</a:t>
            </a:r>
          </a:p>
          <a:p>
            <a:pPr lvl="1"/>
            <a:r>
              <a:rPr lang="en-US" dirty="0"/>
              <a:t>Insecticides </a:t>
            </a:r>
            <a:r>
              <a:rPr lang="en-US" b="1" dirty="0" smtClean="0"/>
              <a:t>can be effective </a:t>
            </a:r>
            <a:r>
              <a:rPr lang="en-US" dirty="0"/>
              <a:t>at controlling </a:t>
            </a:r>
            <a:r>
              <a:rPr lang="en-US" dirty="0" smtClean="0"/>
              <a:t>EAB</a:t>
            </a:r>
          </a:p>
          <a:p>
            <a:pPr lvl="1"/>
            <a:r>
              <a:rPr lang="en-US" dirty="0" smtClean="0"/>
              <a:t>Significant </a:t>
            </a:r>
            <a:r>
              <a:rPr lang="en-US" dirty="0"/>
              <a:t>political </a:t>
            </a:r>
            <a:r>
              <a:rPr lang="en-US" dirty="0" smtClean="0"/>
              <a:t>cost</a:t>
            </a:r>
          </a:p>
          <a:p>
            <a:r>
              <a:rPr lang="en-US" dirty="0" smtClean="0"/>
              <a:t>Heavy upfront cost, but cheaper control in the long run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 descr="C:\Users\joe\SkyDrive\EAB\Herms_EAB_Trial_Results_July_2012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53" y="1573876"/>
            <a:ext cx="4025900" cy="527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e\Desktop\EAB\Herms_EAB_Trial_Results_July_2012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9817"/>
            <a:ext cx="2971800" cy="19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Control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READ &amp; FOLLOW THE LABEL!!!</a:t>
            </a:r>
          </a:p>
          <a:p>
            <a:r>
              <a:rPr lang="en-US" dirty="0" smtClean="0"/>
              <a:t>Application rates and recommendations vary based on</a:t>
            </a:r>
          </a:p>
          <a:p>
            <a:pPr lvl="1"/>
            <a:r>
              <a:rPr lang="en-US" dirty="0" smtClean="0"/>
              <a:t>Size of tree</a:t>
            </a:r>
          </a:p>
          <a:p>
            <a:pPr lvl="1"/>
            <a:r>
              <a:rPr lang="en-US" dirty="0" smtClean="0"/>
              <a:t>Proximity to bodies of water</a:t>
            </a:r>
          </a:p>
          <a:p>
            <a:pPr lvl="1"/>
            <a:r>
              <a:rPr lang="en-US" dirty="0" smtClean="0"/>
              <a:t>Soil type</a:t>
            </a:r>
          </a:p>
          <a:p>
            <a:pPr lvl="1"/>
            <a:r>
              <a:rPr lang="en-US" dirty="0" smtClean="0"/>
              <a:t>Amount of product already applied to the area in a year</a:t>
            </a:r>
          </a:p>
          <a:p>
            <a:r>
              <a:rPr lang="en-US" dirty="0" smtClean="0"/>
              <a:t>Labeled does not equal effective</a:t>
            </a:r>
          </a:p>
          <a:p>
            <a:r>
              <a:rPr lang="en-US" smtClean="0"/>
              <a:t>For the latest </a:t>
            </a:r>
            <a:r>
              <a:rPr lang="en-US" dirty="0" smtClean="0"/>
              <a:t>information</a:t>
            </a:r>
          </a:p>
          <a:p>
            <a:pPr marL="457200" lvl="1" indent="0"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www.EmeraldAshBorer.info</a:t>
            </a:r>
          </a:p>
          <a:p>
            <a:pPr marL="457200" lvl="1" indent="0" algn="ctr"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(National Information)</a:t>
            </a:r>
          </a:p>
          <a:p>
            <a:pPr marL="457200" lvl="1" indent="0" algn="ctr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www.GAInvasives.org/EAB/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(Georgia Updates)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27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Control </a:t>
            </a:r>
            <a:r>
              <a:rPr lang="en-US" dirty="0" smtClean="0"/>
              <a:t>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/>
        </p:blipFill>
        <p:spPr bwMode="auto">
          <a:xfrm>
            <a:off x="419100" y="1600200"/>
            <a:ext cx="8305800" cy="501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ipmimages.org/images/768x512/14600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 bwMode="auto">
          <a:xfrm>
            <a:off x="533400" y="1600200"/>
            <a:ext cx="8077200" cy="50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pmimages.org/images/768x512/54493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348586" y="1579194"/>
            <a:ext cx="8446827" cy="521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2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e\Desktop\EAB\Herms_EAB_Trial_Results_July_2012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0" y="1676400"/>
            <a:ext cx="2974150" cy="36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4786744"/>
            <a:ext cx="3565735" cy="19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Joe\Desktop\EAB\Herms_EAB_Trial_Results_July_2012-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5084" y="1676400"/>
            <a:ext cx="5026515" cy="311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Chemical: Soil Drench and Injection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781800" y="4340352"/>
            <a:ext cx="2273418" cy="2441448"/>
            <a:chOff x="6172200" y="2884788"/>
            <a:chExt cx="2273418" cy="2441448"/>
          </a:xfrm>
        </p:grpSpPr>
        <p:pic>
          <p:nvPicPr>
            <p:cNvPr id="5" name="Picture 4" descr="C:\Users\Joe\Downloads\5449378-SMPT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72200" y="2884788"/>
              <a:ext cx="2273417" cy="244144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owchart: Or 5"/>
            <p:cNvSpPr/>
            <p:nvPr/>
          </p:nvSpPr>
          <p:spPr>
            <a:xfrm>
              <a:off x="6172200" y="2887836"/>
              <a:ext cx="2273418" cy="2438400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7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Transpiration</a:t>
            </a:r>
            <a:endParaRPr lang="en-US" dirty="0"/>
          </a:p>
        </p:txBody>
      </p:sp>
      <p:pic>
        <p:nvPicPr>
          <p:cNvPr id="2050" name="Picture 2" descr="http://images.yourdictionary.com/images/science/AStrans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810544"/>
            <a:ext cx="5500687" cy="49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1112</TotalTime>
  <Words>1379</Words>
  <Application>Microsoft Office PowerPoint</Application>
  <PresentationFormat>On-screen Show (4:3)</PresentationFormat>
  <Paragraphs>248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Decatur</vt:lpstr>
      <vt:lpstr>Treatment options for  Emerald Ash Borer ( How and when to treat )</vt:lpstr>
      <vt:lpstr>If nothing is done…</vt:lpstr>
      <vt:lpstr>Treatment options</vt:lpstr>
      <vt:lpstr>Mechanical: Tree Removal</vt:lpstr>
      <vt:lpstr>Mechanical: Tree Removal</vt:lpstr>
      <vt:lpstr>Chemical Control Options</vt:lpstr>
      <vt:lpstr>Chemical Control Targets</vt:lpstr>
      <vt:lpstr>Chemical: Soil Drench and Injection</vt:lpstr>
      <vt:lpstr>Transpiration</vt:lpstr>
      <vt:lpstr>Chemical: Soil Drench</vt:lpstr>
      <vt:lpstr>Chemical: Soil Injection</vt:lpstr>
      <vt:lpstr>Chemical: Soil Drench and Injection</vt:lpstr>
      <vt:lpstr>Imidacloprid Soil Drenches (14-20 inch DBH)</vt:lpstr>
      <vt:lpstr>Imidacloprid Soil Drenches (14-20 inch DBH)</vt:lpstr>
      <vt:lpstr>Imidacloprid Soil Drenches (14-20 inch DBH)</vt:lpstr>
      <vt:lpstr>Chemical: Soil Drench and Injection</vt:lpstr>
      <vt:lpstr>Chemical: Systemic Bark Spray</vt:lpstr>
      <vt:lpstr>Comparing Soil Injection &amp; Bark Spray</vt:lpstr>
      <vt:lpstr>Safari (Dinotefuran) treatments for EAB</vt:lpstr>
      <vt:lpstr>Chemical: Systemic Bark Spray</vt:lpstr>
      <vt:lpstr>Chemical: Trunk Injection</vt:lpstr>
      <vt:lpstr>Chemical: Trunk Injection</vt:lpstr>
      <vt:lpstr>Chemical: Trunk Injection</vt:lpstr>
      <vt:lpstr>Tree-äge rate study (20-25 inch DBH)</vt:lpstr>
      <vt:lpstr>Chemical: Trunk Injection</vt:lpstr>
      <vt:lpstr>Chemical: Foliar spray</vt:lpstr>
      <vt:lpstr>Chemical: Foliar / bark spray</vt:lpstr>
      <vt:lpstr>When (and IF) to treat</vt:lpstr>
      <vt:lpstr>What shape is the tree in?</vt:lpstr>
      <vt:lpstr>What can you afford?</vt:lpstr>
      <vt:lpstr>What is going on?</vt:lpstr>
      <vt:lpstr>Management Decisions</vt:lpstr>
      <vt:lpstr>Management Options</vt:lpstr>
      <vt:lpstr>Things to consider</vt:lpstr>
      <vt:lpstr>How will treatments be used?</vt:lpstr>
      <vt:lpstr>http://extension.entm.purdue.edu/treecomputer</vt:lpstr>
      <vt:lpstr>SLAM – SLow Ash Mortality</vt:lpstr>
      <vt:lpstr>What now?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LaForest</dc:creator>
  <cp:lastModifiedBy>Joe LaForest</cp:lastModifiedBy>
  <cp:revision>82</cp:revision>
  <dcterms:created xsi:type="dcterms:W3CDTF">2013-11-17T18:35:17Z</dcterms:created>
  <dcterms:modified xsi:type="dcterms:W3CDTF">2013-11-19T11:58:19Z</dcterms:modified>
</cp:coreProperties>
</file>