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2"/>
  </p:notesMasterIdLst>
  <p:sldIdLst>
    <p:sldId id="264" r:id="rId2"/>
    <p:sldId id="256" r:id="rId3"/>
    <p:sldId id="265" r:id="rId4"/>
    <p:sldId id="275" r:id="rId5"/>
    <p:sldId id="274" r:id="rId6"/>
    <p:sldId id="273" r:id="rId7"/>
    <p:sldId id="284" r:id="rId8"/>
    <p:sldId id="271" r:id="rId9"/>
    <p:sldId id="270" r:id="rId10"/>
    <p:sldId id="269" r:id="rId11"/>
    <p:sldId id="268" r:id="rId12"/>
    <p:sldId id="267" r:id="rId13"/>
    <p:sldId id="281" r:id="rId14"/>
    <p:sldId id="280" r:id="rId15"/>
    <p:sldId id="278" r:id="rId16"/>
    <p:sldId id="279" r:id="rId17"/>
    <p:sldId id="276" r:id="rId18"/>
    <p:sldId id="286" r:id="rId19"/>
    <p:sldId id="287" r:id="rId20"/>
    <p:sldId id="28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8608" autoAdjust="0"/>
  </p:normalViewPr>
  <p:slideViewPr>
    <p:cSldViewPr snapToGrid="0">
      <p:cViewPr varScale="1">
        <p:scale>
          <a:sx n="78" d="100"/>
          <a:sy n="78" d="100"/>
        </p:scale>
        <p:origin x="114"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85709-9BE4-4BFF-A74B-197511C2D779}" type="datetimeFigureOut">
              <a:rPr lang="en-US" smtClean="0"/>
              <a:t>5/4/2016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049519-5F6D-4E42-8197-862C8E4C2227}" type="slidenum">
              <a:rPr lang="en-US" smtClean="0"/>
              <a:t>‹#›</a:t>
            </a:fld>
            <a:endParaRPr lang="en-US" dirty="0"/>
          </a:p>
        </p:txBody>
      </p:sp>
    </p:spTree>
    <p:extLst>
      <p:ext uri="{BB962C8B-B14F-4D97-AF65-F5344CB8AC3E}">
        <p14:creationId xmlns:p14="http://schemas.microsoft.com/office/powerpoint/2010/main" val="1778892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EDDMapS Midwest training on how to revisit and edit your data.</a:t>
            </a:r>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a:t>
            </a:fld>
            <a:endParaRPr lang="en-US" dirty="0"/>
          </a:p>
        </p:txBody>
      </p:sp>
    </p:spTree>
    <p:extLst>
      <p:ext uri="{BB962C8B-B14F-4D97-AF65-F5344CB8AC3E}">
        <p14:creationId xmlns:p14="http://schemas.microsoft.com/office/powerpoint/2010/main" val="2216960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The form has the same fields as the EDDMapS web form. You can edit reports you submitted either On EDDMapS </a:t>
            </a:r>
            <a:r>
              <a:rPr lang="en-US" sz="1200" dirty="0" smtClean="0"/>
              <a:t>Midwest </a:t>
            </a:r>
            <a:r>
              <a:rPr lang="en-US" sz="1200" dirty="0" smtClean="0"/>
              <a:t>website or From the smartphone apps. You can make edits Before</a:t>
            </a:r>
            <a:r>
              <a:rPr lang="en-US" sz="1200" baseline="0" dirty="0" smtClean="0"/>
              <a:t> the verifier validates the record.</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10</a:t>
            </a:fld>
            <a:endParaRPr lang="en-US" dirty="0"/>
          </a:p>
        </p:txBody>
      </p:sp>
    </p:spTree>
    <p:extLst>
      <p:ext uri="{BB962C8B-B14F-4D97-AF65-F5344CB8AC3E}">
        <p14:creationId xmlns:p14="http://schemas.microsoft.com/office/powerpoint/2010/main" val="2828168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any additional information here</a:t>
            </a:r>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11</a:t>
            </a:fld>
            <a:endParaRPr lang="en-US" dirty="0"/>
          </a:p>
        </p:txBody>
      </p:sp>
    </p:spTree>
    <p:extLst>
      <p:ext uri="{BB962C8B-B14F-4D97-AF65-F5344CB8AC3E}">
        <p14:creationId xmlns:p14="http://schemas.microsoft.com/office/powerpoint/2010/main" val="2113948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 Reports – Editing, Third section Upload additional images. You can upload additional images from your camera or phone here.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12</a:t>
            </a:fld>
            <a:endParaRPr lang="en-US" dirty="0"/>
          </a:p>
        </p:txBody>
      </p:sp>
    </p:spTree>
    <p:extLst>
      <p:ext uri="{BB962C8B-B14F-4D97-AF65-F5344CB8AC3E}">
        <p14:creationId xmlns:p14="http://schemas.microsoft.com/office/powerpoint/2010/main" val="2310097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 reports – editing. The fourth section</a:t>
            </a:r>
            <a:r>
              <a:rPr lang="en-US" baseline="0" dirty="0" smtClean="0"/>
              <a:t> is where you can add any additional information that might be helpful in locating or managing the infestation. You might also add your plan for management here. It is also the place to put herbarium information if you collect a specimen. </a:t>
            </a:r>
            <a:r>
              <a:rPr lang="en-US" dirty="0" smtClean="0"/>
              <a:t>Remember to Submit Report</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13</a:t>
            </a:fld>
            <a:endParaRPr lang="en-US" dirty="0"/>
          </a:p>
        </p:txBody>
      </p:sp>
    </p:spTree>
    <p:extLst>
      <p:ext uri="{BB962C8B-B14F-4D97-AF65-F5344CB8AC3E}">
        <p14:creationId xmlns:p14="http://schemas.microsoft.com/office/powerpoint/2010/main" val="1823830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 Reports – Revisits. Revisits are used to record  Changes in the infestation over time and to Document management plans, actions and outcomes. Click on revisit</a:t>
            </a:r>
            <a:r>
              <a:rPr lang="en-US" baseline="0" dirty="0" smtClean="0"/>
              <a:t> to begin.</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14</a:t>
            </a:fld>
            <a:endParaRPr lang="en-US" dirty="0"/>
          </a:p>
        </p:txBody>
      </p:sp>
    </p:spTree>
    <p:extLst>
      <p:ext uri="{BB962C8B-B14F-4D97-AF65-F5344CB8AC3E}">
        <p14:creationId xmlns:p14="http://schemas.microsoft.com/office/powerpoint/2010/main" val="3679508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The original record and any revisits are permanently linked</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15</a:t>
            </a:fld>
            <a:endParaRPr lang="en-US" dirty="0"/>
          </a:p>
        </p:txBody>
      </p:sp>
    </p:spTree>
    <p:extLst>
      <p:ext uri="{BB962C8B-B14F-4D97-AF65-F5344CB8AC3E}">
        <p14:creationId xmlns:p14="http://schemas.microsoft.com/office/powerpoint/2010/main" val="975824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Revisits allow you to keep track of management activities and to show change over time</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16</a:t>
            </a:fld>
            <a:endParaRPr lang="en-US" dirty="0"/>
          </a:p>
        </p:txBody>
      </p:sp>
    </p:spTree>
    <p:extLst>
      <p:ext uri="{BB962C8B-B14F-4D97-AF65-F5344CB8AC3E}">
        <p14:creationId xmlns:p14="http://schemas.microsoft.com/office/powerpoint/2010/main" val="2527423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Create an alert based on State, county or</a:t>
            </a:r>
            <a:r>
              <a:rPr lang="en-US" baseline="0" dirty="0" smtClean="0"/>
              <a:t> species of interest. For example anytime a new plant or animal is reported in your state. When a report that meets your criteria is entered, you receive an email alerting you to the report. Alerts are quick and easy to set up or to delete. </a:t>
            </a:r>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17</a:t>
            </a:fld>
            <a:endParaRPr lang="en-US" dirty="0"/>
          </a:p>
        </p:txBody>
      </p:sp>
    </p:spTree>
    <p:extLst>
      <p:ext uri="{BB962C8B-B14F-4D97-AF65-F5344CB8AC3E}">
        <p14:creationId xmlns:p14="http://schemas.microsoft.com/office/powerpoint/2010/main" val="406813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To View your profile, click on view Profile</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18</a:t>
            </a:fld>
            <a:endParaRPr lang="en-US" dirty="0"/>
          </a:p>
        </p:txBody>
      </p:sp>
    </p:spTree>
    <p:extLst>
      <p:ext uri="{BB962C8B-B14F-4D97-AF65-F5344CB8AC3E}">
        <p14:creationId xmlns:p14="http://schemas.microsoft.com/office/powerpoint/2010/main" val="2913856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Click </a:t>
            </a:r>
            <a:r>
              <a:rPr lang="en-US" sz="1200" u="sng" dirty="0" smtClean="0"/>
              <a:t>Reports</a:t>
            </a:r>
            <a:r>
              <a:rPr lang="en-US" sz="1200" dirty="0" smtClean="0"/>
              <a:t> to access all of your reports</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19</a:t>
            </a:fld>
            <a:endParaRPr lang="en-US" dirty="0"/>
          </a:p>
        </p:txBody>
      </p:sp>
    </p:spTree>
    <p:extLst>
      <p:ext uri="{BB962C8B-B14F-4D97-AF65-F5344CB8AC3E}">
        <p14:creationId xmlns:p14="http://schemas.microsoft.com/office/powerpoint/2010/main" val="2288922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EDDMapS allows you to edit and revisit data you have entered. Revisits allow you add data on management activities to your</a:t>
            </a:r>
            <a:r>
              <a:rPr lang="en-US" baseline="0" dirty="0" smtClean="0"/>
              <a:t> report and Edits can be made on existing reports. The first step is to sign in.</a:t>
            </a:r>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2</a:t>
            </a:fld>
            <a:endParaRPr lang="en-US" dirty="0"/>
          </a:p>
        </p:txBody>
      </p:sp>
    </p:spTree>
    <p:extLst>
      <p:ext uri="{BB962C8B-B14F-4D97-AF65-F5344CB8AC3E}">
        <p14:creationId xmlns:p14="http://schemas.microsoft.com/office/powerpoint/2010/main" val="2165156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for participating in this EDDMapS </a:t>
            </a:r>
            <a:r>
              <a:rPr lang="en-US" dirty="0" smtClean="0"/>
              <a:t>Midwest </a:t>
            </a:r>
            <a:r>
              <a:rPr lang="en-US" dirty="0" smtClean="0"/>
              <a:t>training. This and other trainings are available on the EDDMapS </a:t>
            </a:r>
            <a:r>
              <a:rPr lang="en-US" dirty="0" smtClean="0"/>
              <a:t>Midwest </a:t>
            </a:r>
            <a:r>
              <a:rPr lang="en-US" dirty="0" smtClean="0"/>
              <a:t>Website.</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20</a:t>
            </a:fld>
            <a:endParaRPr lang="en-US" dirty="0"/>
          </a:p>
        </p:txBody>
      </p:sp>
    </p:spTree>
    <p:extLst>
      <p:ext uri="{BB962C8B-B14F-4D97-AF65-F5344CB8AC3E}">
        <p14:creationId xmlns:p14="http://schemas.microsoft.com/office/powerpoint/2010/main" val="2879345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on your My EDDMapS page to get to your dashboard.</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3</a:t>
            </a:fld>
            <a:endParaRPr lang="en-US" dirty="0"/>
          </a:p>
        </p:txBody>
      </p:sp>
    </p:spTree>
    <p:extLst>
      <p:ext uri="{BB962C8B-B14F-4D97-AF65-F5344CB8AC3E}">
        <p14:creationId xmlns:p14="http://schemas.microsoft.com/office/powerpoint/2010/main" val="1577614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Dashboard Includes: Reports which you can View, Edit, Revisit, and</a:t>
            </a:r>
            <a:r>
              <a:rPr lang="en-US" baseline="0" dirty="0" smtClean="0"/>
              <a:t> </a:t>
            </a:r>
            <a:r>
              <a:rPr lang="en-US" dirty="0" smtClean="0"/>
              <a:t>Delete. This is where you can also find your Downloaded data; manage your Alerts; view your Projects; View or Edit your profile; view Your uploads; and view Your surveys.</a:t>
            </a:r>
          </a:p>
          <a:p>
            <a:r>
              <a:rPr lang="en-US" dirty="0" smtClean="0"/>
              <a:t>The main goal for this training will be to cover how to Edit</a:t>
            </a:r>
            <a:r>
              <a:rPr lang="en-US" baseline="0" dirty="0" smtClean="0"/>
              <a:t> and Revisit the data you have submitted.</a:t>
            </a:r>
            <a:endParaRPr lang="en-US" dirty="0" smtClean="0"/>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4</a:t>
            </a:fld>
            <a:endParaRPr lang="en-US" dirty="0"/>
          </a:p>
        </p:txBody>
      </p:sp>
    </p:spTree>
    <p:extLst>
      <p:ext uri="{BB962C8B-B14F-4D97-AF65-F5344CB8AC3E}">
        <p14:creationId xmlns:p14="http://schemas.microsoft.com/office/powerpoint/2010/main" val="1134952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User Statistics gives you a snapshot</a:t>
            </a:r>
            <a:r>
              <a:rPr lang="en-US" baseline="0" dirty="0" smtClean="0"/>
              <a:t> of the data you have submitted. Here you can quickly see how many reports you submitted on how many species, states and counties. </a:t>
            </a:r>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5</a:t>
            </a:fld>
            <a:endParaRPr lang="en-US" dirty="0"/>
          </a:p>
        </p:txBody>
      </p:sp>
    </p:spTree>
    <p:extLst>
      <p:ext uri="{BB962C8B-B14F-4D97-AF65-F5344CB8AC3E}">
        <p14:creationId xmlns:p14="http://schemas.microsoft.com/office/powerpoint/2010/main" val="2709536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Recent Reports are Listed conveniently on your dashboard, so you can quickly and easily see them.</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6</a:t>
            </a:fld>
            <a:endParaRPr lang="en-US" dirty="0"/>
          </a:p>
        </p:txBody>
      </p:sp>
    </p:spTree>
    <p:extLst>
      <p:ext uri="{BB962C8B-B14F-4D97-AF65-F5344CB8AC3E}">
        <p14:creationId xmlns:p14="http://schemas.microsoft.com/office/powerpoint/2010/main" val="1035083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Click </a:t>
            </a:r>
            <a:r>
              <a:rPr lang="en-US" sz="1200" u="sng" dirty="0" smtClean="0"/>
              <a:t>Reports</a:t>
            </a:r>
            <a:r>
              <a:rPr lang="en-US" sz="1200" dirty="0" smtClean="0"/>
              <a:t> to access all of your reports</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7</a:t>
            </a:fld>
            <a:endParaRPr lang="en-US" dirty="0"/>
          </a:p>
        </p:txBody>
      </p:sp>
    </p:spTree>
    <p:extLst>
      <p:ext uri="{BB962C8B-B14F-4D97-AF65-F5344CB8AC3E}">
        <p14:creationId xmlns:p14="http://schemas.microsoft.com/office/powerpoint/2010/main" val="2598368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You can search by different criteria under </a:t>
            </a:r>
            <a:r>
              <a:rPr lang="en-US" sz="1200" u="sng" dirty="0" smtClean="0"/>
              <a:t>Manage Reports</a:t>
            </a:r>
            <a:r>
              <a:rPr lang="en-US" sz="1200" u="none" dirty="0" smtClean="0"/>
              <a:t>. You can search by location, species, or record number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u="none" dirty="0" smtClean="0"/>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8</a:t>
            </a:fld>
            <a:endParaRPr lang="en-US" dirty="0"/>
          </a:p>
        </p:txBody>
      </p:sp>
    </p:spTree>
    <p:extLst>
      <p:ext uri="{BB962C8B-B14F-4D97-AF65-F5344CB8AC3E}">
        <p14:creationId xmlns:p14="http://schemas.microsoft.com/office/powerpoint/2010/main" val="304192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Clicking Edit takes you to an editing page for that report.</a:t>
            </a:r>
          </a:p>
          <a:p>
            <a:endParaRPr lang="en-US" dirty="0"/>
          </a:p>
        </p:txBody>
      </p:sp>
      <p:sp>
        <p:nvSpPr>
          <p:cNvPr id="4" name="Slide Number Placeholder 3"/>
          <p:cNvSpPr>
            <a:spLocks noGrp="1"/>
          </p:cNvSpPr>
          <p:nvPr>
            <p:ph type="sldNum" sz="quarter" idx="10"/>
          </p:nvPr>
        </p:nvSpPr>
        <p:spPr/>
        <p:txBody>
          <a:bodyPr/>
          <a:lstStyle/>
          <a:p>
            <a:fld id="{9F049519-5F6D-4E42-8197-862C8E4C2227}" type="slidenum">
              <a:rPr lang="en-US" smtClean="0"/>
              <a:t>9</a:t>
            </a:fld>
            <a:endParaRPr lang="en-US" dirty="0"/>
          </a:p>
        </p:txBody>
      </p:sp>
    </p:spTree>
    <p:extLst>
      <p:ext uri="{BB962C8B-B14F-4D97-AF65-F5344CB8AC3E}">
        <p14:creationId xmlns:p14="http://schemas.microsoft.com/office/powerpoint/2010/main" val="4042081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4204052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3847655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4183353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091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3603723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3186202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40743705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1858377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701745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1706999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053141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107208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42186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1648381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6511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2443348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3FC69-417A-41E8-95AF-DF5D631B0C0A}" type="datetimeFigureOut">
              <a:rPr lang="en-US" smtClean="0"/>
              <a:t>5/4/2016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133AF7-0556-4AAC-9774-B4B4AB41FAF2}" type="slidenum">
              <a:rPr lang="en-US" smtClean="0"/>
              <a:t>‹#›</a:t>
            </a:fld>
            <a:endParaRPr lang="en-US" dirty="0"/>
          </a:p>
        </p:txBody>
      </p:sp>
    </p:spTree>
    <p:extLst>
      <p:ext uri="{BB962C8B-B14F-4D97-AF65-F5344CB8AC3E}">
        <p14:creationId xmlns:p14="http://schemas.microsoft.com/office/powerpoint/2010/main" val="4159259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53FC69-417A-41E8-95AF-DF5D631B0C0A}" type="datetimeFigureOut">
              <a:rPr lang="en-US" smtClean="0"/>
              <a:t>5/4/2016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9133AF7-0556-4AAC-9774-B4B4AB41FAF2}" type="slidenum">
              <a:rPr lang="en-US" smtClean="0"/>
              <a:t>‹#›</a:t>
            </a:fld>
            <a:endParaRPr lang="en-US" dirty="0"/>
          </a:p>
        </p:txBody>
      </p:sp>
    </p:spTree>
    <p:extLst>
      <p:ext uri="{BB962C8B-B14F-4D97-AF65-F5344CB8AC3E}">
        <p14:creationId xmlns:p14="http://schemas.microsoft.com/office/powerpoint/2010/main" val="60256085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9.JPG"/><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16.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7.JP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25.JP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16.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05596" y="4092573"/>
            <a:ext cx="7551205" cy="769441"/>
          </a:xfrm>
          <a:prstGeom prst="rect">
            <a:avLst/>
          </a:prstGeom>
          <a:noFill/>
        </p:spPr>
        <p:txBody>
          <a:bodyPr wrap="square" rtlCol="0">
            <a:spAutoFit/>
          </a:bodyPr>
          <a:lstStyle/>
          <a:p>
            <a:r>
              <a:rPr lang="en-US" sz="4400" dirty="0" smtClean="0"/>
              <a:t>Revisit and Edit Your Data</a:t>
            </a:r>
            <a:endParaRPr lang="en-US" sz="4400" dirty="0"/>
          </a:p>
        </p:txBody>
      </p:sp>
      <p:grpSp>
        <p:nvGrpSpPr>
          <p:cNvPr id="6" name="Group 5"/>
          <p:cNvGrpSpPr/>
          <p:nvPr/>
        </p:nvGrpSpPr>
        <p:grpSpPr>
          <a:xfrm>
            <a:off x="2326022" y="1817146"/>
            <a:ext cx="7002705" cy="2435464"/>
            <a:chOff x="2326127" y="1794508"/>
            <a:chExt cx="6923843" cy="2366833"/>
          </a:xfrm>
        </p:grpSpPr>
        <p:sp>
          <p:nvSpPr>
            <p:cNvPr id="7" name="TextBox 6"/>
            <p:cNvSpPr txBox="1"/>
            <p:nvPr/>
          </p:nvSpPr>
          <p:spPr>
            <a:xfrm>
              <a:off x="4456525" y="2961012"/>
              <a:ext cx="4793445" cy="1200329"/>
            </a:xfrm>
            <a:prstGeom prst="rect">
              <a:avLst/>
            </a:prstGeom>
            <a:noFill/>
          </p:spPr>
          <p:txBody>
            <a:bodyPr wrap="square" rtlCol="0">
              <a:spAutoFit/>
            </a:bodyPr>
            <a:lstStyle/>
            <a:p>
              <a:r>
                <a:rPr lang="en-US" sz="7200" b="1" dirty="0" smtClean="0">
                  <a:solidFill>
                    <a:srgbClr val="92D050"/>
                  </a:solidFill>
                  <a:latin typeface="Copperplate Gothic Bold" panose="020E0705020206020404" pitchFamily="34" charset="0"/>
                  <a:cs typeface="Aharoni" panose="02010803020104030203" pitchFamily="2" charset="-79"/>
                </a:rPr>
                <a:t>Training</a:t>
              </a:r>
              <a:endParaRPr lang="en-US" sz="7200" b="1" dirty="0">
                <a:solidFill>
                  <a:srgbClr val="92D050"/>
                </a:solidFill>
                <a:latin typeface="Copperplate Gothic Bold" panose="020E0705020206020404" pitchFamily="34" charset="0"/>
                <a:cs typeface="Aharoni" panose="02010803020104030203" pitchFamily="2" charset="-79"/>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6127" y="1794508"/>
              <a:ext cx="3133921" cy="821369"/>
            </a:xfrm>
            <a:prstGeom prst="rect">
              <a:avLst/>
            </a:prstGeom>
          </p:spPr>
        </p:pic>
      </p:grpSp>
      <p:sp>
        <p:nvSpPr>
          <p:cNvPr id="11" name="TextBox 10"/>
          <p:cNvSpPr txBox="1"/>
          <p:nvPr/>
        </p:nvSpPr>
        <p:spPr>
          <a:xfrm>
            <a:off x="5495638" y="1639574"/>
            <a:ext cx="4787835" cy="1200329"/>
          </a:xfrm>
          <a:prstGeom prst="rect">
            <a:avLst/>
          </a:prstGeom>
          <a:noFill/>
        </p:spPr>
        <p:txBody>
          <a:bodyPr wrap="square" rtlCol="0">
            <a:spAutoFit/>
          </a:bodyPr>
          <a:lstStyle/>
          <a:p>
            <a:r>
              <a:rPr lang="en-US" sz="7200" b="1" dirty="0" smtClean="0">
                <a:solidFill>
                  <a:srgbClr val="92D050"/>
                </a:solidFill>
                <a:latin typeface="Copperplate Gothic Bold" panose="020E0705020206020404" pitchFamily="34" charset="0"/>
                <a:cs typeface="Aharoni" panose="02010803020104030203" pitchFamily="2" charset="-79"/>
              </a:rPr>
              <a:t>Midwest</a:t>
            </a:r>
            <a:endParaRPr lang="en-US" sz="7200" b="1" dirty="0">
              <a:solidFill>
                <a:srgbClr val="92D050"/>
              </a:solidFill>
              <a:latin typeface="Copperplate Gothic Bold" panose="020E0705020206020404" pitchFamily="34" charset="0"/>
              <a:cs typeface="Aharoni" panose="02010803020104030203" pitchFamily="2" charset="-79"/>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3486" t="2703"/>
          <a:stretch/>
        </p:blipFill>
        <p:spPr>
          <a:xfrm>
            <a:off x="3125569" y="2926814"/>
            <a:ext cx="1123158" cy="1146234"/>
          </a:xfrm>
          <a:prstGeom prst="rect">
            <a:avLst/>
          </a:prstGeom>
        </p:spPr>
      </p:pic>
    </p:spTree>
    <p:extLst>
      <p:ext uri="{BB962C8B-B14F-4D97-AF65-F5344CB8AC3E}">
        <p14:creationId xmlns:p14="http://schemas.microsoft.com/office/powerpoint/2010/main" val="2298872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0140" y="2429921"/>
            <a:ext cx="8476541" cy="4233836"/>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3647975" y="201550"/>
            <a:ext cx="5168766" cy="584775"/>
          </a:xfrm>
          <a:prstGeom prst="rect">
            <a:avLst/>
          </a:prstGeom>
        </p:spPr>
        <p:txBody>
          <a:bodyPr wrap="square">
            <a:spAutoFit/>
          </a:bodyPr>
          <a:lstStyle/>
          <a:p>
            <a:r>
              <a:rPr lang="en-US" sz="3200" dirty="0" smtClean="0"/>
              <a:t>Manage Reports - Editing</a:t>
            </a:r>
            <a:endParaRPr lang="en-US" sz="3200" dirty="0"/>
          </a:p>
        </p:txBody>
      </p:sp>
      <p:sp>
        <p:nvSpPr>
          <p:cNvPr id="7" name="TextBox 6"/>
          <p:cNvSpPr txBox="1"/>
          <p:nvPr/>
        </p:nvSpPr>
        <p:spPr>
          <a:xfrm>
            <a:off x="1876926" y="767927"/>
            <a:ext cx="8566486" cy="461665"/>
          </a:xfrm>
          <a:prstGeom prst="rect">
            <a:avLst/>
          </a:prstGeom>
          <a:noFill/>
        </p:spPr>
        <p:txBody>
          <a:bodyPr wrap="square" rtlCol="0">
            <a:spAutoFit/>
          </a:bodyPr>
          <a:lstStyle/>
          <a:p>
            <a:r>
              <a:rPr lang="en-US" sz="2400" dirty="0" smtClean="0"/>
              <a:t>The form has the same fields as the EDDMapS web form</a:t>
            </a:r>
            <a:endParaRPr lang="en-US" sz="2400" dirty="0"/>
          </a:p>
        </p:txBody>
      </p:sp>
      <p:sp>
        <p:nvSpPr>
          <p:cNvPr id="8" name="TextBox 7"/>
          <p:cNvSpPr txBox="1"/>
          <p:nvPr/>
        </p:nvSpPr>
        <p:spPr>
          <a:xfrm>
            <a:off x="3284621" y="1229592"/>
            <a:ext cx="5895474" cy="1200329"/>
          </a:xfrm>
          <a:prstGeom prst="rect">
            <a:avLst/>
          </a:prstGeom>
          <a:noFill/>
        </p:spPr>
        <p:txBody>
          <a:bodyPr wrap="square" rtlCol="0">
            <a:spAutoFit/>
          </a:bodyPr>
          <a:lstStyle/>
          <a:p>
            <a:pPr marL="342900" indent="-342900">
              <a:buFont typeface="Wingdings" panose="05000000000000000000" pitchFamily="2" charset="2"/>
              <a:buChar char="ü"/>
            </a:pPr>
            <a:r>
              <a:rPr lang="en-US" sz="2400" dirty="0" smtClean="0"/>
              <a:t>You can edit reports you submitted</a:t>
            </a:r>
          </a:p>
          <a:p>
            <a:pPr marL="800100" lvl="1" indent="-342900">
              <a:buFont typeface="Wingdings" panose="05000000000000000000" pitchFamily="2" charset="2"/>
              <a:buChar char="ü"/>
            </a:pPr>
            <a:r>
              <a:rPr lang="en-US" sz="2400" dirty="0"/>
              <a:t>On </a:t>
            </a:r>
            <a:r>
              <a:rPr lang="en-US" sz="2400" dirty="0" smtClean="0"/>
              <a:t>EDDMapS </a:t>
            </a:r>
            <a:r>
              <a:rPr lang="en-US" sz="2400" dirty="0" smtClean="0"/>
              <a:t>Midwest </a:t>
            </a:r>
            <a:r>
              <a:rPr lang="en-US" sz="2400" dirty="0" smtClean="0"/>
              <a:t>website</a:t>
            </a:r>
          </a:p>
          <a:p>
            <a:pPr marL="800100" lvl="1" indent="-342900">
              <a:buFont typeface="Wingdings" panose="05000000000000000000" pitchFamily="2" charset="2"/>
              <a:buChar char="ü"/>
            </a:pPr>
            <a:r>
              <a:rPr lang="en-US" sz="2400" dirty="0" smtClean="0"/>
              <a:t>From the smartphone apps</a:t>
            </a:r>
            <a:endParaRPr lang="en-US" sz="2400" dirty="0"/>
          </a:p>
        </p:txBody>
      </p:sp>
      <p:sp>
        <p:nvSpPr>
          <p:cNvPr id="9" name="TextBox 8"/>
          <p:cNvSpPr txBox="1"/>
          <p:nvPr/>
        </p:nvSpPr>
        <p:spPr>
          <a:xfrm>
            <a:off x="6852114" y="2799253"/>
            <a:ext cx="3703320" cy="830997"/>
          </a:xfrm>
          <a:prstGeom prst="rect">
            <a:avLst/>
          </a:prstGeom>
          <a:solidFill>
            <a:schemeClr val="accent2"/>
          </a:solidFill>
        </p:spPr>
        <p:txBody>
          <a:bodyPr wrap="square" rtlCol="0">
            <a:spAutoFit/>
          </a:bodyPr>
          <a:lstStyle/>
          <a:p>
            <a:pPr algn="ctr"/>
            <a:r>
              <a:rPr lang="en-US" sz="2400" dirty="0" smtClean="0"/>
              <a:t>First section </a:t>
            </a:r>
          </a:p>
          <a:p>
            <a:pPr algn="ctr"/>
            <a:r>
              <a:rPr lang="en-US" sz="2400" dirty="0" smtClean="0"/>
              <a:t>Information on the pest</a:t>
            </a:r>
            <a:endParaRPr lang="en-US" sz="2400" dirty="0"/>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3135697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6" name="Rectangle 5"/>
          <p:cNvSpPr/>
          <p:nvPr/>
        </p:nvSpPr>
        <p:spPr>
          <a:xfrm>
            <a:off x="3598440" y="400203"/>
            <a:ext cx="5206875" cy="584775"/>
          </a:xfrm>
          <a:prstGeom prst="rect">
            <a:avLst/>
          </a:prstGeom>
        </p:spPr>
        <p:txBody>
          <a:bodyPr wrap="none">
            <a:spAutoFit/>
          </a:bodyPr>
          <a:lstStyle/>
          <a:p>
            <a:pPr lvl="0"/>
            <a:r>
              <a:rPr lang="en-US" sz="3200" dirty="0">
                <a:solidFill>
                  <a:prstClr val="white"/>
                </a:solidFill>
              </a:rPr>
              <a:t>Manage Reports - Editing</a:t>
            </a:r>
          </a:p>
        </p:txBody>
      </p:sp>
      <p:sp>
        <p:nvSpPr>
          <p:cNvPr id="8" name="TextBox 7"/>
          <p:cNvSpPr txBox="1"/>
          <p:nvPr/>
        </p:nvSpPr>
        <p:spPr>
          <a:xfrm>
            <a:off x="3939937" y="984978"/>
            <a:ext cx="4254367" cy="830997"/>
          </a:xfrm>
          <a:prstGeom prst="rect">
            <a:avLst/>
          </a:prstGeom>
          <a:noFill/>
        </p:spPr>
        <p:txBody>
          <a:bodyPr wrap="square" rtlCol="0">
            <a:spAutoFit/>
          </a:bodyPr>
          <a:lstStyle/>
          <a:p>
            <a:pPr algn="ctr"/>
            <a:r>
              <a:rPr lang="en-US" sz="2400" dirty="0" smtClean="0"/>
              <a:t>Second section</a:t>
            </a:r>
            <a:br>
              <a:rPr lang="en-US" sz="2400" dirty="0" smtClean="0"/>
            </a:br>
            <a:r>
              <a:rPr lang="en-US" sz="2400" dirty="0" smtClean="0"/>
              <a:t>Location information</a:t>
            </a:r>
            <a:endParaRPr lang="en-US" sz="2400" dirty="0"/>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244" y="1915298"/>
            <a:ext cx="11850126" cy="40035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96996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Rectangle 4"/>
          <p:cNvSpPr/>
          <p:nvPr/>
        </p:nvSpPr>
        <p:spPr>
          <a:xfrm>
            <a:off x="3463686" y="133531"/>
            <a:ext cx="5206875" cy="584775"/>
          </a:xfrm>
          <a:prstGeom prst="rect">
            <a:avLst/>
          </a:prstGeom>
        </p:spPr>
        <p:txBody>
          <a:bodyPr wrap="none">
            <a:spAutoFit/>
          </a:bodyPr>
          <a:lstStyle/>
          <a:p>
            <a:pPr lvl="0"/>
            <a:r>
              <a:rPr lang="en-US" sz="3200" dirty="0">
                <a:solidFill>
                  <a:prstClr val="white"/>
                </a:solidFill>
              </a:rPr>
              <a:t>Manage Reports - Editing</a:t>
            </a:r>
          </a:p>
        </p:txBody>
      </p:sp>
      <p:sp>
        <p:nvSpPr>
          <p:cNvPr id="6" name="TextBox 5"/>
          <p:cNvSpPr txBox="1"/>
          <p:nvPr/>
        </p:nvSpPr>
        <p:spPr>
          <a:xfrm>
            <a:off x="3724976" y="718306"/>
            <a:ext cx="4456497" cy="830997"/>
          </a:xfrm>
          <a:prstGeom prst="rect">
            <a:avLst/>
          </a:prstGeom>
          <a:noFill/>
        </p:spPr>
        <p:txBody>
          <a:bodyPr wrap="square" rtlCol="0">
            <a:spAutoFit/>
          </a:bodyPr>
          <a:lstStyle/>
          <a:p>
            <a:pPr algn="ctr"/>
            <a:r>
              <a:rPr lang="en-US" sz="2400" dirty="0" smtClean="0"/>
              <a:t>Third section</a:t>
            </a:r>
          </a:p>
          <a:p>
            <a:pPr algn="ctr"/>
            <a:r>
              <a:rPr lang="en-US" sz="2400" dirty="0" smtClean="0"/>
              <a:t>Upload additional images</a:t>
            </a:r>
            <a:endParaRPr lang="en-US" sz="2400" dirty="0"/>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943" y="1549303"/>
            <a:ext cx="10495279" cy="45284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212842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22" y="1984381"/>
            <a:ext cx="9685886" cy="4504593"/>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Rectangle 4"/>
          <p:cNvSpPr/>
          <p:nvPr/>
        </p:nvSpPr>
        <p:spPr>
          <a:xfrm>
            <a:off x="3019123" y="1137867"/>
            <a:ext cx="6096000" cy="830997"/>
          </a:xfrm>
          <a:prstGeom prst="rect">
            <a:avLst/>
          </a:prstGeom>
        </p:spPr>
        <p:txBody>
          <a:bodyPr>
            <a:spAutoFit/>
          </a:bodyPr>
          <a:lstStyle/>
          <a:p>
            <a:pPr algn="ctr"/>
            <a:r>
              <a:rPr lang="en-US" sz="2400" dirty="0" smtClean="0"/>
              <a:t>Fourth </a:t>
            </a:r>
            <a:r>
              <a:rPr lang="en-US" sz="2400" dirty="0"/>
              <a:t>section</a:t>
            </a:r>
          </a:p>
          <a:p>
            <a:pPr algn="ctr"/>
            <a:r>
              <a:rPr lang="en-US" sz="2400" dirty="0" smtClean="0"/>
              <a:t>Edit </a:t>
            </a:r>
            <a:r>
              <a:rPr lang="en-US" sz="2400" u="sng" dirty="0" smtClean="0"/>
              <a:t>Additional Information</a:t>
            </a:r>
            <a:r>
              <a:rPr lang="en-US" sz="2400" dirty="0" smtClean="0"/>
              <a:t> as needed</a:t>
            </a:r>
            <a:endParaRPr lang="en-US" sz="2400" dirty="0"/>
          </a:p>
        </p:txBody>
      </p:sp>
      <p:sp>
        <p:nvSpPr>
          <p:cNvPr id="6" name="TextBox 5"/>
          <p:cNvSpPr txBox="1"/>
          <p:nvPr/>
        </p:nvSpPr>
        <p:spPr>
          <a:xfrm>
            <a:off x="702645" y="3532472"/>
            <a:ext cx="1617044" cy="261610"/>
          </a:xfrm>
          <a:prstGeom prst="rect">
            <a:avLst/>
          </a:prstGeom>
          <a:noFill/>
        </p:spPr>
        <p:txBody>
          <a:bodyPr wrap="square" rtlCol="0">
            <a:spAutoFit/>
          </a:bodyPr>
          <a:lstStyle/>
          <a:p>
            <a:r>
              <a:rPr lang="en-US" sz="1100" dirty="0" smtClean="0">
                <a:solidFill>
                  <a:schemeClr val="bg1"/>
                </a:solidFill>
              </a:rPr>
              <a:t>sapling</a:t>
            </a:r>
            <a:endParaRPr lang="en-US" sz="1100" dirty="0">
              <a:solidFill>
                <a:schemeClr val="bg1"/>
              </a:solidFill>
            </a:endParaRPr>
          </a:p>
        </p:txBody>
      </p:sp>
      <p:sp>
        <p:nvSpPr>
          <p:cNvPr id="8" name="Rectangle 7"/>
          <p:cNvSpPr/>
          <p:nvPr/>
        </p:nvSpPr>
        <p:spPr>
          <a:xfrm>
            <a:off x="3463685" y="517979"/>
            <a:ext cx="5206875" cy="584775"/>
          </a:xfrm>
          <a:prstGeom prst="rect">
            <a:avLst/>
          </a:prstGeom>
        </p:spPr>
        <p:txBody>
          <a:bodyPr wrap="none">
            <a:spAutoFit/>
          </a:bodyPr>
          <a:lstStyle/>
          <a:p>
            <a:pPr lvl="0"/>
            <a:r>
              <a:rPr lang="en-US" sz="3200" dirty="0">
                <a:solidFill>
                  <a:prstClr val="white"/>
                </a:solidFill>
              </a:rPr>
              <a:t>Manage Reports - Editing</a:t>
            </a:r>
          </a:p>
        </p:txBody>
      </p:sp>
      <p:sp>
        <p:nvSpPr>
          <p:cNvPr id="12" name="Left Arrow 11"/>
          <p:cNvSpPr/>
          <p:nvPr/>
        </p:nvSpPr>
        <p:spPr>
          <a:xfrm rot="20977830">
            <a:off x="7051160" y="5337875"/>
            <a:ext cx="4696341" cy="985229"/>
          </a:xfrm>
          <a:prstGeom prst="leftArrow">
            <a:avLst/>
          </a:prstGeom>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smtClean="0">
                <a:solidFill>
                  <a:prstClr val="white"/>
                </a:solidFill>
              </a:rPr>
              <a:t>Remember to </a:t>
            </a:r>
            <a:r>
              <a:rPr lang="en-US" sz="2400" u="sng" dirty="0" smtClean="0">
                <a:solidFill>
                  <a:prstClr val="white"/>
                </a:solidFill>
              </a:rPr>
              <a:t>Submit Report</a:t>
            </a:r>
            <a:endParaRPr lang="en-US" sz="2400" u="sng" dirty="0">
              <a:solidFill>
                <a:prstClr val="white"/>
              </a:solidFill>
            </a:endParaRP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4089443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535" y="2287351"/>
            <a:ext cx="10701194" cy="4076379"/>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3579189" y="331366"/>
            <a:ext cx="5240537" cy="584775"/>
          </a:xfrm>
          <a:prstGeom prst="rect">
            <a:avLst/>
          </a:prstGeom>
        </p:spPr>
        <p:txBody>
          <a:bodyPr wrap="none">
            <a:spAutoFit/>
          </a:bodyPr>
          <a:lstStyle/>
          <a:p>
            <a:pPr lvl="0"/>
            <a:r>
              <a:rPr lang="en-US" sz="3200" dirty="0">
                <a:solidFill>
                  <a:prstClr val="white"/>
                </a:solidFill>
              </a:rPr>
              <a:t>Manage Reports - </a:t>
            </a:r>
            <a:r>
              <a:rPr lang="en-US" sz="3200" dirty="0" smtClean="0">
                <a:solidFill>
                  <a:prstClr val="white"/>
                </a:solidFill>
              </a:rPr>
              <a:t>Revisits</a:t>
            </a:r>
            <a:endParaRPr lang="en-US" sz="3200" dirty="0">
              <a:solidFill>
                <a:prstClr val="white"/>
              </a:solidFill>
            </a:endParaRPr>
          </a:p>
        </p:txBody>
      </p:sp>
      <p:sp>
        <p:nvSpPr>
          <p:cNvPr id="5" name="Rectangle 4"/>
          <p:cNvSpPr/>
          <p:nvPr/>
        </p:nvSpPr>
        <p:spPr>
          <a:xfrm>
            <a:off x="1974443" y="916340"/>
            <a:ext cx="8749364" cy="1200329"/>
          </a:xfrm>
          <a:prstGeom prst="rect">
            <a:avLst/>
          </a:prstGeom>
        </p:spPr>
        <p:txBody>
          <a:bodyPr wrap="square">
            <a:spAutoFit/>
          </a:bodyPr>
          <a:lstStyle/>
          <a:p>
            <a:r>
              <a:rPr lang="en-US" sz="2400" dirty="0" smtClean="0"/>
              <a:t>Revisits are used to record </a:t>
            </a:r>
          </a:p>
          <a:p>
            <a:pPr marL="342900" indent="-342900">
              <a:buFont typeface="Wingdings" panose="05000000000000000000" pitchFamily="2" charset="2"/>
              <a:buChar char="ü"/>
            </a:pPr>
            <a:r>
              <a:rPr lang="en-US" sz="2400" dirty="0" smtClean="0"/>
              <a:t>Changes in the infestation over time</a:t>
            </a:r>
          </a:p>
          <a:p>
            <a:pPr marL="342900" indent="-342900">
              <a:buFont typeface="Wingdings" panose="05000000000000000000" pitchFamily="2" charset="2"/>
              <a:buChar char="ü"/>
            </a:pPr>
            <a:r>
              <a:rPr lang="en-US" sz="2400" dirty="0" smtClean="0"/>
              <a:t>Document management plans, actions and outcomes</a:t>
            </a:r>
            <a:endParaRPr lang="en-US" sz="2400" dirty="0"/>
          </a:p>
        </p:txBody>
      </p:sp>
      <p:pic>
        <p:nvPicPr>
          <p:cNvPr id="7" name="Picture 6"/>
          <p:cNvPicPr>
            <a:picLocks noChangeAspect="1"/>
          </p:cNvPicPr>
          <p:nvPr/>
        </p:nvPicPr>
        <p:blipFill>
          <a:blip r:embed="rId5"/>
          <a:stretch>
            <a:fillRect/>
          </a:stretch>
        </p:blipFill>
        <p:spPr>
          <a:xfrm>
            <a:off x="9892393" y="3168899"/>
            <a:ext cx="942625" cy="628215"/>
          </a:xfrm>
          <a:prstGeom prst="rect">
            <a:avLst/>
          </a:prstGeom>
        </p:spPr>
      </p:pic>
      <p:sp>
        <p:nvSpPr>
          <p:cNvPr id="8" name="TextBox 7"/>
          <p:cNvSpPr txBox="1"/>
          <p:nvPr/>
        </p:nvSpPr>
        <p:spPr>
          <a:xfrm>
            <a:off x="9285972" y="2707234"/>
            <a:ext cx="2430379" cy="461665"/>
          </a:xfrm>
          <a:prstGeom prst="rect">
            <a:avLst/>
          </a:prstGeom>
          <a:solidFill>
            <a:schemeClr val="accent2"/>
          </a:solidFill>
        </p:spPr>
        <p:txBody>
          <a:bodyPr wrap="square" rtlCol="0">
            <a:spAutoFit/>
          </a:bodyPr>
          <a:lstStyle/>
          <a:p>
            <a:r>
              <a:rPr lang="en-US" sz="2400" dirty="0" smtClean="0"/>
              <a:t>Click on </a:t>
            </a:r>
            <a:r>
              <a:rPr lang="en-US" sz="2400" u="sng" dirty="0" smtClean="0"/>
              <a:t>Revisit</a:t>
            </a:r>
            <a:endParaRPr lang="en-US" sz="2400" u="sng" dirty="0"/>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9408937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408" y="1464922"/>
            <a:ext cx="9645146" cy="4990948"/>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6" name="Rectangle 5"/>
          <p:cNvSpPr/>
          <p:nvPr/>
        </p:nvSpPr>
        <p:spPr>
          <a:xfrm>
            <a:off x="3550313" y="323202"/>
            <a:ext cx="5240537" cy="584775"/>
          </a:xfrm>
          <a:prstGeom prst="rect">
            <a:avLst/>
          </a:prstGeom>
        </p:spPr>
        <p:txBody>
          <a:bodyPr wrap="none">
            <a:spAutoFit/>
          </a:bodyPr>
          <a:lstStyle/>
          <a:p>
            <a:pPr lvl="0"/>
            <a:r>
              <a:rPr lang="en-US" sz="3200" dirty="0">
                <a:solidFill>
                  <a:prstClr val="white"/>
                </a:solidFill>
              </a:rPr>
              <a:t>Manage Reports - </a:t>
            </a:r>
            <a:r>
              <a:rPr lang="en-US" sz="3200" dirty="0" smtClean="0">
                <a:solidFill>
                  <a:prstClr val="white"/>
                </a:solidFill>
              </a:rPr>
              <a:t>Revisits</a:t>
            </a:r>
            <a:endParaRPr lang="en-US" sz="3200" dirty="0">
              <a:solidFill>
                <a:prstClr val="white"/>
              </a:solidFill>
            </a:endParaRPr>
          </a:p>
        </p:txBody>
      </p:sp>
      <p:sp>
        <p:nvSpPr>
          <p:cNvPr id="7" name="Rectangle 6"/>
          <p:cNvSpPr/>
          <p:nvPr/>
        </p:nvSpPr>
        <p:spPr>
          <a:xfrm>
            <a:off x="1309036" y="907977"/>
            <a:ext cx="9231891" cy="461665"/>
          </a:xfrm>
          <a:prstGeom prst="rect">
            <a:avLst/>
          </a:prstGeom>
        </p:spPr>
        <p:txBody>
          <a:bodyPr wrap="square">
            <a:spAutoFit/>
          </a:bodyPr>
          <a:lstStyle/>
          <a:p>
            <a:r>
              <a:rPr lang="en-US" sz="2400" dirty="0" smtClean="0"/>
              <a:t>The original record and any revisits are permanently linked</a:t>
            </a:r>
          </a:p>
        </p:txBody>
      </p:sp>
      <p:sp>
        <p:nvSpPr>
          <p:cNvPr id="10" name="Right Arrow 9"/>
          <p:cNvSpPr/>
          <p:nvPr/>
        </p:nvSpPr>
        <p:spPr>
          <a:xfrm>
            <a:off x="413887" y="1574993"/>
            <a:ext cx="2274028" cy="8181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u="sng" dirty="0">
                <a:solidFill>
                  <a:prstClr val="white"/>
                </a:solidFill>
              </a:rPr>
              <a:t>Revisit</a:t>
            </a:r>
          </a:p>
        </p:txBody>
      </p:sp>
      <p:sp>
        <p:nvSpPr>
          <p:cNvPr id="12" name="Left Arrow 11"/>
          <p:cNvSpPr/>
          <p:nvPr/>
        </p:nvSpPr>
        <p:spPr>
          <a:xfrm>
            <a:off x="6083953" y="4860758"/>
            <a:ext cx="2781701" cy="98522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a:solidFill>
                  <a:prstClr val="white"/>
                </a:solidFill>
              </a:rPr>
              <a:t>Original record</a:t>
            </a:r>
            <a:endParaRPr lang="en-US" sz="2400" u="sng" dirty="0">
              <a:solidFill>
                <a:prstClr val="white"/>
              </a:solidFill>
            </a:endParaRP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108048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6" name="Rectangle 5"/>
          <p:cNvSpPr/>
          <p:nvPr/>
        </p:nvSpPr>
        <p:spPr>
          <a:xfrm>
            <a:off x="3435867" y="335266"/>
            <a:ext cx="5240537" cy="584775"/>
          </a:xfrm>
          <a:prstGeom prst="rect">
            <a:avLst/>
          </a:prstGeom>
        </p:spPr>
        <p:txBody>
          <a:bodyPr wrap="none">
            <a:spAutoFit/>
          </a:bodyPr>
          <a:lstStyle/>
          <a:p>
            <a:pPr lvl="0"/>
            <a:r>
              <a:rPr lang="en-US" sz="3200" dirty="0">
                <a:solidFill>
                  <a:prstClr val="white"/>
                </a:solidFill>
              </a:rPr>
              <a:t>Manage Reports - </a:t>
            </a:r>
            <a:r>
              <a:rPr lang="en-US" sz="3200" dirty="0" smtClean="0">
                <a:solidFill>
                  <a:prstClr val="white"/>
                </a:solidFill>
              </a:rPr>
              <a:t>Revisits</a:t>
            </a:r>
            <a:endParaRPr lang="en-US" sz="3200" dirty="0">
              <a:solidFill>
                <a:prstClr val="white"/>
              </a:solidFill>
            </a:endParaRPr>
          </a:p>
        </p:txBody>
      </p:sp>
      <p:sp>
        <p:nvSpPr>
          <p:cNvPr id="7" name="Rectangle 6"/>
          <p:cNvSpPr/>
          <p:nvPr/>
        </p:nvSpPr>
        <p:spPr>
          <a:xfrm>
            <a:off x="1309036" y="907977"/>
            <a:ext cx="9231891" cy="830997"/>
          </a:xfrm>
          <a:prstGeom prst="rect">
            <a:avLst/>
          </a:prstGeom>
        </p:spPr>
        <p:txBody>
          <a:bodyPr wrap="square">
            <a:spAutoFit/>
          </a:bodyPr>
          <a:lstStyle/>
          <a:p>
            <a:pPr marL="342900" indent="-342900">
              <a:buFont typeface="Wingdings" panose="05000000000000000000" pitchFamily="2" charset="2"/>
              <a:buChar char="ü"/>
            </a:pPr>
            <a:r>
              <a:rPr lang="en-US" sz="2400" dirty="0" smtClean="0"/>
              <a:t>Allow you to keep track of management activities</a:t>
            </a:r>
          </a:p>
          <a:p>
            <a:pPr marL="342900" indent="-342900">
              <a:buFont typeface="Wingdings" panose="05000000000000000000" pitchFamily="2" charset="2"/>
              <a:buChar char="ü"/>
            </a:pPr>
            <a:r>
              <a:rPr lang="en-US" sz="2400" dirty="0" smtClean="0"/>
              <a:t>Allow you to show change over time</a:t>
            </a:r>
            <a:endParaRPr lang="en-US" sz="2400" dirty="0" smtClean="0"/>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8661" y="1738974"/>
            <a:ext cx="9645146" cy="47145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3327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4539393" y="366715"/>
            <a:ext cx="1762831" cy="584775"/>
          </a:xfrm>
          <a:prstGeom prst="rect">
            <a:avLst/>
          </a:prstGeom>
        </p:spPr>
        <p:txBody>
          <a:bodyPr wrap="square">
            <a:spAutoFit/>
          </a:bodyPr>
          <a:lstStyle/>
          <a:p>
            <a:pPr lvl="0"/>
            <a:r>
              <a:rPr lang="en-US" sz="3200" dirty="0" smtClean="0">
                <a:solidFill>
                  <a:prstClr val="white"/>
                </a:solidFill>
              </a:rPr>
              <a:t>Alerts</a:t>
            </a:r>
            <a:endParaRPr lang="en-US" sz="3200" dirty="0">
              <a:solidFill>
                <a:prstClr val="white"/>
              </a:solidFill>
            </a:endParaRPr>
          </a:p>
        </p:txBody>
      </p:sp>
      <p:sp>
        <p:nvSpPr>
          <p:cNvPr id="5" name="Rectangle 4"/>
          <p:cNvSpPr/>
          <p:nvPr/>
        </p:nvSpPr>
        <p:spPr>
          <a:xfrm>
            <a:off x="57591" y="889935"/>
            <a:ext cx="10193929" cy="461665"/>
          </a:xfrm>
          <a:prstGeom prst="rect">
            <a:avLst/>
          </a:prstGeom>
        </p:spPr>
        <p:txBody>
          <a:bodyPr wrap="square">
            <a:spAutoFit/>
          </a:bodyPr>
          <a:lstStyle/>
          <a:p>
            <a:r>
              <a:rPr lang="en-US" sz="2400" dirty="0" smtClean="0"/>
              <a:t>Get email alerts when species of interest are reported in your region</a:t>
            </a:r>
          </a:p>
        </p:txBody>
      </p:sp>
      <p:sp>
        <p:nvSpPr>
          <p:cNvPr id="7" name="Rectangle 6"/>
          <p:cNvSpPr/>
          <p:nvPr/>
        </p:nvSpPr>
        <p:spPr>
          <a:xfrm>
            <a:off x="9243751" y="2110386"/>
            <a:ext cx="2791733" cy="3046988"/>
          </a:xfrm>
          <a:prstGeom prst="rect">
            <a:avLst/>
          </a:prstGeom>
        </p:spPr>
        <p:txBody>
          <a:bodyPr wrap="square">
            <a:spAutoFit/>
          </a:bodyPr>
          <a:lstStyle/>
          <a:p>
            <a:pPr marL="342900" indent="-342900">
              <a:buFont typeface="Wingdings" panose="05000000000000000000" pitchFamily="2" charset="2"/>
              <a:buChar char="ü"/>
            </a:pPr>
            <a:r>
              <a:rPr lang="en-US" sz="2400" dirty="0" smtClean="0"/>
              <a:t>Location</a:t>
            </a:r>
          </a:p>
          <a:p>
            <a:pPr marL="800100" lvl="1" indent="-342900">
              <a:buFont typeface="Wingdings" panose="05000000000000000000" pitchFamily="2" charset="2"/>
              <a:buChar char="ü"/>
            </a:pPr>
            <a:r>
              <a:rPr lang="en-US" sz="2400" dirty="0" smtClean="0"/>
              <a:t>State</a:t>
            </a:r>
          </a:p>
          <a:p>
            <a:pPr marL="800100" lvl="1" indent="-342900">
              <a:buFont typeface="Wingdings" panose="05000000000000000000" pitchFamily="2" charset="2"/>
              <a:buChar char="ü"/>
            </a:pPr>
            <a:r>
              <a:rPr lang="en-US" sz="2400" dirty="0" smtClean="0"/>
              <a:t>County</a:t>
            </a:r>
          </a:p>
          <a:p>
            <a:pPr marL="342900" indent="-342900">
              <a:buFont typeface="Wingdings" panose="05000000000000000000" pitchFamily="2" charset="2"/>
              <a:buChar char="ü"/>
            </a:pPr>
            <a:r>
              <a:rPr lang="en-US" sz="2400" dirty="0" smtClean="0"/>
              <a:t>Species</a:t>
            </a:r>
          </a:p>
          <a:p>
            <a:pPr marL="800100" lvl="1" indent="-342900">
              <a:buFont typeface="Wingdings" panose="05000000000000000000" pitchFamily="2" charset="2"/>
              <a:buChar char="ü"/>
            </a:pPr>
            <a:r>
              <a:rPr lang="en-US" sz="2400" dirty="0" smtClean="0"/>
              <a:t>First time reports only</a:t>
            </a:r>
          </a:p>
          <a:p>
            <a:pPr marL="800100" lvl="1" indent="-342900">
              <a:buFont typeface="Wingdings" panose="05000000000000000000" pitchFamily="2" charset="2"/>
              <a:buChar char="ü"/>
            </a:pPr>
            <a:r>
              <a:rPr lang="en-US" sz="2400" dirty="0" smtClean="0"/>
              <a:t>Every time it is reported</a:t>
            </a:r>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13" y="1723777"/>
            <a:ext cx="9107824" cy="35870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958945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943" y="1830139"/>
            <a:ext cx="9692089" cy="3583288"/>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3870541" y="835346"/>
            <a:ext cx="3584636" cy="584775"/>
          </a:xfrm>
          <a:prstGeom prst="rect">
            <a:avLst/>
          </a:prstGeom>
        </p:spPr>
        <p:txBody>
          <a:bodyPr wrap="none">
            <a:spAutoFit/>
          </a:bodyPr>
          <a:lstStyle/>
          <a:p>
            <a:r>
              <a:rPr lang="en-US" sz="3200" dirty="0" smtClean="0"/>
              <a:t>View </a:t>
            </a:r>
            <a:r>
              <a:rPr lang="en-US" sz="3200" dirty="0" smtClean="0"/>
              <a:t>Your </a:t>
            </a:r>
            <a:r>
              <a:rPr lang="en-US" sz="3200" dirty="0" smtClean="0"/>
              <a:t>Profile</a:t>
            </a:r>
            <a:endParaRPr lang="en-US" sz="3200" dirty="0"/>
          </a:p>
        </p:txBody>
      </p:sp>
      <p:sp>
        <p:nvSpPr>
          <p:cNvPr id="7" name="TextBox 6"/>
          <p:cNvSpPr txBox="1"/>
          <p:nvPr/>
        </p:nvSpPr>
        <p:spPr>
          <a:xfrm>
            <a:off x="9159348" y="2344599"/>
            <a:ext cx="2828953" cy="461665"/>
          </a:xfrm>
          <a:prstGeom prst="rect">
            <a:avLst/>
          </a:prstGeom>
          <a:solidFill>
            <a:schemeClr val="accent2"/>
          </a:solidFill>
        </p:spPr>
        <p:txBody>
          <a:bodyPr wrap="square" rtlCol="0">
            <a:spAutoFit/>
          </a:bodyPr>
          <a:lstStyle/>
          <a:p>
            <a:r>
              <a:rPr lang="en-US" sz="2400" dirty="0" smtClean="0"/>
              <a:t>Click </a:t>
            </a:r>
            <a:r>
              <a:rPr lang="en-US" sz="2400" u="sng" dirty="0" smtClean="0"/>
              <a:t>View Profile</a:t>
            </a:r>
            <a:r>
              <a:rPr lang="en-US" sz="2400" dirty="0" smtClean="0"/>
              <a:t> </a:t>
            </a:r>
            <a:endParaRPr lang="en-US" sz="2400" u="sng" dirty="0"/>
          </a:p>
        </p:txBody>
      </p:sp>
      <p:sp>
        <p:nvSpPr>
          <p:cNvPr id="8" name="Notched Right Arrow 7"/>
          <p:cNvSpPr/>
          <p:nvPr/>
        </p:nvSpPr>
        <p:spPr>
          <a:xfrm rot="10800000">
            <a:off x="1209799" y="2704735"/>
            <a:ext cx="8039817"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9074" y="2939997"/>
            <a:ext cx="6293826" cy="15663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14033211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0953" y="1544858"/>
            <a:ext cx="9242854" cy="4712988"/>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4805881" y="382702"/>
            <a:ext cx="3214341" cy="584775"/>
          </a:xfrm>
          <a:prstGeom prst="rect">
            <a:avLst/>
          </a:prstGeom>
        </p:spPr>
        <p:txBody>
          <a:bodyPr wrap="none">
            <a:spAutoFit/>
          </a:bodyPr>
          <a:lstStyle/>
          <a:p>
            <a:r>
              <a:rPr lang="en-US" sz="3200" dirty="0" smtClean="0"/>
              <a:t>Edit Your Profile</a:t>
            </a:r>
            <a:endParaRPr lang="en-US" sz="3200" dirty="0"/>
          </a:p>
        </p:txBody>
      </p:sp>
      <p:sp>
        <p:nvSpPr>
          <p:cNvPr id="10" name="TextBox 9"/>
          <p:cNvSpPr txBox="1"/>
          <p:nvPr/>
        </p:nvSpPr>
        <p:spPr>
          <a:xfrm>
            <a:off x="2222998" y="1083193"/>
            <a:ext cx="8181912" cy="461665"/>
          </a:xfrm>
          <a:prstGeom prst="rect">
            <a:avLst/>
          </a:prstGeom>
          <a:noFill/>
        </p:spPr>
        <p:txBody>
          <a:bodyPr wrap="square" rtlCol="0">
            <a:spAutoFit/>
          </a:bodyPr>
          <a:lstStyle/>
          <a:p>
            <a:r>
              <a:rPr lang="en-US" sz="2400" dirty="0" smtClean="0"/>
              <a:t>Your profile information is easy to update at anytime</a:t>
            </a:r>
            <a:endParaRPr lang="en-US" sz="2400" dirty="0"/>
          </a:p>
        </p:txBody>
      </p:sp>
      <p:sp>
        <p:nvSpPr>
          <p:cNvPr id="12" name="Left Arrow 11"/>
          <p:cNvSpPr/>
          <p:nvPr/>
        </p:nvSpPr>
        <p:spPr>
          <a:xfrm rot="511116">
            <a:off x="1920961" y="1987960"/>
            <a:ext cx="3263937" cy="98522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smtClean="0">
                <a:solidFill>
                  <a:prstClr val="white"/>
                </a:solidFill>
              </a:rPr>
              <a:t>Click on </a:t>
            </a:r>
            <a:r>
              <a:rPr lang="en-US" sz="2400" u="sng" dirty="0" smtClean="0">
                <a:solidFill>
                  <a:prstClr val="white"/>
                </a:solidFill>
              </a:rPr>
              <a:t>Edit Profile</a:t>
            </a:r>
            <a:endParaRPr lang="en-US" sz="2400" u="sng" dirty="0">
              <a:solidFill>
                <a:prstClr val="white"/>
              </a:solidFill>
            </a:endParaRP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42294508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7" name="TextBox 6"/>
          <p:cNvSpPr txBox="1"/>
          <p:nvPr/>
        </p:nvSpPr>
        <p:spPr>
          <a:xfrm>
            <a:off x="7158863" y="2714713"/>
            <a:ext cx="3666349" cy="584775"/>
          </a:xfrm>
          <a:prstGeom prst="rect">
            <a:avLst/>
          </a:prstGeom>
          <a:noFill/>
        </p:spPr>
        <p:txBody>
          <a:bodyPr wrap="square" rtlCol="0">
            <a:spAutoFit/>
          </a:bodyPr>
          <a:lstStyle/>
          <a:p>
            <a:r>
              <a:rPr lang="en-US" sz="3200" dirty="0" smtClean="0"/>
              <a:t>First Step – Sign In</a:t>
            </a:r>
            <a:endParaRPr lang="en-US" sz="32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9243" y="99473"/>
            <a:ext cx="5374067" cy="664669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505535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TextBox 3"/>
          <p:cNvSpPr txBox="1"/>
          <p:nvPr/>
        </p:nvSpPr>
        <p:spPr>
          <a:xfrm>
            <a:off x="2175309" y="1328286"/>
            <a:ext cx="7623209" cy="2554545"/>
          </a:xfrm>
          <a:prstGeom prst="rect">
            <a:avLst/>
          </a:prstGeom>
          <a:noFill/>
        </p:spPr>
        <p:txBody>
          <a:bodyPr wrap="square" rtlCol="0">
            <a:spAutoFit/>
          </a:bodyPr>
          <a:lstStyle/>
          <a:p>
            <a:r>
              <a:rPr lang="en-US" sz="3200" dirty="0" smtClean="0"/>
              <a:t>Thank you for participating in this EDDMapS Midwest training.</a:t>
            </a:r>
          </a:p>
          <a:p>
            <a:endParaRPr lang="en-US" sz="3200" dirty="0" smtClean="0"/>
          </a:p>
          <a:p>
            <a:r>
              <a:rPr lang="en-US" sz="3200" dirty="0" smtClean="0"/>
              <a:t>This and other trainings are available on the EDDMapS Midwest Website.</a:t>
            </a:r>
            <a:endParaRPr lang="en-US" sz="3200" dirty="0"/>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35072910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946" y="202617"/>
            <a:ext cx="5313832" cy="6572191"/>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Notched Right Arrow 4"/>
          <p:cNvSpPr/>
          <p:nvPr/>
        </p:nvSpPr>
        <p:spPr>
          <a:xfrm rot="12111970">
            <a:off x="4963008" y="1374887"/>
            <a:ext cx="3750897"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8666600" y="2186683"/>
            <a:ext cx="2327564" cy="830997"/>
          </a:xfrm>
          <a:prstGeom prst="rect">
            <a:avLst/>
          </a:prstGeom>
          <a:noFill/>
        </p:spPr>
        <p:txBody>
          <a:bodyPr wrap="square" rtlCol="0">
            <a:spAutoFit/>
          </a:bodyPr>
          <a:lstStyle/>
          <a:p>
            <a:r>
              <a:rPr lang="en-US" sz="2400" dirty="0" smtClean="0"/>
              <a:t>Click on your </a:t>
            </a:r>
            <a:r>
              <a:rPr lang="en-US" sz="2400" u="sng" dirty="0" smtClean="0"/>
              <a:t>My EDDMapS </a:t>
            </a:r>
            <a:endParaRPr lang="en-US" sz="2400" u="sng" dirty="0"/>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1739059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TextBox 4"/>
          <p:cNvSpPr txBox="1"/>
          <p:nvPr/>
        </p:nvSpPr>
        <p:spPr>
          <a:xfrm>
            <a:off x="3311090" y="257618"/>
            <a:ext cx="5688530" cy="584775"/>
          </a:xfrm>
          <a:prstGeom prst="rect">
            <a:avLst/>
          </a:prstGeom>
          <a:noFill/>
        </p:spPr>
        <p:txBody>
          <a:bodyPr wrap="square" rtlCol="0">
            <a:spAutoFit/>
          </a:bodyPr>
          <a:lstStyle/>
          <a:p>
            <a:r>
              <a:rPr lang="en-US" sz="3200" dirty="0" smtClean="0"/>
              <a:t>Your Dashboard Includes:</a:t>
            </a:r>
            <a:endParaRPr lang="en-US" sz="3200" dirty="0"/>
          </a:p>
        </p:txBody>
      </p:sp>
      <p:sp>
        <p:nvSpPr>
          <p:cNvPr id="6" name="TextBox 5"/>
          <p:cNvSpPr txBox="1"/>
          <p:nvPr/>
        </p:nvSpPr>
        <p:spPr>
          <a:xfrm>
            <a:off x="8530069" y="1184316"/>
            <a:ext cx="3455470" cy="4832092"/>
          </a:xfrm>
          <a:prstGeom prst="rect">
            <a:avLst/>
          </a:prstGeom>
          <a:noFill/>
        </p:spPr>
        <p:txBody>
          <a:bodyPr wrap="square" rtlCol="0">
            <a:spAutoFit/>
          </a:bodyPr>
          <a:lstStyle/>
          <a:p>
            <a:pPr marL="342900" indent="-342900">
              <a:buFont typeface="Wingdings" panose="05000000000000000000" pitchFamily="2" charset="2"/>
              <a:buChar char="ü"/>
            </a:pPr>
            <a:r>
              <a:rPr lang="en-US" sz="2200" dirty="0" smtClean="0"/>
              <a:t>Your Statistics</a:t>
            </a:r>
          </a:p>
          <a:p>
            <a:pPr marL="342900" indent="-342900">
              <a:buFont typeface="Wingdings" panose="05000000000000000000" pitchFamily="2" charset="2"/>
              <a:buChar char="ü"/>
            </a:pPr>
            <a:r>
              <a:rPr lang="en-US" sz="2200" dirty="0" smtClean="0"/>
              <a:t>Recent Reports</a:t>
            </a:r>
          </a:p>
          <a:p>
            <a:pPr marL="342900" indent="-342900">
              <a:buFont typeface="Wingdings" panose="05000000000000000000" pitchFamily="2" charset="2"/>
              <a:buChar char="ü"/>
            </a:pPr>
            <a:r>
              <a:rPr lang="en-US" sz="2200" dirty="0" smtClean="0"/>
              <a:t>Reports</a:t>
            </a:r>
          </a:p>
          <a:p>
            <a:pPr marL="800100" lvl="1" indent="-342900">
              <a:buFont typeface="Wingdings" panose="05000000000000000000" pitchFamily="2" charset="2"/>
              <a:buChar char="ü"/>
            </a:pPr>
            <a:r>
              <a:rPr lang="en-US" sz="2200" dirty="0" smtClean="0"/>
              <a:t>View</a:t>
            </a:r>
          </a:p>
          <a:p>
            <a:pPr marL="800100" lvl="1" indent="-342900">
              <a:buFont typeface="Wingdings" panose="05000000000000000000" pitchFamily="2" charset="2"/>
              <a:buChar char="ü"/>
            </a:pPr>
            <a:r>
              <a:rPr lang="en-US" sz="2200" dirty="0" smtClean="0"/>
              <a:t>Edit</a:t>
            </a:r>
          </a:p>
          <a:p>
            <a:pPr marL="800100" lvl="1" indent="-342900">
              <a:buFont typeface="Wingdings" panose="05000000000000000000" pitchFamily="2" charset="2"/>
              <a:buChar char="ü"/>
            </a:pPr>
            <a:r>
              <a:rPr lang="en-US" sz="2200" dirty="0" smtClean="0"/>
              <a:t>Revisit</a:t>
            </a:r>
          </a:p>
          <a:p>
            <a:pPr marL="800100" lvl="1" indent="-342900">
              <a:buFont typeface="Wingdings" panose="05000000000000000000" pitchFamily="2" charset="2"/>
              <a:buChar char="ü"/>
            </a:pPr>
            <a:r>
              <a:rPr lang="en-US" sz="2200" dirty="0" smtClean="0"/>
              <a:t>Delete</a:t>
            </a:r>
          </a:p>
          <a:p>
            <a:pPr marL="342900" indent="-342900">
              <a:buFont typeface="Wingdings" panose="05000000000000000000" pitchFamily="2" charset="2"/>
              <a:buChar char="ü"/>
            </a:pPr>
            <a:r>
              <a:rPr lang="en-US" sz="2200" dirty="0" smtClean="0"/>
              <a:t>Downloaded data</a:t>
            </a:r>
          </a:p>
          <a:p>
            <a:pPr marL="342900" indent="-342900">
              <a:buFont typeface="Wingdings" panose="05000000000000000000" pitchFamily="2" charset="2"/>
              <a:buChar char="ü"/>
            </a:pPr>
            <a:r>
              <a:rPr lang="en-US" sz="2200" dirty="0" smtClean="0"/>
              <a:t>Alerts</a:t>
            </a:r>
          </a:p>
          <a:p>
            <a:pPr marL="342900" indent="-342900">
              <a:buFont typeface="Wingdings" panose="05000000000000000000" pitchFamily="2" charset="2"/>
              <a:buChar char="ü"/>
            </a:pPr>
            <a:r>
              <a:rPr lang="en-US" sz="2200" dirty="0" smtClean="0"/>
              <a:t>Projects</a:t>
            </a:r>
          </a:p>
          <a:p>
            <a:pPr marL="342900" indent="-342900">
              <a:buFont typeface="Wingdings" panose="05000000000000000000" pitchFamily="2" charset="2"/>
              <a:buChar char="ü"/>
            </a:pPr>
            <a:r>
              <a:rPr lang="en-US" sz="2200" dirty="0" smtClean="0"/>
              <a:t>Edit your profile</a:t>
            </a:r>
          </a:p>
          <a:p>
            <a:pPr marL="342900" indent="-342900">
              <a:buFont typeface="Wingdings" panose="05000000000000000000" pitchFamily="2" charset="2"/>
              <a:buChar char="ü"/>
            </a:pPr>
            <a:r>
              <a:rPr lang="en-US" sz="2200" dirty="0" smtClean="0"/>
              <a:t>View your profile</a:t>
            </a:r>
          </a:p>
          <a:p>
            <a:pPr marL="342900" indent="-342900">
              <a:buFont typeface="Wingdings" panose="05000000000000000000" pitchFamily="2" charset="2"/>
              <a:buChar char="ü"/>
            </a:pPr>
            <a:r>
              <a:rPr lang="en-US" sz="2200" dirty="0" smtClean="0"/>
              <a:t>Your uploads</a:t>
            </a:r>
          </a:p>
          <a:p>
            <a:pPr marL="342900" indent="-342900">
              <a:buFont typeface="Wingdings" panose="05000000000000000000" pitchFamily="2" charset="2"/>
              <a:buChar char="ü"/>
            </a:pPr>
            <a:r>
              <a:rPr lang="en-US" sz="2200" dirty="0" smtClean="0"/>
              <a:t>Your surveys</a:t>
            </a:r>
          </a:p>
        </p:txBody>
      </p:sp>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405" y="1309538"/>
            <a:ext cx="8431952" cy="43745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988768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4372745" y="241506"/>
            <a:ext cx="2836033" cy="584775"/>
          </a:xfrm>
          <a:prstGeom prst="rect">
            <a:avLst/>
          </a:prstGeom>
        </p:spPr>
        <p:txBody>
          <a:bodyPr wrap="none">
            <a:spAutoFit/>
          </a:bodyPr>
          <a:lstStyle/>
          <a:p>
            <a:r>
              <a:rPr lang="en-US" sz="3200" dirty="0"/>
              <a:t>Your Statistics</a:t>
            </a:r>
          </a:p>
        </p:txBody>
      </p:sp>
      <p:sp>
        <p:nvSpPr>
          <p:cNvPr id="7" name="TextBox 6"/>
          <p:cNvSpPr txBox="1"/>
          <p:nvPr/>
        </p:nvSpPr>
        <p:spPr>
          <a:xfrm>
            <a:off x="694248" y="1260911"/>
            <a:ext cx="5322771" cy="1569660"/>
          </a:xfrm>
          <a:prstGeom prst="rect">
            <a:avLst/>
          </a:prstGeom>
          <a:noFill/>
        </p:spPr>
        <p:txBody>
          <a:bodyPr wrap="square" rtlCol="0">
            <a:spAutoFit/>
          </a:bodyPr>
          <a:lstStyle/>
          <a:p>
            <a:pPr marL="285750" indent="-285750">
              <a:buFont typeface="Wingdings" panose="05000000000000000000" pitchFamily="2" charset="2"/>
              <a:buChar char="ü"/>
            </a:pPr>
            <a:r>
              <a:rPr lang="en-US" sz="2400" dirty="0" smtClean="0"/>
              <a:t>Number of Reports</a:t>
            </a:r>
          </a:p>
          <a:p>
            <a:pPr marL="285750" indent="-285750">
              <a:buFont typeface="Wingdings" panose="05000000000000000000" pitchFamily="2" charset="2"/>
              <a:buChar char="ü"/>
            </a:pPr>
            <a:r>
              <a:rPr lang="en-US" sz="2400" dirty="0" smtClean="0"/>
              <a:t>Number of different Species</a:t>
            </a:r>
          </a:p>
          <a:p>
            <a:pPr marL="285750" indent="-285750">
              <a:buFont typeface="Wingdings" panose="05000000000000000000" pitchFamily="2" charset="2"/>
              <a:buChar char="ü"/>
            </a:pPr>
            <a:r>
              <a:rPr lang="en-US" sz="2400" dirty="0" smtClean="0"/>
              <a:t>Number of different States</a:t>
            </a:r>
          </a:p>
          <a:p>
            <a:pPr marL="285750" indent="-285750">
              <a:buFont typeface="Wingdings" panose="05000000000000000000" pitchFamily="2" charset="2"/>
              <a:buChar char="ü"/>
            </a:pPr>
            <a:r>
              <a:rPr lang="en-US" sz="2400" dirty="0" smtClean="0"/>
              <a:t>Number of different Counties</a:t>
            </a:r>
            <a:endParaRPr lang="en-US" sz="2400" dirty="0"/>
          </a:p>
        </p:txBody>
      </p:sp>
      <p:sp>
        <p:nvSpPr>
          <p:cNvPr id="8" name="TextBox 7"/>
          <p:cNvSpPr txBox="1"/>
          <p:nvPr/>
        </p:nvSpPr>
        <p:spPr>
          <a:xfrm>
            <a:off x="6968146" y="1260911"/>
            <a:ext cx="4171386" cy="1200329"/>
          </a:xfrm>
          <a:prstGeom prst="rect">
            <a:avLst/>
          </a:prstGeom>
          <a:noFill/>
        </p:spPr>
        <p:txBody>
          <a:bodyPr wrap="square" rtlCol="0">
            <a:spAutoFit/>
          </a:bodyPr>
          <a:lstStyle/>
          <a:p>
            <a:pPr marL="285750" indent="-285750">
              <a:buFont typeface="Wingdings" panose="05000000000000000000" pitchFamily="2" charset="2"/>
              <a:buChar char="ü"/>
            </a:pPr>
            <a:r>
              <a:rPr lang="en-US" sz="2400" dirty="0" smtClean="0"/>
              <a:t>Overall Total Reports</a:t>
            </a:r>
          </a:p>
          <a:p>
            <a:pPr marL="285750" indent="-285750">
              <a:buFont typeface="Wingdings" panose="05000000000000000000" pitchFamily="2" charset="2"/>
              <a:buChar char="ü"/>
            </a:pPr>
            <a:r>
              <a:rPr lang="en-US" sz="2400" dirty="0" smtClean="0"/>
              <a:t>Reports This Year</a:t>
            </a:r>
          </a:p>
          <a:p>
            <a:pPr marL="285750" indent="-285750">
              <a:buFont typeface="Wingdings" panose="05000000000000000000" pitchFamily="2" charset="2"/>
              <a:buChar char="ü"/>
            </a:pPr>
            <a:r>
              <a:rPr lang="en-US" sz="2400" dirty="0" smtClean="0"/>
              <a:t>Reports This Month</a:t>
            </a:r>
            <a:endParaRPr lang="en-US" sz="2400" dirty="0"/>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r="38136" b="60898"/>
          <a:stretch/>
        </p:blipFill>
        <p:spPr>
          <a:xfrm>
            <a:off x="790109" y="2870044"/>
            <a:ext cx="10652247" cy="34930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159917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4092966" y="313232"/>
            <a:ext cx="4221027" cy="584775"/>
          </a:xfrm>
          <a:prstGeom prst="rect">
            <a:avLst/>
          </a:prstGeom>
        </p:spPr>
        <p:txBody>
          <a:bodyPr wrap="none">
            <a:spAutoFit/>
          </a:bodyPr>
          <a:lstStyle/>
          <a:p>
            <a:r>
              <a:rPr lang="en-US" sz="3200" dirty="0"/>
              <a:t>Your </a:t>
            </a:r>
            <a:r>
              <a:rPr lang="en-US" sz="3200" dirty="0" smtClean="0"/>
              <a:t>Recent Reports</a:t>
            </a:r>
            <a:endParaRPr lang="en-US" sz="3200" dirty="0"/>
          </a:p>
        </p:txBody>
      </p:sp>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6746" t="35057"/>
          <a:stretch/>
        </p:blipFill>
        <p:spPr>
          <a:xfrm>
            <a:off x="151829" y="1876928"/>
            <a:ext cx="11892838" cy="3830854"/>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3128209" y="898007"/>
            <a:ext cx="6150543" cy="461665"/>
          </a:xfrm>
          <a:prstGeom prst="rect">
            <a:avLst/>
          </a:prstGeom>
          <a:noFill/>
        </p:spPr>
        <p:txBody>
          <a:bodyPr wrap="square" rtlCol="0">
            <a:spAutoFit/>
          </a:bodyPr>
          <a:lstStyle/>
          <a:p>
            <a:r>
              <a:rPr lang="en-US" sz="2400" dirty="0" smtClean="0"/>
              <a:t>Listed conveniently on your dashboard</a:t>
            </a:r>
            <a:endParaRPr lang="en-US" sz="2400" dirty="0"/>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16826323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41648"/>
          <a:stretch/>
        </p:blipFill>
        <p:spPr>
          <a:xfrm>
            <a:off x="781953" y="933031"/>
            <a:ext cx="6619744" cy="5885640"/>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4786631" y="230425"/>
            <a:ext cx="1670650" cy="584775"/>
          </a:xfrm>
          <a:prstGeom prst="rect">
            <a:avLst/>
          </a:prstGeom>
        </p:spPr>
        <p:txBody>
          <a:bodyPr wrap="none">
            <a:spAutoFit/>
          </a:bodyPr>
          <a:lstStyle/>
          <a:p>
            <a:r>
              <a:rPr lang="en-US" sz="3200" dirty="0" smtClean="0"/>
              <a:t>Reports</a:t>
            </a:r>
            <a:endParaRPr lang="en-US" sz="3200" dirty="0"/>
          </a:p>
        </p:txBody>
      </p:sp>
      <p:sp>
        <p:nvSpPr>
          <p:cNvPr id="7" name="TextBox 6"/>
          <p:cNvSpPr txBox="1"/>
          <p:nvPr/>
        </p:nvSpPr>
        <p:spPr>
          <a:xfrm>
            <a:off x="9216645" y="2159306"/>
            <a:ext cx="2362807" cy="1200329"/>
          </a:xfrm>
          <a:prstGeom prst="rect">
            <a:avLst/>
          </a:prstGeom>
          <a:noFill/>
        </p:spPr>
        <p:txBody>
          <a:bodyPr wrap="square" rtlCol="0">
            <a:spAutoFit/>
          </a:bodyPr>
          <a:lstStyle/>
          <a:p>
            <a:r>
              <a:rPr lang="en-US" sz="2400" dirty="0" smtClean="0"/>
              <a:t>Click </a:t>
            </a:r>
            <a:r>
              <a:rPr lang="en-US" sz="2400" u="sng" dirty="0" smtClean="0"/>
              <a:t>Reports</a:t>
            </a:r>
            <a:r>
              <a:rPr lang="en-US" sz="2400" dirty="0" smtClean="0"/>
              <a:t> to access all of your reports</a:t>
            </a:r>
            <a:endParaRPr lang="en-US" sz="2400" dirty="0"/>
          </a:p>
        </p:txBody>
      </p:sp>
      <p:sp>
        <p:nvSpPr>
          <p:cNvPr id="8" name="Notched Right Arrow 7"/>
          <p:cNvSpPr/>
          <p:nvPr/>
        </p:nvSpPr>
        <p:spPr>
          <a:xfrm rot="11134171">
            <a:off x="1356846" y="1924045"/>
            <a:ext cx="7701251"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720562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6700" y="4959170"/>
            <a:ext cx="9428205" cy="1710187"/>
          </a:xfrm>
          <a:prstGeom prst="rect">
            <a:avLst/>
          </a:prstGeom>
          <a:ln>
            <a:noFill/>
          </a:ln>
          <a:effectLst>
            <a:outerShdw blurRad="292100" dist="139700" dir="2700000" algn="tl" rotWithShape="0">
              <a:srgbClr val="333333">
                <a:alpha val="65000"/>
              </a:srgbClr>
            </a:outerShdw>
          </a:effectLst>
        </p:spPr>
      </p:pic>
      <p:pic>
        <p:nvPicPr>
          <p:cNvPr id="16" name="Picture 15"/>
          <p:cNvPicPr>
            <a:picLocks noChangeAspect="1"/>
          </p:cNvPicPr>
          <p:nvPr/>
        </p:nvPicPr>
        <p:blipFill rotWithShape="1">
          <a:blip r:embed="rId4">
            <a:extLst>
              <a:ext uri="{28A0092B-C50C-407E-A947-70E740481C1C}">
                <a14:useLocalDpi xmlns:a14="http://schemas.microsoft.com/office/drawing/2010/main" val="0"/>
              </a:ext>
            </a:extLst>
          </a:blip>
          <a:srcRect b="16027"/>
          <a:stretch/>
        </p:blipFill>
        <p:spPr>
          <a:xfrm>
            <a:off x="914400" y="3068558"/>
            <a:ext cx="9660505" cy="1809299"/>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b="50668"/>
          <a:stretch/>
        </p:blipFill>
        <p:spPr>
          <a:xfrm>
            <a:off x="1186249" y="1192209"/>
            <a:ext cx="9634344" cy="1818274"/>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5" name="Rectangle 4"/>
          <p:cNvSpPr/>
          <p:nvPr/>
        </p:nvSpPr>
        <p:spPr>
          <a:xfrm>
            <a:off x="4199490" y="134173"/>
            <a:ext cx="3514104" cy="584775"/>
          </a:xfrm>
          <a:prstGeom prst="rect">
            <a:avLst/>
          </a:prstGeom>
        </p:spPr>
        <p:txBody>
          <a:bodyPr wrap="none">
            <a:spAutoFit/>
          </a:bodyPr>
          <a:lstStyle/>
          <a:p>
            <a:r>
              <a:rPr lang="en-US" sz="3200" dirty="0" smtClean="0"/>
              <a:t>Manage Reports</a:t>
            </a:r>
            <a:endParaRPr lang="en-US" sz="3200" dirty="0"/>
          </a:p>
        </p:txBody>
      </p:sp>
      <p:sp>
        <p:nvSpPr>
          <p:cNvPr id="6" name="TextBox 5"/>
          <p:cNvSpPr txBox="1"/>
          <p:nvPr/>
        </p:nvSpPr>
        <p:spPr>
          <a:xfrm>
            <a:off x="2668410" y="718948"/>
            <a:ext cx="7324825" cy="461665"/>
          </a:xfrm>
          <a:prstGeom prst="rect">
            <a:avLst/>
          </a:prstGeom>
          <a:noFill/>
        </p:spPr>
        <p:txBody>
          <a:bodyPr wrap="square" rtlCol="0">
            <a:spAutoFit/>
          </a:bodyPr>
          <a:lstStyle/>
          <a:p>
            <a:r>
              <a:rPr lang="en-US" sz="2400" dirty="0" smtClean="0"/>
              <a:t>Search by location, species, or record number</a:t>
            </a:r>
            <a:endParaRPr lang="en-US" sz="2400" dirty="0"/>
          </a:p>
        </p:txBody>
      </p:sp>
      <p:sp>
        <p:nvSpPr>
          <p:cNvPr id="9" name="Rectangle 8"/>
          <p:cNvSpPr/>
          <p:nvPr/>
        </p:nvSpPr>
        <p:spPr>
          <a:xfrm>
            <a:off x="5919471" y="1376359"/>
            <a:ext cx="2243294" cy="584775"/>
          </a:xfrm>
          <a:prstGeom prst="rect">
            <a:avLst/>
          </a:prstGeom>
          <a:solidFill>
            <a:schemeClr val="accent2"/>
          </a:solidFill>
        </p:spPr>
        <p:txBody>
          <a:bodyPr wrap="square" lIns="91440" tIns="45720" rIns="91440" bIns="45720">
            <a:spAutoFit/>
          </a:bodyPr>
          <a:lstStyle/>
          <a:p>
            <a:pPr algn="ctr"/>
            <a:r>
              <a:rPr lang="en-US" sz="3200" b="1" cap="none" spc="0" dirty="0" smtClean="0">
                <a:ln w="22225">
                  <a:solidFill>
                    <a:schemeClr val="accent2"/>
                  </a:solidFill>
                  <a:prstDash val="solid"/>
                </a:ln>
                <a:effectLst/>
              </a:rPr>
              <a:t>Location</a:t>
            </a:r>
            <a:endParaRPr lang="en-US" sz="3200" b="1" cap="none" spc="0" dirty="0">
              <a:ln w="22225">
                <a:solidFill>
                  <a:schemeClr val="accent2"/>
                </a:solidFill>
                <a:prstDash val="solid"/>
              </a:ln>
              <a:effectLst/>
            </a:endParaRPr>
          </a:p>
        </p:txBody>
      </p:sp>
      <p:sp>
        <p:nvSpPr>
          <p:cNvPr id="10" name="Rectangle 9"/>
          <p:cNvSpPr/>
          <p:nvPr/>
        </p:nvSpPr>
        <p:spPr>
          <a:xfrm>
            <a:off x="2958776" y="3251165"/>
            <a:ext cx="3297037" cy="584775"/>
          </a:xfrm>
          <a:prstGeom prst="rect">
            <a:avLst/>
          </a:prstGeom>
          <a:solidFill>
            <a:schemeClr val="accent2"/>
          </a:solidFill>
        </p:spPr>
        <p:txBody>
          <a:bodyPr wrap="square" lIns="91440" tIns="45720" rIns="91440" bIns="45720">
            <a:spAutoFit/>
          </a:bodyPr>
          <a:lstStyle/>
          <a:p>
            <a:pPr algn="ctr"/>
            <a:r>
              <a:rPr lang="en-US" sz="3200" b="1" cap="none" spc="0" dirty="0" smtClean="0">
                <a:ln w="22225">
                  <a:solidFill>
                    <a:schemeClr val="accent2"/>
                  </a:solidFill>
                  <a:prstDash val="solid"/>
                </a:ln>
                <a:effectLst/>
              </a:rPr>
              <a:t>Species name</a:t>
            </a:r>
            <a:endParaRPr lang="en-US" sz="3200" b="1" cap="none" spc="0" dirty="0">
              <a:ln w="22225">
                <a:solidFill>
                  <a:schemeClr val="accent2"/>
                </a:solidFill>
                <a:prstDash val="solid"/>
              </a:ln>
              <a:effectLst/>
            </a:endParaRPr>
          </a:p>
        </p:txBody>
      </p:sp>
      <p:sp>
        <p:nvSpPr>
          <p:cNvPr id="11" name="Rectangle 10"/>
          <p:cNvSpPr/>
          <p:nvPr/>
        </p:nvSpPr>
        <p:spPr>
          <a:xfrm>
            <a:off x="2699198" y="5142833"/>
            <a:ext cx="3556615" cy="584775"/>
          </a:xfrm>
          <a:prstGeom prst="rect">
            <a:avLst/>
          </a:prstGeom>
          <a:solidFill>
            <a:schemeClr val="accent2"/>
          </a:solidFill>
        </p:spPr>
        <p:txBody>
          <a:bodyPr wrap="square" lIns="91440" tIns="45720" rIns="91440" bIns="45720">
            <a:spAutoFit/>
          </a:bodyPr>
          <a:lstStyle/>
          <a:p>
            <a:pPr algn="ctr"/>
            <a:r>
              <a:rPr lang="en-US" sz="3200" b="1" cap="none" spc="0" dirty="0" smtClean="0">
                <a:ln w="22225">
                  <a:solidFill>
                    <a:schemeClr val="accent2"/>
                  </a:solidFill>
                  <a:prstDash val="solid"/>
                </a:ln>
                <a:effectLst/>
              </a:rPr>
              <a:t>Record number</a:t>
            </a:r>
            <a:endParaRPr lang="en-US" sz="3200" b="1" cap="none" spc="0" dirty="0">
              <a:ln w="22225">
                <a:solidFill>
                  <a:schemeClr val="accent2"/>
                </a:solidFill>
                <a:prstDash val="solid"/>
              </a:ln>
              <a:effectLst/>
            </a:endParaRPr>
          </a:p>
        </p:txBody>
      </p:sp>
      <p:sp>
        <p:nvSpPr>
          <p:cNvPr id="12" name="Notched Right Arrow 11"/>
          <p:cNvSpPr/>
          <p:nvPr/>
        </p:nvSpPr>
        <p:spPr>
          <a:xfrm rot="10800000">
            <a:off x="10820593" y="1628366"/>
            <a:ext cx="1300935"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Notched Right Arrow 12"/>
          <p:cNvSpPr/>
          <p:nvPr/>
        </p:nvSpPr>
        <p:spPr>
          <a:xfrm rot="10800000">
            <a:off x="10574905" y="3251166"/>
            <a:ext cx="1561675"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Notched Right Arrow 13"/>
          <p:cNvSpPr/>
          <p:nvPr/>
        </p:nvSpPr>
        <p:spPr>
          <a:xfrm rot="10800000">
            <a:off x="10467203" y="5492346"/>
            <a:ext cx="1669377" cy="470523"/>
          </a:xfrm>
          <a:prstGeom prst="notchedRightArrow">
            <a:avLst/>
          </a:prstGeom>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p:nvPicPr>
        <p:blipFill rotWithShape="1">
          <a:blip r:embed="rId7">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23967559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82000">
              <a:schemeClr val="bg2">
                <a:tint val="92000"/>
                <a:hueMod val="96000"/>
                <a:satMod val="128000"/>
                <a:lumMod val="114000"/>
              </a:schemeClr>
            </a:gs>
            <a:gs pos="100000">
              <a:schemeClr val="bg2">
                <a:shade val="62000"/>
                <a:hueMod val="100000"/>
                <a:satMod val="134000"/>
                <a:lumMod val="5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753" y="1711837"/>
            <a:ext cx="11524902" cy="4390152"/>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3807" y="6455870"/>
            <a:ext cx="1412775" cy="331277"/>
          </a:xfrm>
          <a:prstGeom prst="rect">
            <a:avLst/>
          </a:prstGeom>
        </p:spPr>
      </p:pic>
      <p:sp>
        <p:nvSpPr>
          <p:cNvPr id="4" name="Rectangle 3"/>
          <p:cNvSpPr/>
          <p:nvPr/>
        </p:nvSpPr>
        <p:spPr>
          <a:xfrm>
            <a:off x="3573848" y="415890"/>
            <a:ext cx="5206875" cy="584775"/>
          </a:xfrm>
          <a:prstGeom prst="rect">
            <a:avLst/>
          </a:prstGeom>
        </p:spPr>
        <p:txBody>
          <a:bodyPr wrap="none">
            <a:spAutoFit/>
          </a:bodyPr>
          <a:lstStyle/>
          <a:p>
            <a:r>
              <a:rPr lang="en-US" sz="3200" dirty="0" smtClean="0"/>
              <a:t>Manage Reports - Editing</a:t>
            </a:r>
            <a:endParaRPr lang="en-US" sz="3200" dirty="0"/>
          </a:p>
        </p:txBody>
      </p:sp>
      <p:pic>
        <p:nvPicPr>
          <p:cNvPr id="6" name="Picture 5"/>
          <p:cNvPicPr>
            <a:picLocks noChangeAspect="1"/>
          </p:cNvPicPr>
          <p:nvPr/>
        </p:nvPicPr>
        <p:blipFill>
          <a:blip r:embed="rId5"/>
          <a:stretch>
            <a:fillRect/>
          </a:stretch>
        </p:blipFill>
        <p:spPr>
          <a:xfrm>
            <a:off x="9850754" y="2721069"/>
            <a:ext cx="1140257" cy="628215"/>
          </a:xfrm>
          <a:prstGeom prst="rect">
            <a:avLst/>
          </a:prstGeom>
        </p:spPr>
      </p:pic>
      <p:sp>
        <p:nvSpPr>
          <p:cNvPr id="7" name="TextBox 6"/>
          <p:cNvSpPr txBox="1"/>
          <p:nvPr/>
        </p:nvSpPr>
        <p:spPr>
          <a:xfrm>
            <a:off x="1790876" y="1064759"/>
            <a:ext cx="8630007" cy="461665"/>
          </a:xfrm>
          <a:prstGeom prst="rect">
            <a:avLst/>
          </a:prstGeom>
          <a:noFill/>
        </p:spPr>
        <p:txBody>
          <a:bodyPr wrap="square" rtlCol="0">
            <a:spAutoFit/>
          </a:bodyPr>
          <a:lstStyle/>
          <a:p>
            <a:r>
              <a:rPr lang="en-US" sz="2400" dirty="0" smtClean="0"/>
              <a:t>Clicking </a:t>
            </a:r>
            <a:r>
              <a:rPr lang="en-US" sz="2400" u="sng" dirty="0" smtClean="0"/>
              <a:t>Edit</a:t>
            </a:r>
            <a:r>
              <a:rPr lang="en-US" sz="2400" dirty="0" smtClean="0"/>
              <a:t> takes you to an editing page for that report</a:t>
            </a:r>
            <a:endParaRPr lang="en-US" sz="2400" dirty="0"/>
          </a:p>
        </p:txBody>
      </p:sp>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3486" t="2703"/>
          <a:stretch/>
        </p:blipFill>
        <p:spPr>
          <a:xfrm>
            <a:off x="49861" y="6151417"/>
            <a:ext cx="650082" cy="663438"/>
          </a:xfrm>
          <a:prstGeom prst="rect">
            <a:avLst/>
          </a:prstGeom>
        </p:spPr>
      </p:pic>
    </p:spTree>
    <p:extLst>
      <p:ext uri="{BB962C8B-B14F-4D97-AF65-F5344CB8AC3E}">
        <p14:creationId xmlns:p14="http://schemas.microsoft.com/office/powerpoint/2010/main" val="415409070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1563</TotalTime>
  <Words>843</Words>
  <Application>Microsoft Office PowerPoint</Application>
  <PresentationFormat>Widescreen</PresentationFormat>
  <Paragraphs>125</Paragraphs>
  <Slides>20</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Aharoni</vt:lpstr>
      <vt:lpstr>Arial</vt:lpstr>
      <vt:lpstr>Calibri</vt:lpstr>
      <vt:lpstr>Century Gothic</vt:lpstr>
      <vt:lpstr>Copperplate Gothic Bold</vt:lpstr>
      <vt:lpstr>Wingdings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Karan Rawlins</dc:creator>
  <cp:lastModifiedBy>Karan Rawlins</cp:lastModifiedBy>
  <cp:revision>51</cp:revision>
  <dcterms:created xsi:type="dcterms:W3CDTF">2016-03-02T21:46:11Z</dcterms:created>
  <dcterms:modified xsi:type="dcterms:W3CDTF">2016-05-04T18:01:28Z</dcterms:modified>
</cp:coreProperties>
</file>